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notesMasterIdLst>
    <p:notesMasterId r:id="rId30"/>
  </p:notesMasterIdLst>
  <p:sldSz cx="16256000" cy="9144000"/>
  <p:notesSz cx="9144000" cy="16256000"/>
  <p:embeddedFontLst>
    <p:embeddedFont>
      <p:font typeface="Quattrocento Sans" charset="-122" pitchFamily="34"/>
      <p:regular r:id="rId35"/>
    </p:embeddedFont>
    <p:embeddedFont>
      <p:font typeface="Noto Sans SC" charset="-122" pitchFamily="34"/>
      <p:regular r:id="rId36"/>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theme" Target="theme/theme1.xml"/><Relationship Id="rId34" Type="http://schemas.openxmlformats.org/officeDocument/2006/relationships/tableStyles" Target="tableStyles.xml"/><Relationship Id="rId35" Type="http://schemas.openxmlformats.org/officeDocument/2006/relationships/font" Target="fonts/font1.fntdata"/><Relationship Id="rId36" Type="http://schemas.openxmlformats.org/officeDocument/2006/relationships/font" Target="fonts/font2.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7F8FA"/>
        </a:solidFill>
      </p:bgPr>
    </p:bg>
    <p:spTree>
      <p:nvGrpSpPr>
        <p:cNvPr id="1" name=""/>
        <p:cNvGrpSpPr/>
        <p:nvPr/>
      </p:nvGrpSpPr>
      <p:grpSpPr>
        <a:xfrm>
          <a:off x="0" y="0"/>
          <a:ext cx="0" cy="0"/>
          <a:chOff x="0" y="0"/>
          <a:chExt cx="0" cy="0"/>
        </a:xfrm>
      </p:grpSpPr>
      <p:pic>
        <p:nvPicPr>
          <p:cNvPr id="2" name="Image 0" descr="https://kimi-web-img.moonshot.cn/img/www.sath.nhs.uk/b6085e53c3e386dc4149731c9eb6602bfdf7c103.jpg">    </p:cNvPr>
          <p:cNvPicPr>
            <a:picLocks noChangeAspect="1"/>
          </p:cNvPicPr>
          <p:nvPr/>
        </p:nvPicPr>
        <p:blipFill>
          <a:blip r:embed="rId1"/>
          <a:srcRect l="0" r="0" t="14511" b="14511"/>
          <a:stretch/>
        </p:blipFill>
        <p:spPr>
          <a:xfrm>
            <a:off x="0" y="0"/>
            <a:ext cx="16256000" cy="9144000"/>
          </a:xfrm>
          <a:prstGeom prst="roundRect">
            <a:avLst>
              <a:gd name="adj" fmla="val 0"/>
            </a:avLst>
          </a:prstGeom>
        </p:spPr>
      </p:pic>
      <p:sp>
        <p:nvSpPr>
          <p:cNvPr id="3" name="Shape 0"/>
          <p:cNvSpPr/>
          <p:nvPr/>
        </p:nvSpPr>
        <p:spPr>
          <a:xfrm>
            <a:off x="0" y="0"/>
            <a:ext cx="16256000" cy="9144000"/>
          </a:xfrm>
          <a:custGeom>
            <a:avLst/>
            <a:gdLst/>
            <a:ahLst/>
            <a:cxnLst/>
            <a:rect l="l" t="t" r="r" b="b"/>
            <a:pathLst>
              <a:path w="16256000" h="9144000">
                <a:moveTo>
                  <a:pt x="0" y="0"/>
                </a:moveTo>
                <a:lnTo>
                  <a:pt x="16256000" y="0"/>
                </a:lnTo>
                <a:lnTo>
                  <a:pt x="16256000" y="9144000"/>
                </a:lnTo>
                <a:lnTo>
                  <a:pt x="0" y="9144000"/>
                </a:lnTo>
                <a:lnTo>
                  <a:pt x="0" y="0"/>
                </a:lnTo>
                <a:close/>
              </a:path>
            </a:pathLst>
          </a:custGeom>
          <a:gradFill rotWithShape="1" flip="none">
            <a:gsLst>
              <a:gs pos="0">
                <a:srgbClr val="2A4B7C">
                  <a:alpha val="95000"/>
                </a:srgbClr>
              </a:gs>
              <a:gs pos="50000">
                <a:srgbClr val="2A4B7C">
                  <a:alpha val="85000"/>
                </a:srgbClr>
              </a:gs>
              <a:gs pos="100000">
                <a:srgbClr val="000000">
                  <a:alpha val="0"/>
                </a:srgbClr>
              </a:gs>
            </a:gsLst>
            <a:lin ang="2700000" scaled="1"/>
          </a:gradFill>
          <a:ln/>
        </p:spPr>
      </p:sp>
      <p:sp>
        <p:nvSpPr>
          <p:cNvPr id="4" name="Shape 1"/>
          <p:cNvSpPr/>
          <p:nvPr/>
        </p:nvSpPr>
        <p:spPr>
          <a:xfrm>
            <a:off x="508000" y="1341438"/>
            <a:ext cx="3873500" cy="660400"/>
          </a:xfrm>
          <a:custGeom>
            <a:avLst/>
            <a:gdLst/>
            <a:ahLst/>
            <a:cxnLst/>
            <a:rect l="l" t="t" r="r" b="b"/>
            <a:pathLst>
              <a:path w="3873500" h="660400">
                <a:moveTo>
                  <a:pt x="101603" y="0"/>
                </a:moveTo>
                <a:lnTo>
                  <a:pt x="3771897" y="0"/>
                </a:lnTo>
                <a:cubicBezTo>
                  <a:pt x="3828011" y="0"/>
                  <a:pt x="3873500" y="45489"/>
                  <a:pt x="3873500" y="101603"/>
                </a:cubicBezTo>
                <a:lnTo>
                  <a:pt x="3873500" y="558797"/>
                </a:lnTo>
                <a:cubicBezTo>
                  <a:pt x="3873500" y="614911"/>
                  <a:pt x="3828011" y="660400"/>
                  <a:pt x="3771897" y="660400"/>
                </a:cubicBezTo>
                <a:lnTo>
                  <a:pt x="101603" y="660400"/>
                </a:lnTo>
                <a:cubicBezTo>
                  <a:pt x="45527" y="660400"/>
                  <a:pt x="0" y="614873"/>
                  <a:pt x="0" y="558797"/>
                </a:cubicBezTo>
                <a:lnTo>
                  <a:pt x="0" y="101603"/>
                </a:lnTo>
                <a:cubicBezTo>
                  <a:pt x="0" y="45527"/>
                  <a:pt x="45527" y="0"/>
                  <a:pt x="101603"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5" name="Text 2"/>
          <p:cNvSpPr/>
          <p:nvPr/>
        </p:nvSpPr>
        <p:spPr>
          <a:xfrm>
            <a:off x="508000" y="1341438"/>
            <a:ext cx="4000500" cy="660400"/>
          </a:xfrm>
          <a:prstGeom prst="rect">
            <a:avLst/>
          </a:prstGeom>
          <a:noFill/>
          <a:ln/>
        </p:spPr>
        <p:txBody>
          <a:bodyPr wrap="square" lIns="406400" tIns="152400" rIns="406400" bIns="152400" rtlCol="0" anchor="ctr"/>
          <a:lstStyle/>
          <a:p>
            <a:pP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THÔNG TƯ 51/2017/TT-BYT</a:t>
            </a:r>
            <a:endParaRPr lang="en-US" sz="1600" dirty="0"/>
          </a:p>
        </p:txBody>
      </p:sp>
      <p:sp>
        <p:nvSpPr>
          <p:cNvPr id="6" name="Text 3"/>
          <p:cNvSpPr/>
          <p:nvPr/>
        </p:nvSpPr>
        <p:spPr>
          <a:xfrm>
            <a:off x="508000" y="2408238"/>
            <a:ext cx="15849600" cy="1524000"/>
          </a:xfrm>
          <a:prstGeom prst="rect">
            <a:avLst/>
          </a:prstGeom>
          <a:noFill/>
          <a:ln/>
        </p:spPr>
        <p:txBody>
          <a:bodyPr wrap="square" lIns="0" tIns="0" rIns="0" bIns="0" rtlCol="0" anchor="ctr"/>
          <a:lstStyle/>
          <a:p>
            <a:pPr>
              <a:lnSpc>
                <a:spcPct val="100000"/>
              </a:lnSpc>
            </a:pPr>
            <a:r>
              <a:rPr lang="en-US" sz="9600" b="1" dirty="0">
                <a:solidFill>
                  <a:srgbClr val="FFFFFF"/>
                </a:solidFill>
                <a:latin typeface="Noto Sans SC" pitchFamily="34" charset="0"/>
                <a:ea typeface="Noto Sans SC" pitchFamily="34" charset="-122"/>
                <a:cs typeface="Noto Sans SC" pitchFamily="34" charset="-120"/>
              </a:rPr>
              <a:t>SỐC PHẢN VỆ</a:t>
            </a:r>
            <a:endParaRPr lang="en-US" sz="1600" dirty="0"/>
          </a:p>
        </p:txBody>
      </p:sp>
      <p:sp>
        <p:nvSpPr>
          <p:cNvPr id="7" name="Shape 4"/>
          <p:cNvSpPr/>
          <p:nvPr/>
        </p:nvSpPr>
        <p:spPr>
          <a:xfrm>
            <a:off x="508000" y="43386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C52726"/>
          </a:solidFill>
          <a:ln/>
        </p:spPr>
      </p:sp>
      <p:sp>
        <p:nvSpPr>
          <p:cNvPr id="8" name="Text 5"/>
          <p:cNvSpPr/>
          <p:nvPr/>
        </p:nvSpPr>
        <p:spPr>
          <a:xfrm>
            <a:off x="508000" y="4948238"/>
            <a:ext cx="9944100" cy="622300"/>
          </a:xfrm>
          <a:prstGeom prst="rect">
            <a:avLst/>
          </a:prstGeom>
          <a:noFill/>
          <a:ln/>
        </p:spPr>
        <p:txBody>
          <a:bodyPr wrap="square" lIns="0" tIns="0" rIns="0" bIns="0" rtlCol="0" anchor="ctr"/>
          <a:lstStyle/>
          <a:p>
            <a:pPr>
              <a:lnSpc>
                <a:spcPct val="140000"/>
              </a:lnSpc>
            </a:pPr>
            <a:r>
              <a:rPr lang="en-US" sz="3000" dirty="0">
                <a:solidFill>
                  <a:srgbClr val="FFFFFF">
                    <a:alpha val="95000"/>
                  </a:srgbClr>
                </a:solidFill>
                <a:latin typeface="Quattrocento Sans" pitchFamily="34" charset="0"/>
                <a:ea typeface="Quattrocento Sans" pitchFamily="34" charset="-122"/>
                <a:cs typeface="Quattrocento Sans" pitchFamily="34" charset="-120"/>
              </a:rPr>
              <a:t>Phác đồ chẩn đoán, xử trí và theo dõi</a:t>
            </a:r>
            <a:endParaRPr lang="en-US" sz="1600" dirty="0"/>
          </a:p>
        </p:txBody>
      </p:sp>
      <p:sp>
        <p:nvSpPr>
          <p:cNvPr id="9" name="Text 6"/>
          <p:cNvSpPr/>
          <p:nvPr/>
        </p:nvSpPr>
        <p:spPr>
          <a:xfrm>
            <a:off x="508000" y="5872163"/>
            <a:ext cx="15392400" cy="406400"/>
          </a:xfrm>
          <a:prstGeom prst="rect">
            <a:avLst/>
          </a:prstGeom>
          <a:noFill/>
          <a:ln/>
        </p:spPr>
        <p:txBody>
          <a:bodyPr wrap="square" lIns="0" tIns="0" rIns="0" bIns="0" rtlCol="0" anchor="ctr"/>
          <a:lstStyle/>
          <a:p>
            <a:pPr>
              <a:lnSpc>
                <a:spcPct val="110000"/>
              </a:lnSpc>
            </a:pPr>
            <a:r>
              <a:rPr lang="en-US" sz="2400" dirty="0">
                <a:solidFill>
                  <a:srgbClr val="FFFFFF">
                    <a:alpha val="85000"/>
                  </a:srgbClr>
                </a:solidFill>
                <a:latin typeface="Quattrocento Sans" pitchFamily="34" charset="0"/>
                <a:ea typeface="Quattrocento Sans" pitchFamily="34" charset="-122"/>
                <a:cs typeface="Quattrocento Sans" pitchFamily="34" charset="-120"/>
              </a:rPr>
              <a:t>Cập nhật theo hướng dẫn mới nhất 2025</a:t>
            </a:r>
            <a:endParaRPr lang="en-US" sz="1600" dirty="0"/>
          </a:p>
        </p:txBody>
      </p:sp>
      <p:sp>
        <p:nvSpPr>
          <p:cNvPr id="10" name="Shape 7"/>
          <p:cNvSpPr/>
          <p:nvPr/>
        </p:nvSpPr>
        <p:spPr>
          <a:xfrm>
            <a:off x="508000" y="7091204"/>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C52726"/>
          </a:solidFill>
          <a:ln/>
        </p:spPr>
      </p:sp>
      <p:sp>
        <p:nvSpPr>
          <p:cNvPr id="11" name="Shape 8"/>
          <p:cNvSpPr/>
          <p:nvPr/>
        </p:nvSpPr>
        <p:spPr>
          <a:xfrm>
            <a:off x="692150" y="7294404"/>
            <a:ext cx="342900" cy="304800"/>
          </a:xfrm>
          <a:custGeom>
            <a:avLst/>
            <a:gdLst/>
            <a:ahLst/>
            <a:cxnLst/>
            <a:rect l="l" t="t" r="r" b="b"/>
            <a:pathLst>
              <a:path w="342900" h="304800">
                <a:moveTo>
                  <a:pt x="296168" y="-10120"/>
                </a:moveTo>
                <a:cubicBezTo>
                  <a:pt x="290572" y="-15716"/>
                  <a:pt x="281523" y="-15716"/>
                  <a:pt x="275987" y="-10120"/>
                </a:cubicBezTo>
                <a:cubicBezTo>
                  <a:pt x="270450" y="-4524"/>
                  <a:pt x="270391" y="4524"/>
                  <a:pt x="275987" y="10061"/>
                </a:cubicBezTo>
                <a:lnTo>
                  <a:pt x="284917" y="18990"/>
                </a:lnTo>
                <a:lnTo>
                  <a:pt x="257473" y="46434"/>
                </a:lnTo>
                <a:lnTo>
                  <a:pt x="219968" y="8930"/>
                </a:lnTo>
                <a:cubicBezTo>
                  <a:pt x="214372" y="3334"/>
                  <a:pt x="205323" y="3334"/>
                  <a:pt x="199787" y="8930"/>
                </a:cubicBezTo>
                <a:cubicBezTo>
                  <a:pt x="194250" y="14526"/>
                  <a:pt x="194191" y="23574"/>
                  <a:pt x="199787" y="29111"/>
                </a:cubicBezTo>
                <a:lnTo>
                  <a:pt x="203954" y="33278"/>
                </a:lnTo>
                <a:lnTo>
                  <a:pt x="157460" y="79772"/>
                </a:lnTo>
                <a:lnTo>
                  <a:pt x="181868" y="104180"/>
                </a:lnTo>
                <a:cubicBezTo>
                  <a:pt x="187464" y="109776"/>
                  <a:pt x="187464" y="118824"/>
                  <a:pt x="181868" y="124361"/>
                </a:cubicBezTo>
                <a:cubicBezTo>
                  <a:pt x="176272" y="129897"/>
                  <a:pt x="167223" y="129957"/>
                  <a:pt x="161687" y="124361"/>
                </a:cubicBezTo>
                <a:lnTo>
                  <a:pt x="137279" y="99953"/>
                </a:lnTo>
                <a:lnTo>
                  <a:pt x="109835" y="127397"/>
                </a:lnTo>
                <a:lnTo>
                  <a:pt x="134243" y="151805"/>
                </a:lnTo>
                <a:cubicBezTo>
                  <a:pt x="139839" y="157401"/>
                  <a:pt x="139839" y="166449"/>
                  <a:pt x="134243" y="171986"/>
                </a:cubicBezTo>
                <a:cubicBezTo>
                  <a:pt x="128647" y="177522"/>
                  <a:pt x="119598" y="177582"/>
                  <a:pt x="114062" y="171986"/>
                </a:cubicBezTo>
                <a:lnTo>
                  <a:pt x="89654" y="147578"/>
                </a:lnTo>
                <a:lnTo>
                  <a:pt x="67211" y="170021"/>
                </a:lnTo>
                <a:cubicBezTo>
                  <a:pt x="60960" y="176272"/>
                  <a:pt x="57448" y="184725"/>
                  <a:pt x="57448" y="193596"/>
                </a:cubicBezTo>
                <a:lnTo>
                  <a:pt x="57448" y="246459"/>
                </a:lnTo>
                <a:lnTo>
                  <a:pt x="23515" y="280392"/>
                </a:lnTo>
                <a:cubicBezTo>
                  <a:pt x="17919" y="285988"/>
                  <a:pt x="17919" y="295037"/>
                  <a:pt x="23515" y="300573"/>
                </a:cubicBezTo>
                <a:cubicBezTo>
                  <a:pt x="29111" y="306110"/>
                  <a:pt x="38160" y="306169"/>
                  <a:pt x="43696" y="300573"/>
                </a:cubicBezTo>
                <a:lnTo>
                  <a:pt x="77629" y="266640"/>
                </a:lnTo>
                <a:lnTo>
                  <a:pt x="130493" y="266640"/>
                </a:lnTo>
                <a:cubicBezTo>
                  <a:pt x="139363" y="266640"/>
                  <a:pt x="147816" y="263128"/>
                  <a:pt x="154067" y="256877"/>
                </a:cubicBezTo>
                <a:lnTo>
                  <a:pt x="290810" y="120134"/>
                </a:lnTo>
                <a:lnTo>
                  <a:pt x="294977" y="124301"/>
                </a:lnTo>
                <a:cubicBezTo>
                  <a:pt x="300573" y="129897"/>
                  <a:pt x="309622" y="129897"/>
                  <a:pt x="315158" y="124301"/>
                </a:cubicBezTo>
                <a:cubicBezTo>
                  <a:pt x="320695" y="118705"/>
                  <a:pt x="320754" y="109657"/>
                  <a:pt x="315158" y="104120"/>
                </a:cubicBezTo>
                <a:lnTo>
                  <a:pt x="277654" y="66615"/>
                </a:lnTo>
                <a:lnTo>
                  <a:pt x="305098" y="39172"/>
                </a:lnTo>
                <a:lnTo>
                  <a:pt x="314027" y="48101"/>
                </a:lnTo>
                <a:cubicBezTo>
                  <a:pt x="319623" y="53697"/>
                  <a:pt x="328672" y="53697"/>
                  <a:pt x="334208" y="48101"/>
                </a:cubicBezTo>
                <a:cubicBezTo>
                  <a:pt x="339745" y="42505"/>
                  <a:pt x="339804" y="33457"/>
                  <a:pt x="334208" y="27920"/>
                </a:cubicBezTo>
                <a:lnTo>
                  <a:pt x="296108" y="-10180"/>
                </a:lnTo>
                <a:close/>
              </a:path>
            </a:pathLst>
          </a:custGeom>
          <a:solidFill>
            <a:srgbClr val="FFFFFF">
              <a:alpha val="90196"/>
            </a:srgbClr>
          </a:solidFill>
          <a:ln/>
        </p:spPr>
      </p:sp>
      <p:sp>
        <p:nvSpPr>
          <p:cNvPr id="12" name="Text 9"/>
          <p:cNvSpPr/>
          <p:nvPr/>
        </p:nvSpPr>
        <p:spPr>
          <a:xfrm>
            <a:off x="1422400" y="7269004"/>
            <a:ext cx="1181100" cy="355600"/>
          </a:xfrm>
          <a:prstGeom prst="rect">
            <a:avLst/>
          </a:prstGeom>
          <a:noFill/>
          <a:ln/>
        </p:spPr>
        <p:txBody>
          <a:bodyPr wrap="square" lIns="0" tIns="0" rIns="0" bIns="0" rtlCol="0" anchor="ctr"/>
          <a:lstStyle/>
          <a:p>
            <a:pPr>
              <a:lnSpc>
                <a:spcPct val="130000"/>
              </a:lnSpc>
            </a:pPr>
            <a:r>
              <a:rPr lang="en-US" sz="1800" b="1" dirty="0">
                <a:solidFill>
                  <a:srgbClr val="FFFFFF">
                    <a:alpha val="90000"/>
                  </a:srgbClr>
                </a:solidFill>
                <a:latin typeface="Quattrocento Sans" pitchFamily="34" charset="0"/>
                <a:ea typeface="Quattrocento Sans" pitchFamily="34" charset="-122"/>
                <a:cs typeface="Quattrocento Sans" pitchFamily="34" charset="-120"/>
              </a:rPr>
              <a:t>Adrenaline</a:t>
            </a:r>
            <a:endParaRPr lang="en-US" sz="1600" dirty="0"/>
          </a:p>
        </p:txBody>
      </p:sp>
      <p:sp>
        <p:nvSpPr>
          <p:cNvPr id="13" name="Shape 10"/>
          <p:cNvSpPr/>
          <p:nvPr/>
        </p:nvSpPr>
        <p:spPr>
          <a:xfrm>
            <a:off x="2995771" y="7091204"/>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C52726"/>
          </a:solidFill>
          <a:ln/>
        </p:spPr>
      </p:sp>
      <p:sp>
        <p:nvSpPr>
          <p:cNvPr id="14" name="Shape 11"/>
          <p:cNvSpPr/>
          <p:nvPr/>
        </p:nvSpPr>
        <p:spPr>
          <a:xfrm>
            <a:off x="3198971" y="7294404"/>
            <a:ext cx="304800" cy="304800"/>
          </a:xfrm>
          <a:custGeom>
            <a:avLst/>
            <a:gdLst/>
            <a:ahLst/>
            <a:cxnLst/>
            <a:rect l="l" t="t" r="r" b="b"/>
            <a:pathLst>
              <a:path w="304800" h="304800">
                <a:moveTo>
                  <a:pt x="152400" y="64234"/>
                </a:moveTo>
                <a:lnTo>
                  <a:pt x="143470" y="51852"/>
                </a:lnTo>
                <a:cubicBezTo>
                  <a:pt x="128588" y="31254"/>
                  <a:pt x="104715" y="19050"/>
                  <a:pt x="79236" y="19050"/>
                </a:cubicBezTo>
                <a:cubicBezTo>
                  <a:pt x="35481" y="19050"/>
                  <a:pt x="0" y="54531"/>
                  <a:pt x="0" y="98286"/>
                </a:cubicBezTo>
                <a:lnTo>
                  <a:pt x="0" y="99834"/>
                </a:lnTo>
                <a:cubicBezTo>
                  <a:pt x="0" y="113883"/>
                  <a:pt x="3691" y="128409"/>
                  <a:pt x="9882" y="142875"/>
                </a:cubicBezTo>
                <a:lnTo>
                  <a:pt x="72985" y="142875"/>
                </a:lnTo>
                <a:cubicBezTo>
                  <a:pt x="74890" y="142875"/>
                  <a:pt x="76617" y="141744"/>
                  <a:pt x="77391" y="139958"/>
                </a:cubicBezTo>
                <a:lnTo>
                  <a:pt x="96322" y="94536"/>
                </a:lnTo>
                <a:cubicBezTo>
                  <a:pt x="98524" y="89297"/>
                  <a:pt x="103644" y="85844"/>
                  <a:pt x="109299" y="85725"/>
                </a:cubicBezTo>
                <a:cubicBezTo>
                  <a:pt x="114955" y="85606"/>
                  <a:pt x="120194" y="88940"/>
                  <a:pt x="122515" y="94119"/>
                </a:cubicBezTo>
                <a:lnTo>
                  <a:pt x="153055" y="161925"/>
                </a:lnTo>
                <a:lnTo>
                  <a:pt x="177701" y="112633"/>
                </a:lnTo>
                <a:cubicBezTo>
                  <a:pt x="180142" y="107811"/>
                  <a:pt x="185083" y="104715"/>
                  <a:pt x="190500" y="104715"/>
                </a:cubicBezTo>
                <a:cubicBezTo>
                  <a:pt x="195917" y="104715"/>
                  <a:pt x="200858" y="107752"/>
                  <a:pt x="203299" y="112633"/>
                </a:cubicBezTo>
                <a:lnTo>
                  <a:pt x="217110" y="140196"/>
                </a:lnTo>
                <a:cubicBezTo>
                  <a:pt x="217944" y="141803"/>
                  <a:pt x="219551" y="142815"/>
                  <a:pt x="221397" y="142815"/>
                </a:cubicBezTo>
                <a:lnTo>
                  <a:pt x="294977" y="142815"/>
                </a:lnTo>
                <a:cubicBezTo>
                  <a:pt x="301228" y="128349"/>
                  <a:pt x="304860" y="113824"/>
                  <a:pt x="304860" y="99774"/>
                </a:cubicBezTo>
                <a:lnTo>
                  <a:pt x="304860" y="98227"/>
                </a:lnTo>
                <a:cubicBezTo>
                  <a:pt x="304800" y="54531"/>
                  <a:pt x="269319" y="19050"/>
                  <a:pt x="225564" y="19050"/>
                </a:cubicBezTo>
                <a:cubicBezTo>
                  <a:pt x="200144" y="19050"/>
                  <a:pt x="176212" y="31254"/>
                  <a:pt x="161330" y="51852"/>
                </a:cubicBezTo>
                <a:lnTo>
                  <a:pt x="152400" y="64175"/>
                </a:lnTo>
                <a:close/>
                <a:moveTo>
                  <a:pt x="279559" y="171450"/>
                </a:moveTo>
                <a:lnTo>
                  <a:pt x="221337" y="171450"/>
                </a:lnTo>
                <a:cubicBezTo>
                  <a:pt x="208717" y="171450"/>
                  <a:pt x="197167" y="164306"/>
                  <a:pt x="191512" y="152995"/>
                </a:cubicBezTo>
                <a:lnTo>
                  <a:pt x="190500" y="150971"/>
                </a:lnTo>
                <a:lnTo>
                  <a:pt x="165199" y="201632"/>
                </a:lnTo>
                <a:cubicBezTo>
                  <a:pt x="162758" y="206573"/>
                  <a:pt x="157639" y="209669"/>
                  <a:pt x="152102" y="209550"/>
                </a:cubicBezTo>
                <a:cubicBezTo>
                  <a:pt x="146566" y="209431"/>
                  <a:pt x="141625" y="206157"/>
                  <a:pt x="139363" y="201156"/>
                </a:cubicBezTo>
                <a:lnTo>
                  <a:pt x="110014" y="135969"/>
                </a:lnTo>
                <a:lnTo>
                  <a:pt x="103763" y="150971"/>
                </a:lnTo>
                <a:cubicBezTo>
                  <a:pt x="98584" y="163413"/>
                  <a:pt x="86439" y="171510"/>
                  <a:pt x="72985" y="171510"/>
                </a:cubicBezTo>
                <a:lnTo>
                  <a:pt x="25241" y="171510"/>
                </a:lnTo>
                <a:cubicBezTo>
                  <a:pt x="53340" y="215444"/>
                  <a:pt x="98465" y="255865"/>
                  <a:pt x="126683" y="277416"/>
                </a:cubicBezTo>
                <a:cubicBezTo>
                  <a:pt x="134064" y="283012"/>
                  <a:pt x="143113" y="285810"/>
                  <a:pt x="152340" y="285810"/>
                </a:cubicBezTo>
                <a:cubicBezTo>
                  <a:pt x="161568" y="285810"/>
                  <a:pt x="170676" y="283071"/>
                  <a:pt x="177998" y="277416"/>
                </a:cubicBezTo>
                <a:cubicBezTo>
                  <a:pt x="206335" y="255806"/>
                  <a:pt x="251460" y="215384"/>
                  <a:pt x="279559" y="171450"/>
                </a:cubicBezTo>
                <a:close/>
              </a:path>
            </a:pathLst>
          </a:custGeom>
          <a:solidFill>
            <a:srgbClr val="FFFFFF">
              <a:alpha val="90196"/>
            </a:srgbClr>
          </a:solidFill>
          <a:ln/>
        </p:spPr>
      </p:sp>
      <p:sp>
        <p:nvSpPr>
          <p:cNvPr id="15" name="Text 12"/>
          <p:cNvSpPr/>
          <p:nvPr/>
        </p:nvSpPr>
        <p:spPr>
          <a:xfrm>
            <a:off x="3910171" y="7269004"/>
            <a:ext cx="977900" cy="355600"/>
          </a:xfrm>
          <a:prstGeom prst="rect">
            <a:avLst/>
          </a:prstGeom>
          <a:noFill/>
          <a:ln/>
        </p:spPr>
        <p:txBody>
          <a:bodyPr wrap="square" lIns="0" tIns="0" rIns="0" bIns="0" rtlCol="0" anchor="ctr"/>
          <a:lstStyle/>
          <a:p>
            <a:pPr>
              <a:lnSpc>
                <a:spcPct val="130000"/>
              </a:lnSpc>
            </a:pPr>
            <a:r>
              <a:rPr lang="en-US" sz="1800" b="1" dirty="0">
                <a:solidFill>
                  <a:srgbClr val="FFFFFF">
                    <a:alpha val="90000"/>
                  </a:srgbClr>
                </a:solidFill>
                <a:latin typeface="Quattrocento Sans" pitchFamily="34" charset="0"/>
                <a:ea typeface="Quattrocento Sans" pitchFamily="34" charset="-122"/>
                <a:cs typeface="Quattrocento Sans" pitchFamily="34" charset="-120"/>
              </a:rPr>
              <a:t>Cấp cứu</a:t>
            </a:r>
            <a:endParaRPr lang="en-US" sz="1600" dirty="0"/>
          </a:p>
        </p:txBody>
      </p:sp>
      <p:sp>
        <p:nvSpPr>
          <p:cNvPr id="16" name="Shape 13"/>
          <p:cNvSpPr/>
          <p:nvPr/>
        </p:nvSpPr>
        <p:spPr>
          <a:xfrm>
            <a:off x="5283835" y="7091204"/>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C52726"/>
          </a:solidFill>
          <a:ln/>
        </p:spPr>
      </p:sp>
      <p:sp>
        <p:nvSpPr>
          <p:cNvPr id="17" name="Shape 14"/>
          <p:cNvSpPr/>
          <p:nvPr/>
        </p:nvSpPr>
        <p:spPr>
          <a:xfrm>
            <a:off x="5487035" y="7294404"/>
            <a:ext cx="304800" cy="304800"/>
          </a:xfrm>
          <a:custGeom>
            <a:avLst/>
            <a:gdLst/>
            <a:ahLst/>
            <a:cxnLst/>
            <a:rect l="l" t="t" r="r" b="b"/>
            <a:pathLst>
              <a:path w="304800" h="304800">
                <a:moveTo>
                  <a:pt x="152400" y="0"/>
                </a:moveTo>
                <a:cubicBezTo>
                  <a:pt x="155138" y="0"/>
                  <a:pt x="157877" y="595"/>
                  <a:pt x="160377" y="1726"/>
                </a:cubicBezTo>
                <a:lnTo>
                  <a:pt x="272534" y="49292"/>
                </a:lnTo>
                <a:cubicBezTo>
                  <a:pt x="285631" y="54828"/>
                  <a:pt x="295394" y="67747"/>
                  <a:pt x="295335" y="83344"/>
                </a:cubicBezTo>
                <a:cubicBezTo>
                  <a:pt x="295037" y="142399"/>
                  <a:pt x="270748" y="250448"/>
                  <a:pt x="168176" y="299561"/>
                </a:cubicBezTo>
                <a:cubicBezTo>
                  <a:pt x="158234" y="304324"/>
                  <a:pt x="146685" y="304324"/>
                  <a:pt x="136743" y="299561"/>
                </a:cubicBezTo>
                <a:cubicBezTo>
                  <a:pt x="34111" y="250448"/>
                  <a:pt x="9882" y="142399"/>
                  <a:pt x="9585" y="83344"/>
                </a:cubicBezTo>
                <a:cubicBezTo>
                  <a:pt x="9525" y="67747"/>
                  <a:pt x="19288" y="54828"/>
                  <a:pt x="32385" y="49292"/>
                </a:cubicBezTo>
                <a:lnTo>
                  <a:pt x="144482" y="1726"/>
                </a:lnTo>
                <a:cubicBezTo>
                  <a:pt x="146983" y="595"/>
                  <a:pt x="149662" y="0"/>
                  <a:pt x="152400" y="0"/>
                </a:cubicBezTo>
                <a:close/>
                <a:moveTo>
                  <a:pt x="152400" y="39767"/>
                </a:moveTo>
                <a:lnTo>
                  <a:pt x="152400" y="264855"/>
                </a:lnTo>
                <a:cubicBezTo>
                  <a:pt x="234553" y="225088"/>
                  <a:pt x="256639" y="136981"/>
                  <a:pt x="257175" y="84237"/>
                </a:cubicBezTo>
                <a:lnTo>
                  <a:pt x="152400" y="39826"/>
                </a:lnTo>
                <a:lnTo>
                  <a:pt x="152400" y="39826"/>
                </a:lnTo>
                <a:close/>
              </a:path>
            </a:pathLst>
          </a:custGeom>
          <a:solidFill>
            <a:srgbClr val="FFFFFF">
              <a:alpha val="90196"/>
            </a:srgbClr>
          </a:solidFill>
          <a:ln/>
        </p:spPr>
      </p:sp>
      <p:sp>
        <p:nvSpPr>
          <p:cNvPr id="18" name="Text 15"/>
          <p:cNvSpPr/>
          <p:nvPr/>
        </p:nvSpPr>
        <p:spPr>
          <a:xfrm>
            <a:off x="6198235" y="7269004"/>
            <a:ext cx="1117600" cy="355600"/>
          </a:xfrm>
          <a:prstGeom prst="rect">
            <a:avLst/>
          </a:prstGeom>
          <a:noFill/>
          <a:ln/>
        </p:spPr>
        <p:txBody>
          <a:bodyPr wrap="square" lIns="0" tIns="0" rIns="0" bIns="0" rtlCol="0" anchor="ctr"/>
          <a:lstStyle/>
          <a:p>
            <a:pPr>
              <a:lnSpc>
                <a:spcPct val="130000"/>
              </a:lnSpc>
            </a:pPr>
            <a:r>
              <a:rPr lang="en-US" sz="1800" b="1" dirty="0">
                <a:solidFill>
                  <a:srgbClr val="FFFFFF">
                    <a:alpha val="90000"/>
                  </a:srgbClr>
                </a:solidFill>
                <a:latin typeface="Quattrocento Sans" pitchFamily="34" charset="0"/>
                <a:ea typeface="Quattrocento Sans" pitchFamily="34" charset="-122"/>
                <a:cs typeface="Quattrocento Sans" pitchFamily="34" charset="-120"/>
              </a:rPr>
              <a:t>Dự phòng</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A4B7C"/>
        </a:solidFill>
      </p:bgPr>
    </p:bg>
    <p:spTree>
      <p:nvGrpSpPr>
        <p:cNvPr id="1" name=""/>
        <p:cNvGrpSpPr/>
        <p:nvPr/>
      </p:nvGrpSpPr>
      <p:grpSpPr>
        <a:xfrm>
          <a:off x="0" y="0"/>
          <a:ext cx="0" cy="0"/>
          <a:chOff x="0" y="0"/>
          <a:chExt cx="0" cy="0"/>
        </a:xfrm>
      </p:grpSpPr>
      <p:sp>
        <p:nvSpPr>
          <p:cNvPr id="2" name="Shape 0"/>
          <p:cNvSpPr/>
          <p:nvPr/>
        </p:nvSpPr>
        <p:spPr>
          <a:xfrm>
            <a:off x="508000" y="145573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1455738"/>
            <a:ext cx="1244600" cy="1016000"/>
          </a:xfrm>
          <a:prstGeom prst="rect">
            <a:avLst/>
          </a:prstGeom>
          <a:noFill/>
          <a:ln/>
        </p:spPr>
        <p:txBody>
          <a:bodyPr wrap="square" lIns="0" tIns="0" rIns="0" bIns="0" rtlCol="0" anchor="ctr"/>
          <a:lstStyle/>
          <a:p>
            <a:pPr algn="ctr">
              <a:lnSpc>
                <a:spcPct val="90000"/>
              </a:lnSpc>
            </a:pPr>
            <a:r>
              <a:rPr lang="en-US" sz="3600" b="1" dirty="0">
                <a:solidFill>
                  <a:srgbClr val="FFFFFF"/>
                </a:solidFill>
                <a:latin typeface="Quattrocento Sans" pitchFamily="34" charset="0"/>
                <a:ea typeface="Quattrocento Sans" pitchFamily="34" charset="-122"/>
                <a:cs typeface="Quattrocento Sans" pitchFamily="34" charset="-120"/>
              </a:rPr>
              <a:t>04</a:t>
            </a:r>
            <a:endParaRPr lang="en-US" sz="1600" dirty="0"/>
          </a:p>
        </p:txBody>
      </p:sp>
      <p:sp>
        <p:nvSpPr>
          <p:cNvPr id="4" name="Text 2"/>
          <p:cNvSpPr/>
          <p:nvPr/>
        </p:nvSpPr>
        <p:spPr>
          <a:xfrm>
            <a:off x="1930400" y="1455738"/>
            <a:ext cx="8343900" cy="19050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Phân loại và</a:t>
            </a:r>
            <a:endParaRPr lang="en-US" sz="1600" dirty="0"/>
          </a:p>
          <a:p>
            <a:pPr>
              <a:lnSpc>
                <a:spcPct val="100000"/>
              </a:lnSpc>
            </a:pPr>
            <a:r>
              <a:rPr lang="en-US" sz="6000" b="1" dirty="0">
                <a:solidFill>
                  <a:srgbClr val="FFFFFF"/>
                </a:solidFill>
                <a:latin typeface="Noto Sans SC" pitchFamily="34" charset="0"/>
                <a:ea typeface="Noto Sans SC" pitchFamily="34" charset="-122"/>
                <a:cs typeface="Noto Sans SC" pitchFamily="34" charset="-120"/>
              </a:rPr>
              <a:t>Triệu chứng lâm sàng</a:t>
            </a:r>
            <a:endParaRPr lang="en-US" sz="1600" dirty="0"/>
          </a:p>
        </p:txBody>
      </p:sp>
      <p:sp>
        <p:nvSpPr>
          <p:cNvPr id="5" name="Shape 3"/>
          <p:cNvSpPr/>
          <p:nvPr/>
        </p:nvSpPr>
        <p:spPr>
          <a:xfrm>
            <a:off x="1930400" y="35639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C52726"/>
          </a:solidFill>
          <a:ln/>
        </p:spPr>
      </p:sp>
      <p:sp>
        <p:nvSpPr>
          <p:cNvPr id="6" name="Text 4"/>
          <p:cNvSpPr/>
          <p:nvPr/>
        </p:nvSpPr>
        <p:spPr>
          <a:xfrm>
            <a:off x="508000" y="427513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Nhận biết sớm để can thiệp kịp thờ</a:t>
            </a:r>
            <a:endParaRPr lang="en-US" sz="1600" dirty="0"/>
          </a:p>
        </p:txBody>
      </p:sp>
      <p:sp>
        <p:nvSpPr>
          <p:cNvPr id="7" name="Shape 5"/>
          <p:cNvSpPr/>
          <p:nvPr/>
        </p:nvSpPr>
        <p:spPr>
          <a:xfrm>
            <a:off x="508000"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5D7FA3"/>
          </a:solidFill>
          <a:ln/>
          <a:effectLst>
            <a:outerShdw sx="100000" sy="100000" kx="0" ky="0" algn="bl" rotWithShape="0" blurRad="317500" dist="254000" dir="5400000">
              <a:srgbClr val="000000">
                <a:alpha val="10196"/>
              </a:srgbClr>
            </a:outerShdw>
          </a:effectLst>
        </p:spPr>
      </p:sp>
      <p:sp>
        <p:nvSpPr>
          <p:cNvPr id="8" name="Text 6"/>
          <p:cNvSpPr/>
          <p:nvPr/>
        </p:nvSpPr>
        <p:spPr>
          <a:xfrm>
            <a:off x="970280" y="6291263"/>
            <a:ext cx="292100" cy="4572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I</a:t>
            </a:r>
            <a:endParaRPr lang="en-US" sz="1600" dirty="0"/>
          </a:p>
        </p:txBody>
      </p:sp>
      <p:sp>
        <p:nvSpPr>
          <p:cNvPr id="9" name="Text 7"/>
          <p:cNvSpPr/>
          <p:nvPr/>
        </p:nvSpPr>
        <p:spPr>
          <a:xfrm>
            <a:off x="450850" y="7332662"/>
            <a:ext cx="1333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Nhẹ</a:t>
            </a:r>
            <a:endParaRPr lang="en-US" sz="1600" dirty="0"/>
          </a:p>
        </p:txBody>
      </p:sp>
      <p:sp>
        <p:nvSpPr>
          <p:cNvPr id="10" name="Shape 8"/>
          <p:cNvSpPr/>
          <p:nvPr/>
        </p:nvSpPr>
        <p:spPr>
          <a:xfrm>
            <a:off x="2133600"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5D7FA3"/>
          </a:solidFill>
          <a:ln/>
          <a:effectLst>
            <a:outerShdw sx="100000" sy="100000" kx="0" ky="0" algn="bl" rotWithShape="0" blurRad="317500" dist="254000" dir="5400000">
              <a:srgbClr val="000000">
                <a:alpha val="10196"/>
              </a:srgbClr>
            </a:outerShdw>
          </a:effectLst>
        </p:spPr>
      </p:sp>
      <p:sp>
        <p:nvSpPr>
          <p:cNvPr id="11" name="Text 9"/>
          <p:cNvSpPr/>
          <p:nvPr/>
        </p:nvSpPr>
        <p:spPr>
          <a:xfrm>
            <a:off x="2543810" y="6291263"/>
            <a:ext cx="393700" cy="4572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II</a:t>
            </a:r>
            <a:endParaRPr lang="en-US" sz="1600" dirty="0"/>
          </a:p>
        </p:txBody>
      </p:sp>
      <p:sp>
        <p:nvSpPr>
          <p:cNvPr id="12" name="Text 10"/>
          <p:cNvSpPr/>
          <p:nvPr/>
        </p:nvSpPr>
        <p:spPr>
          <a:xfrm>
            <a:off x="2076450" y="7332662"/>
            <a:ext cx="1333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Nặng</a:t>
            </a:r>
            <a:endParaRPr lang="en-US" sz="1600" dirty="0"/>
          </a:p>
        </p:txBody>
      </p:sp>
      <p:sp>
        <p:nvSpPr>
          <p:cNvPr id="13" name="Shape 11"/>
          <p:cNvSpPr/>
          <p:nvPr/>
        </p:nvSpPr>
        <p:spPr>
          <a:xfrm>
            <a:off x="3759200"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14" name="Text 12"/>
          <p:cNvSpPr/>
          <p:nvPr/>
        </p:nvSpPr>
        <p:spPr>
          <a:xfrm>
            <a:off x="4117499" y="6291263"/>
            <a:ext cx="508000" cy="4572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III</a:t>
            </a:r>
            <a:endParaRPr lang="en-US" sz="1600" dirty="0"/>
          </a:p>
        </p:txBody>
      </p:sp>
      <p:sp>
        <p:nvSpPr>
          <p:cNvPr id="15" name="Text 13"/>
          <p:cNvSpPr/>
          <p:nvPr/>
        </p:nvSpPr>
        <p:spPr>
          <a:xfrm>
            <a:off x="3702050" y="7332662"/>
            <a:ext cx="1333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Nguy kịch</a:t>
            </a:r>
            <a:endParaRPr lang="en-US" sz="1600" dirty="0"/>
          </a:p>
        </p:txBody>
      </p:sp>
      <p:sp>
        <p:nvSpPr>
          <p:cNvPr id="16" name="Shape 14"/>
          <p:cNvSpPr/>
          <p:nvPr/>
        </p:nvSpPr>
        <p:spPr>
          <a:xfrm>
            <a:off x="5642292"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17" name="Text 15"/>
          <p:cNvSpPr/>
          <p:nvPr/>
        </p:nvSpPr>
        <p:spPr>
          <a:xfrm>
            <a:off x="5981859" y="6291263"/>
            <a:ext cx="546100" cy="4572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IV</a:t>
            </a:r>
            <a:endParaRPr lang="en-US" sz="1600" dirty="0"/>
          </a:p>
        </p:txBody>
      </p:sp>
      <p:sp>
        <p:nvSpPr>
          <p:cNvPr id="18" name="Text 16"/>
          <p:cNvSpPr/>
          <p:nvPr/>
        </p:nvSpPr>
        <p:spPr>
          <a:xfrm>
            <a:off x="5327650" y="7332662"/>
            <a:ext cx="18542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Ngừng tuần hoàn</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423333" y="423333"/>
            <a:ext cx="15599833" cy="423333"/>
          </a:xfrm>
          <a:prstGeom prst="rect">
            <a:avLst/>
          </a:prstGeom>
          <a:noFill/>
          <a:ln/>
        </p:spPr>
        <p:txBody>
          <a:bodyPr wrap="square" lIns="0" tIns="0" rIns="0" bIns="0" rtlCol="0" anchor="ctr"/>
          <a:lstStyle/>
          <a:p>
            <a:pPr>
              <a:lnSpc>
                <a:spcPct val="90000"/>
              </a:lnSpc>
            </a:pPr>
            <a:r>
              <a:rPr lang="en-US" sz="3000" b="1" dirty="0">
                <a:solidFill>
                  <a:srgbClr val="2A4B7C"/>
                </a:solidFill>
                <a:latin typeface="Noto Sans SC" pitchFamily="34" charset="0"/>
                <a:ea typeface="Noto Sans SC" pitchFamily="34" charset="-122"/>
                <a:cs typeface="Noto Sans SC" pitchFamily="34" charset="-120"/>
              </a:rPr>
              <a:t>Phân loại 4 Mức độ Phản vệ</a:t>
            </a:r>
            <a:endParaRPr lang="en-US" sz="1600" dirty="0"/>
          </a:p>
        </p:txBody>
      </p:sp>
      <p:sp>
        <p:nvSpPr>
          <p:cNvPr id="3" name="Shape 1"/>
          <p:cNvSpPr/>
          <p:nvPr/>
        </p:nvSpPr>
        <p:spPr>
          <a:xfrm>
            <a:off x="423333" y="973667"/>
            <a:ext cx="1016000" cy="42333"/>
          </a:xfrm>
          <a:custGeom>
            <a:avLst/>
            <a:gdLst/>
            <a:ahLst/>
            <a:cxnLst/>
            <a:rect l="l" t="t" r="r" b="b"/>
            <a:pathLst>
              <a:path w="1016000" h="42333">
                <a:moveTo>
                  <a:pt x="0" y="0"/>
                </a:moveTo>
                <a:lnTo>
                  <a:pt x="1016000" y="0"/>
                </a:lnTo>
                <a:lnTo>
                  <a:pt x="1016000" y="42333"/>
                </a:lnTo>
                <a:lnTo>
                  <a:pt x="0" y="42333"/>
                </a:lnTo>
                <a:lnTo>
                  <a:pt x="0" y="0"/>
                </a:lnTo>
                <a:close/>
              </a:path>
            </a:pathLst>
          </a:custGeom>
          <a:solidFill>
            <a:srgbClr val="C52726"/>
          </a:solidFill>
          <a:ln/>
        </p:spPr>
      </p:sp>
      <p:sp>
        <p:nvSpPr>
          <p:cNvPr id="4" name="Shape 2"/>
          <p:cNvSpPr/>
          <p:nvPr/>
        </p:nvSpPr>
        <p:spPr>
          <a:xfrm>
            <a:off x="444500" y="1143000"/>
            <a:ext cx="7598833" cy="3132667"/>
          </a:xfrm>
          <a:custGeom>
            <a:avLst/>
            <a:gdLst/>
            <a:ahLst/>
            <a:cxnLst/>
            <a:rect l="l" t="t" r="r" b="b"/>
            <a:pathLst>
              <a:path w="7598833" h="3132667">
                <a:moveTo>
                  <a:pt x="42333" y="0"/>
                </a:moveTo>
                <a:lnTo>
                  <a:pt x="7471835" y="0"/>
                </a:lnTo>
                <a:cubicBezTo>
                  <a:pt x="7541974" y="0"/>
                  <a:pt x="7598833" y="56859"/>
                  <a:pt x="7598833" y="126998"/>
                </a:cubicBezTo>
                <a:lnTo>
                  <a:pt x="7598833" y="3005668"/>
                </a:lnTo>
                <a:cubicBezTo>
                  <a:pt x="7598833" y="3075808"/>
                  <a:pt x="7541974" y="3132667"/>
                  <a:pt x="7471835" y="3132667"/>
                </a:cubicBezTo>
                <a:lnTo>
                  <a:pt x="42333" y="3132667"/>
                </a:lnTo>
                <a:cubicBezTo>
                  <a:pt x="18953" y="3132667"/>
                  <a:pt x="0" y="3113713"/>
                  <a:pt x="0" y="3090333"/>
                </a:cubicBezTo>
                <a:lnTo>
                  <a:pt x="0" y="42333"/>
                </a:lnTo>
                <a:cubicBezTo>
                  <a:pt x="0" y="18953"/>
                  <a:pt x="18953" y="0"/>
                  <a:pt x="42333" y="0"/>
                </a:cubicBezTo>
                <a:close/>
              </a:path>
            </a:pathLst>
          </a:custGeom>
          <a:solidFill>
            <a:srgbClr val="FFFFFF"/>
          </a:solidFill>
          <a:ln/>
          <a:effectLst>
            <a:outerShdw sx="100000" sy="100000" kx="0" ky="0" algn="bl" rotWithShape="0" blurRad="158750" dist="105833" dir="5400000">
              <a:srgbClr val="000000">
                <a:alpha val="10196"/>
              </a:srgbClr>
            </a:outerShdw>
          </a:effectLst>
        </p:spPr>
      </p:sp>
      <p:sp>
        <p:nvSpPr>
          <p:cNvPr id="5" name="Shape 3"/>
          <p:cNvSpPr/>
          <p:nvPr/>
        </p:nvSpPr>
        <p:spPr>
          <a:xfrm>
            <a:off x="444500" y="1143000"/>
            <a:ext cx="42333" cy="3132667"/>
          </a:xfrm>
          <a:custGeom>
            <a:avLst/>
            <a:gdLst/>
            <a:ahLst/>
            <a:cxnLst/>
            <a:rect l="l" t="t" r="r" b="b"/>
            <a:pathLst>
              <a:path w="42333" h="3132667">
                <a:moveTo>
                  <a:pt x="42333" y="0"/>
                </a:moveTo>
                <a:lnTo>
                  <a:pt x="42333" y="0"/>
                </a:lnTo>
                <a:lnTo>
                  <a:pt x="42333" y="3132667"/>
                </a:lnTo>
                <a:lnTo>
                  <a:pt x="42333" y="3132667"/>
                </a:lnTo>
                <a:cubicBezTo>
                  <a:pt x="18953" y="3132667"/>
                  <a:pt x="0" y="3113713"/>
                  <a:pt x="0" y="3090333"/>
                </a:cubicBezTo>
                <a:lnTo>
                  <a:pt x="0" y="42333"/>
                </a:lnTo>
                <a:cubicBezTo>
                  <a:pt x="0" y="18953"/>
                  <a:pt x="18953" y="0"/>
                  <a:pt x="42333" y="0"/>
                </a:cubicBezTo>
                <a:close/>
              </a:path>
            </a:pathLst>
          </a:custGeom>
          <a:solidFill>
            <a:srgbClr val="5D7FA3"/>
          </a:solidFill>
          <a:ln/>
        </p:spPr>
      </p:sp>
      <p:sp>
        <p:nvSpPr>
          <p:cNvPr id="6" name="Shape 4"/>
          <p:cNvSpPr/>
          <p:nvPr/>
        </p:nvSpPr>
        <p:spPr>
          <a:xfrm>
            <a:off x="635000" y="13335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5D7FA3"/>
          </a:solidFill>
          <a:ln/>
        </p:spPr>
      </p:sp>
      <p:sp>
        <p:nvSpPr>
          <p:cNvPr id="7" name="Text 5"/>
          <p:cNvSpPr/>
          <p:nvPr/>
        </p:nvSpPr>
        <p:spPr>
          <a:xfrm>
            <a:off x="582083" y="1333500"/>
            <a:ext cx="613833" cy="508000"/>
          </a:xfrm>
          <a:prstGeom prst="rect">
            <a:avLst/>
          </a:prstGeom>
          <a:noFill/>
          <a:ln/>
        </p:spPr>
        <p:txBody>
          <a:bodyPr wrap="square" lIns="0" tIns="0" rIns="0" bIns="0" rtlCol="0" anchor="ctr"/>
          <a:lstStyle/>
          <a:p>
            <a:pPr algn="ctr">
              <a:lnSpc>
                <a:spcPct val="120000"/>
              </a:lnSpc>
            </a:pPr>
            <a:r>
              <a:rPr lang="en-US" sz="1667" b="1" dirty="0">
                <a:solidFill>
                  <a:srgbClr val="FFFFFF"/>
                </a:solidFill>
                <a:latin typeface="Quattrocento Sans" pitchFamily="34" charset="0"/>
                <a:ea typeface="Quattrocento Sans" pitchFamily="34" charset="-122"/>
                <a:cs typeface="Quattrocento Sans" pitchFamily="34" charset="-120"/>
              </a:rPr>
              <a:t>I</a:t>
            </a:r>
            <a:endParaRPr lang="en-US" sz="1600" dirty="0"/>
          </a:p>
        </p:txBody>
      </p:sp>
      <p:sp>
        <p:nvSpPr>
          <p:cNvPr id="8" name="Text 6"/>
          <p:cNvSpPr/>
          <p:nvPr/>
        </p:nvSpPr>
        <p:spPr>
          <a:xfrm>
            <a:off x="1270000" y="1312333"/>
            <a:ext cx="1513417" cy="296333"/>
          </a:xfrm>
          <a:prstGeom prst="rect">
            <a:avLst/>
          </a:prstGeom>
          <a:noFill/>
          <a:ln/>
        </p:spPr>
        <p:txBody>
          <a:bodyPr wrap="square" lIns="0" tIns="0" rIns="0" bIns="0" rtlCol="0" anchor="ctr"/>
          <a:lstStyle/>
          <a:p>
            <a:pPr>
              <a:lnSpc>
                <a:spcPct val="120000"/>
              </a:lnSpc>
            </a:pPr>
            <a:r>
              <a:rPr lang="en-US" sz="1667" b="1" dirty="0">
                <a:solidFill>
                  <a:srgbClr val="5D7FA3"/>
                </a:solidFill>
                <a:latin typeface="Noto Sans SC" pitchFamily="34" charset="0"/>
                <a:ea typeface="Noto Sans SC" pitchFamily="34" charset="-122"/>
                <a:cs typeface="Noto Sans SC" pitchFamily="34" charset="-120"/>
              </a:rPr>
              <a:t>Mức độ I: Nhẹ</a:t>
            </a:r>
            <a:endParaRPr lang="en-US" sz="1600" dirty="0"/>
          </a:p>
        </p:txBody>
      </p:sp>
      <p:sp>
        <p:nvSpPr>
          <p:cNvPr id="9" name="Text 7"/>
          <p:cNvSpPr/>
          <p:nvPr/>
        </p:nvSpPr>
        <p:spPr>
          <a:xfrm>
            <a:off x="1270000" y="1608667"/>
            <a:ext cx="1492250" cy="254000"/>
          </a:xfrm>
          <a:prstGeom prst="rect">
            <a:avLst/>
          </a:prstGeom>
          <a:noFill/>
          <a:ln/>
        </p:spPr>
        <p:txBody>
          <a:bodyPr wrap="square" lIns="0" tIns="0" rIns="0" bIns="0" rtlCol="0" anchor="ctr"/>
          <a:lstStyle/>
          <a:p>
            <a:pPr>
              <a:lnSpc>
                <a:spcPct val="130000"/>
              </a:lnSpc>
            </a:pPr>
            <a:r>
              <a:rPr lang="en-US" sz="1333" dirty="0">
                <a:solidFill>
                  <a:srgbClr val="212529">
                    <a:alpha val="60000"/>
                  </a:srgbClr>
                </a:solidFill>
                <a:latin typeface="Quattrocento Sans" pitchFamily="34" charset="0"/>
                <a:ea typeface="Quattrocento Sans" pitchFamily="34" charset="-122"/>
                <a:cs typeface="Quattrocento Sans" pitchFamily="34" charset="-120"/>
              </a:rPr>
              <a:t>Da và niêm mạc</a:t>
            </a:r>
            <a:endParaRPr lang="en-US" sz="1600" dirty="0"/>
          </a:p>
        </p:txBody>
      </p:sp>
      <p:sp>
        <p:nvSpPr>
          <p:cNvPr id="10" name="Shape 8"/>
          <p:cNvSpPr/>
          <p:nvPr/>
        </p:nvSpPr>
        <p:spPr>
          <a:xfrm>
            <a:off x="656167" y="2032000"/>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11" name="Text 9"/>
          <p:cNvSpPr/>
          <p:nvPr/>
        </p:nvSpPr>
        <p:spPr>
          <a:xfrm>
            <a:off x="931333" y="1989667"/>
            <a:ext cx="1725083"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Mề đay, nổi mẩn ngứa</a:t>
            </a:r>
            <a:endParaRPr lang="en-US" sz="1600" dirty="0"/>
          </a:p>
        </p:txBody>
      </p:sp>
      <p:sp>
        <p:nvSpPr>
          <p:cNvPr id="12" name="Shape 10"/>
          <p:cNvSpPr/>
          <p:nvPr/>
        </p:nvSpPr>
        <p:spPr>
          <a:xfrm>
            <a:off x="656167" y="2370667"/>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13" name="Text 11"/>
          <p:cNvSpPr/>
          <p:nvPr/>
        </p:nvSpPr>
        <p:spPr>
          <a:xfrm>
            <a:off x="931333" y="2328333"/>
            <a:ext cx="95250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Đỏ bừng da</a:t>
            </a:r>
            <a:endParaRPr lang="en-US" sz="1600" dirty="0"/>
          </a:p>
        </p:txBody>
      </p:sp>
      <p:sp>
        <p:nvSpPr>
          <p:cNvPr id="14" name="Shape 12"/>
          <p:cNvSpPr/>
          <p:nvPr/>
        </p:nvSpPr>
        <p:spPr>
          <a:xfrm>
            <a:off x="656167" y="2709333"/>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15" name="Text 13"/>
          <p:cNvSpPr/>
          <p:nvPr/>
        </p:nvSpPr>
        <p:spPr>
          <a:xfrm>
            <a:off x="931333" y="2667000"/>
            <a:ext cx="2042583"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Ngứa mắt, chảy nước mắt</a:t>
            </a:r>
            <a:endParaRPr lang="en-US" sz="1600" dirty="0"/>
          </a:p>
        </p:txBody>
      </p:sp>
      <p:sp>
        <p:nvSpPr>
          <p:cNvPr id="16" name="Shape 14"/>
          <p:cNvSpPr/>
          <p:nvPr/>
        </p:nvSpPr>
        <p:spPr>
          <a:xfrm>
            <a:off x="656167" y="3048000"/>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17" name="Text 15"/>
          <p:cNvSpPr/>
          <p:nvPr/>
        </p:nvSpPr>
        <p:spPr>
          <a:xfrm>
            <a:off x="931333" y="3005667"/>
            <a:ext cx="18309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Chảy nước mũi, hắt hơi</a:t>
            </a:r>
            <a:endParaRPr lang="en-US" sz="1600" dirty="0"/>
          </a:p>
        </p:txBody>
      </p:sp>
      <p:sp>
        <p:nvSpPr>
          <p:cNvPr id="18" name="Shape 16"/>
          <p:cNvSpPr/>
          <p:nvPr/>
        </p:nvSpPr>
        <p:spPr>
          <a:xfrm>
            <a:off x="656167" y="3386667"/>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19" name="Text 17"/>
          <p:cNvSpPr/>
          <p:nvPr/>
        </p:nvSpPr>
        <p:spPr>
          <a:xfrm>
            <a:off x="931333" y="3344333"/>
            <a:ext cx="11324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Phù mạch nhẹ</a:t>
            </a:r>
            <a:endParaRPr lang="en-US" sz="1600" dirty="0"/>
          </a:p>
        </p:txBody>
      </p:sp>
      <p:sp>
        <p:nvSpPr>
          <p:cNvPr id="20" name="Shape 18"/>
          <p:cNvSpPr/>
          <p:nvPr/>
        </p:nvSpPr>
        <p:spPr>
          <a:xfrm>
            <a:off x="635000" y="3683000"/>
            <a:ext cx="7239000" cy="423333"/>
          </a:xfrm>
          <a:custGeom>
            <a:avLst/>
            <a:gdLst/>
            <a:ahLst/>
            <a:cxnLst/>
            <a:rect l="l" t="t" r="r" b="b"/>
            <a:pathLst>
              <a:path w="7239000" h="423333">
                <a:moveTo>
                  <a:pt x="84667" y="0"/>
                </a:moveTo>
                <a:lnTo>
                  <a:pt x="7154333" y="0"/>
                </a:lnTo>
                <a:cubicBezTo>
                  <a:pt x="7201093" y="0"/>
                  <a:pt x="7239000" y="37907"/>
                  <a:pt x="7239000" y="84667"/>
                </a:cubicBezTo>
                <a:lnTo>
                  <a:pt x="7239000" y="338667"/>
                </a:lnTo>
                <a:cubicBezTo>
                  <a:pt x="7239000" y="385427"/>
                  <a:pt x="7201093" y="423333"/>
                  <a:pt x="7154333" y="423333"/>
                </a:cubicBezTo>
                <a:lnTo>
                  <a:pt x="84667" y="423333"/>
                </a:lnTo>
                <a:cubicBezTo>
                  <a:pt x="37907" y="423333"/>
                  <a:pt x="0" y="385427"/>
                  <a:pt x="0" y="338667"/>
                </a:cubicBezTo>
                <a:lnTo>
                  <a:pt x="0" y="84667"/>
                </a:lnTo>
                <a:cubicBezTo>
                  <a:pt x="0" y="37907"/>
                  <a:pt x="37907" y="0"/>
                  <a:pt x="84667" y="0"/>
                </a:cubicBezTo>
                <a:close/>
              </a:path>
            </a:pathLst>
          </a:custGeom>
          <a:solidFill>
            <a:srgbClr val="5D7FA3">
              <a:alpha val="10196"/>
            </a:srgbClr>
          </a:solidFill>
          <a:ln/>
        </p:spPr>
      </p:sp>
      <p:sp>
        <p:nvSpPr>
          <p:cNvPr id="21" name="Text 19"/>
          <p:cNvSpPr/>
          <p:nvPr/>
        </p:nvSpPr>
        <p:spPr>
          <a:xfrm>
            <a:off x="677333" y="3767667"/>
            <a:ext cx="7154333" cy="254000"/>
          </a:xfrm>
          <a:prstGeom prst="rect">
            <a:avLst/>
          </a:prstGeom>
          <a:noFill/>
          <a:ln/>
        </p:spPr>
        <p:txBody>
          <a:bodyPr wrap="square" lIns="0" tIns="0" rIns="0" bIns="0" rtlCol="0" anchor="ctr"/>
          <a:lstStyle/>
          <a:p>
            <a:pPr algn="ctr">
              <a:lnSpc>
                <a:spcPct val="130000"/>
              </a:lnSpc>
            </a:pPr>
            <a:r>
              <a:rPr lang="en-US" sz="1333" b="1" dirty="0">
                <a:solidFill>
                  <a:srgbClr val="5D7FA3"/>
                </a:solidFill>
                <a:latin typeface="Quattrocento Sans" pitchFamily="34" charset="0"/>
                <a:ea typeface="Quattrocento Sans" pitchFamily="34" charset="-122"/>
                <a:cs typeface="Quattrocento Sans" pitchFamily="34" charset="-120"/>
              </a:rPr>
              <a:t>Cần theo dõi chặt</a:t>
            </a:r>
            <a:endParaRPr lang="en-US" sz="1600" dirty="0"/>
          </a:p>
        </p:txBody>
      </p:sp>
      <p:sp>
        <p:nvSpPr>
          <p:cNvPr id="22" name="Shape 20"/>
          <p:cNvSpPr/>
          <p:nvPr/>
        </p:nvSpPr>
        <p:spPr>
          <a:xfrm>
            <a:off x="8233833" y="1143000"/>
            <a:ext cx="7598833" cy="3132667"/>
          </a:xfrm>
          <a:custGeom>
            <a:avLst/>
            <a:gdLst/>
            <a:ahLst/>
            <a:cxnLst/>
            <a:rect l="l" t="t" r="r" b="b"/>
            <a:pathLst>
              <a:path w="7598833" h="3132667">
                <a:moveTo>
                  <a:pt x="42333" y="0"/>
                </a:moveTo>
                <a:lnTo>
                  <a:pt x="7471835" y="0"/>
                </a:lnTo>
                <a:cubicBezTo>
                  <a:pt x="7541974" y="0"/>
                  <a:pt x="7598833" y="56859"/>
                  <a:pt x="7598833" y="126998"/>
                </a:cubicBezTo>
                <a:lnTo>
                  <a:pt x="7598833" y="3005668"/>
                </a:lnTo>
                <a:cubicBezTo>
                  <a:pt x="7598833" y="3075808"/>
                  <a:pt x="7541974" y="3132667"/>
                  <a:pt x="7471835" y="3132667"/>
                </a:cubicBezTo>
                <a:lnTo>
                  <a:pt x="42333" y="3132667"/>
                </a:lnTo>
                <a:cubicBezTo>
                  <a:pt x="18953" y="3132667"/>
                  <a:pt x="0" y="3113713"/>
                  <a:pt x="0" y="3090333"/>
                </a:cubicBezTo>
                <a:lnTo>
                  <a:pt x="0" y="42333"/>
                </a:lnTo>
                <a:cubicBezTo>
                  <a:pt x="0" y="18953"/>
                  <a:pt x="18953" y="0"/>
                  <a:pt x="42333" y="0"/>
                </a:cubicBezTo>
                <a:close/>
              </a:path>
            </a:pathLst>
          </a:custGeom>
          <a:solidFill>
            <a:srgbClr val="FFFFFF"/>
          </a:solidFill>
          <a:ln/>
          <a:effectLst>
            <a:outerShdw sx="100000" sy="100000" kx="0" ky="0" algn="bl" rotWithShape="0" blurRad="158750" dist="105833" dir="5400000">
              <a:srgbClr val="000000">
                <a:alpha val="10196"/>
              </a:srgbClr>
            </a:outerShdw>
          </a:effectLst>
        </p:spPr>
      </p:sp>
      <p:sp>
        <p:nvSpPr>
          <p:cNvPr id="23" name="Shape 21"/>
          <p:cNvSpPr/>
          <p:nvPr/>
        </p:nvSpPr>
        <p:spPr>
          <a:xfrm>
            <a:off x="8233833" y="1143000"/>
            <a:ext cx="42333" cy="3132667"/>
          </a:xfrm>
          <a:custGeom>
            <a:avLst/>
            <a:gdLst/>
            <a:ahLst/>
            <a:cxnLst/>
            <a:rect l="l" t="t" r="r" b="b"/>
            <a:pathLst>
              <a:path w="42333" h="3132667">
                <a:moveTo>
                  <a:pt x="42333" y="0"/>
                </a:moveTo>
                <a:lnTo>
                  <a:pt x="42333" y="0"/>
                </a:lnTo>
                <a:lnTo>
                  <a:pt x="42333" y="3132667"/>
                </a:lnTo>
                <a:lnTo>
                  <a:pt x="42333" y="3132667"/>
                </a:lnTo>
                <a:cubicBezTo>
                  <a:pt x="18953" y="3132667"/>
                  <a:pt x="0" y="3113713"/>
                  <a:pt x="0" y="3090333"/>
                </a:cubicBezTo>
                <a:lnTo>
                  <a:pt x="0" y="42333"/>
                </a:lnTo>
                <a:cubicBezTo>
                  <a:pt x="0" y="18953"/>
                  <a:pt x="18953" y="0"/>
                  <a:pt x="42333" y="0"/>
                </a:cubicBezTo>
                <a:close/>
              </a:path>
            </a:pathLst>
          </a:custGeom>
          <a:solidFill>
            <a:srgbClr val="5D7FA3"/>
          </a:solidFill>
          <a:ln/>
        </p:spPr>
      </p:sp>
      <p:sp>
        <p:nvSpPr>
          <p:cNvPr id="24" name="Shape 22"/>
          <p:cNvSpPr/>
          <p:nvPr/>
        </p:nvSpPr>
        <p:spPr>
          <a:xfrm>
            <a:off x="8424333" y="13335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5D7FA3"/>
          </a:solidFill>
          <a:ln/>
        </p:spPr>
      </p:sp>
      <p:sp>
        <p:nvSpPr>
          <p:cNvPr id="25" name="Text 23"/>
          <p:cNvSpPr/>
          <p:nvPr/>
        </p:nvSpPr>
        <p:spPr>
          <a:xfrm>
            <a:off x="8371417" y="1333500"/>
            <a:ext cx="613833" cy="508000"/>
          </a:xfrm>
          <a:prstGeom prst="rect">
            <a:avLst/>
          </a:prstGeom>
          <a:noFill/>
          <a:ln/>
        </p:spPr>
        <p:txBody>
          <a:bodyPr wrap="square" lIns="0" tIns="0" rIns="0" bIns="0" rtlCol="0" anchor="ctr"/>
          <a:lstStyle/>
          <a:p>
            <a:pPr algn="ctr">
              <a:lnSpc>
                <a:spcPct val="120000"/>
              </a:lnSpc>
            </a:pPr>
            <a:r>
              <a:rPr lang="en-US" sz="1667" b="1" dirty="0">
                <a:solidFill>
                  <a:srgbClr val="FFFFFF"/>
                </a:solidFill>
                <a:latin typeface="Quattrocento Sans" pitchFamily="34" charset="0"/>
                <a:ea typeface="Quattrocento Sans" pitchFamily="34" charset="-122"/>
                <a:cs typeface="Quattrocento Sans" pitchFamily="34" charset="-120"/>
              </a:rPr>
              <a:t>II</a:t>
            </a:r>
            <a:endParaRPr lang="en-US" sz="1600" dirty="0"/>
          </a:p>
        </p:txBody>
      </p:sp>
      <p:sp>
        <p:nvSpPr>
          <p:cNvPr id="26" name="Text 24"/>
          <p:cNvSpPr/>
          <p:nvPr/>
        </p:nvSpPr>
        <p:spPr>
          <a:xfrm>
            <a:off x="9059333" y="1312333"/>
            <a:ext cx="1703917" cy="296333"/>
          </a:xfrm>
          <a:prstGeom prst="rect">
            <a:avLst/>
          </a:prstGeom>
          <a:noFill/>
          <a:ln/>
        </p:spPr>
        <p:txBody>
          <a:bodyPr wrap="square" lIns="0" tIns="0" rIns="0" bIns="0" rtlCol="0" anchor="ctr"/>
          <a:lstStyle/>
          <a:p>
            <a:pPr>
              <a:lnSpc>
                <a:spcPct val="120000"/>
              </a:lnSpc>
            </a:pPr>
            <a:r>
              <a:rPr lang="en-US" sz="1667" b="1" dirty="0">
                <a:solidFill>
                  <a:srgbClr val="5D7FA3"/>
                </a:solidFill>
                <a:latin typeface="Noto Sans SC" pitchFamily="34" charset="0"/>
                <a:ea typeface="Noto Sans SC" pitchFamily="34" charset="-122"/>
                <a:cs typeface="Noto Sans SC" pitchFamily="34" charset="-120"/>
              </a:rPr>
              <a:t>Mức độ II: Nặng</a:t>
            </a:r>
            <a:endParaRPr lang="en-US" sz="1600" dirty="0"/>
          </a:p>
        </p:txBody>
      </p:sp>
      <p:sp>
        <p:nvSpPr>
          <p:cNvPr id="27" name="Text 25"/>
          <p:cNvSpPr/>
          <p:nvPr/>
        </p:nvSpPr>
        <p:spPr>
          <a:xfrm>
            <a:off x="9059333" y="1608667"/>
            <a:ext cx="1682750" cy="254000"/>
          </a:xfrm>
          <a:prstGeom prst="rect">
            <a:avLst/>
          </a:prstGeom>
          <a:noFill/>
          <a:ln/>
        </p:spPr>
        <p:txBody>
          <a:bodyPr wrap="square" lIns="0" tIns="0" rIns="0" bIns="0" rtlCol="0" anchor="ctr"/>
          <a:lstStyle/>
          <a:p>
            <a:pPr>
              <a:lnSpc>
                <a:spcPct val="130000"/>
              </a:lnSpc>
            </a:pPr>
            <a:r>
              <a:rPr lang="en-US" sz="1333" dirty="0">
                <a:solidFill>
                  <a:srgbClr val="212529">
                    <a:alpha val="60000"/>
                  </a:srgbClr>
                </a:solidFill>
                <a:latin typeface="Quattrocento Sans" pitchFamily="34" charset="0"/>
                <a:ea typeface="Quattrocento Sans" pitchFamily="34" charset="-122"/>
                <a:cs typeface="Quattrocento Sans" pitchFamily="34" charset="-120"/>
              </a:rPr>
              <a:t>2 cơ quan trở lên</a:t>
            </a:r>
            <a:endParaRPr lang="en-US" sz="1600" dirty="0"/>
          </a:p>
        </p:txBody>
      </p:sp>
      <p:sp>
        <p:nvSpPr>
          <p:cNvPr id="28" name="Shape 26"/>
          <p:cNvSpPr/>
          <p:nvPr/>
        </p:nvSpPr>
        <p:spPr>
          <a:xfrm>
            <a:off x="8445500" y="2032000"/>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29" name="Text 27"/>
          <p:cNvSpPr/>
          <p:nvPr/>
        </p:nvSpPr>
        <p:spPr>
          <a:xfrm>
            <a:off x="8720667" y="1989667"/>
            <a:ext cx="198966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Mề đay lan rộng toàn thân</a:t>
            </a:r>
            <a:endParaRPr lang="en-US" sz="1600" dirty="0"/>
          </a:p>
        </p:txBody>
      </p:sp>
      <p:sp>
        <p:nvSpPr>
          <p:cNvPr id="30" name="Shape 28"/>
          <p:cNvSpPr/>
          <p:nvPr/>
        </p:nvSpPr>
        <p:spPr>
          <a:xfrm>
            <a:off x="8445500" y="2370667"/>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31" name="Text 29"/>
          <p:cNvSpPr/>
          <p:nvPr/>
        </p:nvSpPr>
        <p:spPr>
          <a:xfrm>
            <a:off x="8720667" y="2328333"/>
            <a:ext cx="1439333"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Phù mặt, môi, lưỡi</a:t>
            </a:r>
            <a:endParaRPr lang="en-US" sz="1600" dirty="0"/>
          </a:p>
        </p:txBody>
      </p:sp>
      <p:sp>
        <p:nvSpPr>
          <p:cNvPr id="32" name="Shape 30"/>
          <p:cNvSpPr/>
          <p:nvPr/>
        </p:nvSpPr>
        <p:spPr>
          <a:xfrm>
            <a:off x="8445500" y="2709333"/>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33" name="Text 31"/>
          <p:cNvSpPr/>
          <p:nvPr/>
        </p:nvSpPr>
        <p:spPr>
          <a:xfrm>
            <a:off x="8720667" y="2667000"/>
            <a:ext cx="18309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Khó thở nhẹ, khàn tiếng</a:t>
            </a:r>
            <a:endParaRPr lang="en-US" sz="1600" dirty="0"/>
          </a:p>
        </p:txBody>
      </p:sp>
      <p:sp>
        <p:nvSpPr>
          <p:cNvPr id="34" name="Shape 32"/>
          <p:cNvSpPr/>
          <p:nvPr/>
        </p:nvSpPr>
        <p:spPr>
          <a:xfrm>
            <a:off x="8445500" y="3048000"/>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35" name="Text 33"/>
          <p:cNvSpPr/>
          <p:nvPr/>
        </p:nvSpPr>
        <p:spPr>
          <a:xfrm>
            <a:off x="8720667" y="3005667"/>
            <a:ext cx="193675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Đau bụng, buồn nôn, nôn</a:t>
            </a:r>
            <a:endParaRPr lang="en-US" sz="1600" dirty="0"/>
          </a:p>
        </p:txBody>
      </p:sp>
      <p:sp>
        <p:nvSpPr>
          <p:cNvPr id="36" name="Shape 34"/>
          <p:cNvSpPr/>
          <p:nvPr/>
        </p:nvSpPr>
        <p:spPr>
          <a:xfrm>
            <a:off x="8445500" y="3386667"/>
            <a:ext cx="169333" cy="169333"/>
          </a:xfrm>
          <a:custGeom>
            <a:avLst/>
            <a:gdLst/>
            <a:ahLst/>
            <a:cxnLst/>
            <a:rect l="l" t="t" r="r" b="b"/>
            <a:pathLst>
              <a:path w="169333" h="169333">
                <a:moveTo>
                  <a:pt x="84667" y="169333"/>
                </a:moveTo>
                <a:cubicBezTo>
                  <a:pt x="131395" y="169333"/>
                  <a:pt x="169333" y="131395"/>
                  <a:pt x="169333" y="84667"/>
                </a:cubicBezTo>
                <a:cubicBezTo>
                  <a:pt x="169333" y="37938"/>
                  <a:pt x="131395" y="0"/>
                  <a:pt x="84667" y="0"/>
                </a:cubicBezTo>
                <a:cubicBezTo>
                  <a:pt x="37938" y="0"/>
                  <a:pt x="0" y="37938"/>
                  <a:pt x="0" y="84667"/>
                </a:cubicBezTo>
                <a:cubicBezTo>
                  <a:pt x="0" y="131395"/>
                  <a:pt x="37938" y="169333"/>
                  <a:pt x="84667" y="169333"/>
                </a:cubicBezTo>
                <a:close/>
                <a:moveTo>
                  <a:pt x="112580" y="70346"/>
                </a:moveTo>
                <a:lnTo>
                  <a:pt x="86122" y="112679"/>
                </a:lnTo>
                <a:cubicBezTo>
                  <a:pt x="84733" y="114895"/>
                  <a:pt x="82352" y="116284"/>
                  <a:pt x="79739" y="116417"/>
                </a:cubicBezTo>
                <a:cubicBezTo>
                  <a:pt x="77126" y="116549"/>
                  <a:pt x="74612" y="115358"/>
                  <a:pt x="73058" y="113242"/>
                </a:cubicBezTo>
                <a:lnTo>
                  <a:pt x="57183" y="92075"/>
                </a:lnTo>
                <a:cubicBezTo>
                  <a:pt x="54537" y="88569"/>
                  <a:pt x="55265" y="83608"/>
                  <a:pt x="58771" y="80963"/>
                </a:cubicBezTo>
                <a:cubicBezTo>
                  <a:pt x="62276" y="78317"/>
                  <a:pt x="67237" y="79044"/>
                  <a:pt x="69883" y="82550"/>
                </a:cubicBezTo>
                <a:lnTo>
                  <a:pt x="78813" y="94456"/>
                </a:lnTo>
                <a:lnTo>
                  <a:pt x="99120" y="61946"/>
                </a:lnTo>
                <a:cubicBezTo>
                  <a:pt x="101435" y="58241"/>
                  <a:pt x="106329" y="57084"/>
                  <a:pt x="110067" y="59432"/>
                </a:cubicBezTo>
                <a:cubicBezTo>
                  <a:pt x="113804" y="61780"/>
                  <a:pt x="114928" y="66642"/>
                  <a:pt x="112580" y="70379"/>
                </a:cubicBezTo>
                <a:close/>
              </a:path>
            </a:pathLst>
          </a:custGeom>
          <a:solidFill>
            <a:srgbClr val="5D7FA3"/>
          </a:solidFill>
          <a:ln/>
        </p:spPr>
      </p:sp>
      <p:sp>
        <p:nvSpPr>
          <p:cNvPr id="37" name="Text 35"/>
          <p:cNvSpPr/>
          <p:nvPr/>
        </p:nvSpPr>
        <p:spPr>
          <a:xfrm>
            <a:off x="8720667" y="3344333"/>
            <a:ext cx="20849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Tiêu chảy, đánh trống ngực</a:t>
            </a:r>
            <a:endParaRPr lang="en-US" sz="1600" dirty="0"/>
          </a:p>
        </p:txBody>
      </p:sp>
      <p:sp>
        <p:nvSpPr>
          <p:cNvPr id="38" name="Shape 36"/>
          <p:cNvSpPr/>
          <p:nvPr/>
        </p:nvSpPr>
        <p:spPr>
          <a:xfrm>
            <a:off x="8424333" y="3683000"/>
            <a:ext cx="7239000" cy="423333"/>
          </a:xfrm>
          <a:custGeom>
            <a:avLst/>
            <a:gdLst/>
            <a:ahLst/>
            <a:cxnLst/>
            <a:rect l="l" t="t" r="r" b="b"/>
            <a:pathLst>
              <a:path w="7239000" h="423333">
                <a:moveTo>
                  <a:pt x="84667" y="0"/>
                </a:moveTo>
                <a:lnTo>
                  <a:pt x="7154333" y="0"/>
                </a:lnTo>
                <a:cubicBezTo>
                  <a:pt x="7201093" y="0"/>
                  <a:pt x="7239000" y="37907"/>
                  <a:pt x="7239000" y="84667"/>
                </a:cubicBezTo>
                <a:lnTo>
                  <a:pt x="7239000" y="338667"/>
                </a:lnTo>
                <a:cubicBezTo>
                  <a:pt x="7239000" y="385427"/>
                  <a:pt x="7201093" y="423333"/>
                  <a:pt x="7154333" y="423333"/>
                </a:cubicBezTo>
                <a:lnTo>
                  <a:pt x="84667" y="423333"/>
                </a:lnTo>
                <a:cubicBezTo>
                  <a:pt x="37907" y="423333"/>
                  <a:pt x="0" y="385427"/>
                  <a:pt x="0" y="338667"/>
                </a:cubicBezTo>
                <a:lnTo>
                  <a:pt x="0" y="84667"/>
                </a:lnTo>
                <a:cubicBezTo>
                  <a:pt x="0" y="37907"/>
                  <a:pt x="37907" y="0"/>
                  <a:pt x="84667" y="0"/>
                </a:cubicBezTo>
                <a:close/>
              </a:path>
            </a:pathLst>
          </a:custGeom>
          <a:solidFill>
            <a:srgbClr val="5D7FA3">
              <a:alpha val="10196"/>
            </a:srgbClr>
          </a:solidFill>
          <a:ln/>
        </p:spPr>
      </p:sp>
      <p:sp>
        <p:nvSpPr>
          <p:cNvPr id="39" name="Text 37"/>
          <p:cNvSpPr/>
          <p:nvPr/>
        </p:nvSpPr>
        <p:spPr>
          <a:xfrm>
            <a:off x="8466667" y="3767667"/>
            <a:ext cx="7154333" cy="254000"/>
          </a:xfrm>
          <a:prstGeom prst="rect">
            <a:avLst/>
          </a:prstGeom>
          <a:noFill/>
          <a:ln/>
        </p:spPr>
        <p:txBody>
          <a:bodyPr wrap="square" lIns="0" tIns="0" rIns="0" bIns="0" rtlCol="0" anchor="ctr"/>
          <a:lstStyle/>
          <a:p>
            <a:pPr algn="ctr">
              <a:lnSpc>
                <a:spcPct val="130000"/>
              </a:lnSpc>
            </a:pPr>
            <a:r>
              <a:rPr lang="en-US" sz="1333" b="1" dirty="0">
                <a:solidFill>
                  <a:srgbClr val="5D7FA3"/>
                </a:solidFill>
                <a:latin typeface="Quattrocento Sans" pitchFamily="34" charset="0"/>
                <a:ea typeface="Quattrocento Sans" pitchFamily="34" charset="-122"/>
                <a:cs typeface="Quattrocento Sans" pitchFamily="34" charset="-120"/>
              </a:rPr>
              <a:t>Cần điều trị tích cực</a:t>
            </a:r>
            <a:endParaRPr lang="en-US" sz="1600" dirty="0"/>
          </a:p>
        </p:txBody>
      </p:sp>
      <p:sp>
        <p:nvSpPr>
          <p:cNvPr id="40" name="Shape 38"/>
          <p:cNvSpPr/>
          <p:nvPr/>
        </p:nvSpPr>
        <p:spPr>
          <a:xfrm>
            <a:off x="444500" y="4445000"/>
            <a:ext cx="7598833" cy="3132667"/>
          </a:xfrm>
          <a:custGeom>
            <a:avLst/>
            <a:gdLst/>
            <a:ahLst/>
            <a:cxnLst/>
            <a:rect l="l" t="t" r="r" b="b"/>
            <a:pathLst>
              <a:path w="7598833" h="3132667">
                <a:moveTo>
                  <a:pt x="42333" y="0"/>
                </a:moveTo>
                <a:lnTo>
                  <a:pt x="7471835" y="0"/>
                </a:lnTo>
                <a:cubicBezTo>
                  <a:pt x="7541974" y="0"/>
                  <a:pt x="7598833" y="56859"/>
                  <a:pt x="7598833" y="126998"/>
                </a:cubicBezTo>
                <a:lnTo>
                  <a:pt x="7598833" y="3005668"/>
                </a:lnTo>
                <a:cubicBezTo>
                  <a:pt x="7598833" y="3075808"/>
                  <a:pt x="7541974" y="3132667"/>
                  <a:pt x="7471835" y="3132667"/>
                </a:cubicBezTo>
                <a:lnTo>
                  <a:pt x="42333" y="3132667"/>
                </a:lnTo>
                <a:cubicBezTo>
                  <a:pt x="18953" y="3132667"/>
                  <a:pt x="0" y="3113713"/>
                  <a:pt x="0" y="3090333"/>
                </a:cubicBezTo>
                <a:lnTo>
                  <a:pt x="0" y="42333"/>
                </a:lnTo>
                <a:cubicBezTo>
                  <a:pt x="0" y="18953"/>
                  <a:pt x="18953" y="0"/>
                  <a:pt x="42333" y="0"/>
                </a:cubicBezTo>
                <a:close/>
              </a:path>
            </a:pathLst>
          </a:custGeom>
          <a:solidFill>
            <a:srgbClr val="FFFFFF"/>
          </a:solidFill>
          <a:ln/>
          <a:effectLst>
            <a:outerShdw sx="100000" sy="100000" kx="0" ky="0" algn="bl" rotWithShape="0" blurRad="158750" dist="105833" dir="5400000">
              <a:srgbClr val="000000">
                <a:alpha val="10196"/>
              </a:srgbClr>
            </a:outerShdw>
          </a:effectLst>
        </p:spPr>
      </p:sp>
      <p:sp>
        <p:nvSpPr>
          <p:cNvPr id="41" name="Shape 39"/>
          <p:cNvSpPr/>
          <p:nvPr/>
        </p:nvSpPr>
        <p:spPr>
          <a:xfrm>
            <a:off x="444500" y="4445000"/>
            <a:ext cx="42333" cy="3132667"/>
          </a:xfrm>
          <a:custGeom>
            <a:avLst/>
            <a:gdLst/>
            <a:ahLst/>
            <a:cxnLst/>
            <a:rect l="l" t="t" r="r" b="b"/>
            <a:pathLst>
              <a:path w="42333" h="3132667">
                <a:moveTo>
                  <a:pt x="42333" y="0"/>
                </a:moveTo>
                <a:lnTo>
                  <a:pt x="42333" y="0"/>
                </a:lnTo>
                <a:lnTo>
                  <a:pt x="42333" y="3132667"/>
                </a:lnTo>
                <a:lnTo>
                  <a:pt x="42333" y="3132667"/>
                </a:lnTo>
                <a:cubicBezTo>
                  <a:pt x="18953" y="3132667"/>
                  <a:pt x="0" y="3113713"/>
                  <a:pt x="0" y="3090333"/>
                </a:cubicBezTo>
                <a:lnTo>
                  <a:pt x="0" y="42333"/>
                </a:lnTo>
                <a:cubicBezTo>
                  <a:pt x="0" y="18953"/>
                  <a:pt x="18953" y="0"/>
                  <a:pt x="42333" y="0"/>
                </a:cubicBezTo>
                <a:close/>
              </a:path>
            </a:pathLst>
          </a:custGeom>
          <a:solidFill>
            <a:srgbClr val="C52726"/>
          </a:solidFill>
          <a:ln/>
        </p:spPr>
      </p:sp>
      <p:sp>
        <p:nvSpPr>
          <p:cNvPr id="42" name="Shape 40"/>
          <p:cNvSpPr/>
          <p:nvPr/>
        </p:nvSpPr>
        <p:spPr>
          <a:xfrm>
            <a:off x="635000" y="46355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C52726"/>
          </a:solidFill>
          <a:ln/>
        </p:spPr>
      </p:sp>
      <p:sp>
        <p:nvSpPr>
          <p:cNvPr id="43" name="Text 41"/>
          <p:cNvSpPr/>
          <p:nvPr/>
        </p:nvSpPr>
        <p:spPr>
          <a:xfrm>
            <a:off x="582083" y="4635500"/>
            <a:ext cx="613833" cy="508000"/>
          </a:xfrm>
          <a:prstGeom prst="rect">
            <a:avLst/>
          </a:prstGeom>
          <a:noFill/>
          <a:ln/>
        </p:spPr>
        <p:txBody>
          <a:bodyPr wrap="square" lIns="0" tIns="0" rIns="0" bIns="0" rtlCol="0" anchor="ctr"/>
          <a:lstStyle/>
          <a:p>
            <a:pPr algn="ctr">
              <a:lnSpc>
                <a:spcPct val="120000"/>
              </a:lnSpc>
            </a:pPr>
            <a:r>
              <a:rPr lang="en-US" sz="1667" b="1" dirty="0">
                <a:solidFill>
                  <a:srgbClr val="FFFFFF"/>
                </a:solidFill>
                <a:latin typeface="Quattrocento Sans" pitchFamily="34" charset="0"/>
                <a:ea typeface="Quattrocento Sans" pitchFamily="34" charset="-122"/>
                <a:cs typeface="Quattrocento Sans" pitchFamily="34" charset="-120"/>
              </a:rPr>
              <a:t>III</a:t>
            </a:r>
            <a:endParaRPr lang="en-US" sz="1600" dirty="0"/>
          </a:p>
        </p:txBody>
      </p:sp>
      <p:sp>
        <p:nvSpPr>
          <p:cNvPr id="44" name="Text 42"/>
          <p:cNvSpPr/>
          <p:nvPr/>
        </p:nvSpPr>
        <p:spPr>
          <a:xfrm>
            <a:off x="1270000" y="4614333"/>
            <a:ext cx="2243667" cy="296333"/>
          </a:xfrm>
          <a:prstGeom prst="rect">
            <a:avLst/>
          </a:prstGeom>
          <a:noFill/>
          <a:ln/>
        </p:spPr>
        <p:txBody>
          <a:bodyPr wrap="square" lIns="0" tIns="0" rIns="0" bIns="0" rtlCol="0" anchor="ctr"/>
          <a:lstStyle/>
          <a:p>
            <a:pPr>
              <a:lnSpc>
                <a:spcPct val="120000"/>
              </a:lnSpc>
            </a:pPr>
            <a:r>
              <a:rPr lang="en-US" sz="1667" b="1" dirty="0">
                <a:solidFill>
                  <a:srgbClr val="C52726"/>
                </a:solidFill>
                <a:latin typeface="Noto Sans SC" pitchFamily="34" charset="0"/>
                <a:ea typeface="Noto Sans SC" pitchFamily="34" charset="-122"/>
                <a:cs typeface="Noto Sans SC" pitchFamily="34" charset="-120"/>
              </a:rPr>
              <a:t>Mức độ III: Nguy kịch</a:t>
            </a:r>
            <a:endParaRPr lang="en-US" sz="1600" dirty="0"/>
          </a:p>
        </p:txBody>
      </p:sp>
      <p:sp>
        <p:nvSpPr>
          <p:cNvPr id="45" name="Text 43"/>
          <p:cNvSpPr/>
          <p:nvPr/>
        </p:nvSpPr>
        <p:spPr>
          <a:xfrm>
            <a:off x="1270000" y="4910667"/>
            <a:ext cx="2222500" cy="254000"/>
          </a:xfrm>
          <a:prstGeom prst="rect">
            <a:avLst/>
          </a:prstGeom>
          <a:noFill/>
          <a:ln/>
        </p:spPr>
        <p:txBody>
          <a:bodyPr wrap="square" lIns="0" tIns="0" rIns="0" bIns="0" rtlCol="0" anchor="ctr"/>
          <a:lstStyle/>
          <a:p>
            <a:pPr>
              <a:lnSpc>
                <a:spcPct val="130000"/>
              </a:lnSpc>
            </a:pPr>
            <a:r>
              <a:rPr lang="en-US" sz="1333" dirty="0">
                <a:solidFill>
                  <a:srgbClr val="212529">
                    <a:alpha val="60000"/>
                  </a:srgbClr>
                </a:solidFill>
                <a:latin typeface="Quattrocento Sans" pitchFamily="34" charset="0"/>
                <a:ea typeface="Quattrocento Sans" pitchFamily="34" charset="-122"/>
                <a:cs typeface="Quattrocento Sans" pitchFamily="34" charset="-120"/>
              </a:rPr>
              <a:t>Đe dọa tính mạng</a:t>
            </a:r>
            <a:endParaRPr lang="en-US" sz="1600" dirty="0"/>
          </a:p>
        </p:txBody>
      </p:sp>
      <p:sp>
        <p:nvSpPr>
          <p:cNvPr id="46" name="Shape 44"/>
          <p:cNvSpPr/>
          <p:nvPr/>
        </p:nvSpPr>
        <p:spPr>
          <a:xfrm>
            <a:off x="656167" y="5334000"/>
            <a:ext cx="169333" cy="169333"/>
          </a:xfrm>
          <a:custGeom>
            <a:avLst/>
            <a:gdLst/>
            <a:ahLst/>
            <a:cxnLst/>
            <a:rect l="l" t="t" r="r" b="b"/>
            <a:pathLst>
              <a:path w="169333" h="169333">
                <a:moveTo>
                  <a:pt x="84667" y="0"/>
                </a:moveTo>
                <a:cubicBezTo>
                  <a:pt x="89528" y="0"/>
                  <a:pt x="93993" y="2679"/>
                  <a:pt x="96308" y="6945"/>
                </a:cubicBezTo>
                <a:lnTo>
                  <a:pt x="167746" y="139237"/>
                </a:lnTo>
                <a:cubicBezTo>
                  <a:pt x="169962" y="143338"/>
                  <a:pt x="169863" y="148299"/>
                  <a:pt x="167481" y="152301"/>
                </a:cubicBezTo>
                <a:cubicBezTo>
                  <a:pt x="165100" y="156303"/>
                  <a:pt x="160767" y="158750"/>
                  <a:pt x="156104" y="158750"/>
                </a:cubicBezTo>
                <a:lnTo>
                  <a:pt x="13229" y="158750"/>
                </a:lnTo>
                <a:cubicBezTo>
                  <a:pt x="8566" y="158750"/>
                  <a:pt x="4266" y="156303"/>
                  <a:pt x="1852" y="152301"/>
                </a:cubicBezTo>
                <a:cubicBezTo>
                  <a:pt x="-562" y="148299"/>
                  <a:pt x="-628" y="143338"/>
                  <a:pt x="1588" y="139237"/>
                </a:cubicBezTo>
                <a:lnTo>
                  <a:pt x="73025" y="6945"/>
                </a:lnTo>
                <a:cubicBezTo>
                  <a:pt x="75340" y="2679"/>
                  <a:pt x="79805" y="0"/>
                  <a:pt x="84667" y="0"/>
                </a:cubicBezTo>
                <a:close/>
                <a:moveTo>
                  <a:pt x="84667" y="55563"/>
                </a:moveTo>
                <a:cubicBezTo>
                  <a:pt x="80268" y="55563"/>
                  <a:pt x="76729" y="59101"/>
                  <a:pt x="76729" y="63500"/>
                </a:cubicBezTo>
                <a:lnTo>
                  <a:pt x="76729" y="100542"/>
                </a:lnTo>
                <a:cubicBezTo>
                  <a:pt x="76729" y="104940"/>
                  <a:pt x="80268" y="108479"/>
                  <a:pt x="84667" y="108479"/>
                </a:cubicBezTo>
                <a:cubicBezTo>
                  <a:pt x="89065" y="108479"/>
                  <a:pt x="92604" y="104940"/>
                  <a:pt x="92604" y="100542"/>
                </a:cubicBezTo>
                <a:lnTo>
                  <a:pt x="92604" y="63500"/>
                </a:lnTo>
                <a:cubicBezTo>
                  <a:pt x="92604" y="59101"/>
                  <a:pt x="89065" y="55563"/>
                  <a:pt x="84667" y="55563"/>
                </a:cubicBezTo>
                <a:close/>
                <a:moveTo>
                  <a:pt x="93497" y="127000"/>
                </a:moveTo>
                <a:cubicBezTo>
                  <a:pt x="93698" y="123722"/>
                  <a:pt x="92063" y="120604"/>
                  <a:pt x="89254" y="118904"/>
                </a:cubicBezTo>
                <a:cubicBezTo>
                  <a:pt x="86444" y="117204"/>
                  <a:pt x="82923" y="117204"/>
                  <a:pt x="80113" y="118904"/>
                </a:cubicBezTo>
                <a:cubicBezTo>
                  <a:pt x="77303" y="120604"/>
                  <a:pt x="75668" y="123722"/>
                  <a:pt x="75869" y="127000"/>
                </a:cubicBezTo>
                <a:cubicBezTo>
                  <a:pt x="75668" y="130278"/>
                  <a:pt x="77303" y="133396"/>
                  <a:pt x="80113" y="135096"/>
                </a:cubicBezTo>
                <a:cubicBezTo>
                  <a:pt x="82923" y="136796"/>
                  <a:pt x="86444" y="136796"/>
                  <a:pt x="89254" y="135096"/>
                </a:cubicBezTo>
                <a:cubicBezTo>
                  <a:pt x="92063" y="133396"/>
                  <a:pt x="93698" y="130278"/>
                  <a:pt x="93497" y="127000"/>
                </a:cubicBezTo>
                <a:close/>
              </a:path>
            </a:pathLst>
          </a:custGeom>
          <a:solidFill>
            <a:srgbClr val="C52726"/>
          </a:solidFill>
          <a:ln/>
        </p:spPr>
      </p:sp>
      <p:sp>
        <p:nvSpPr>
          <p:cNvPr id="47" name="Text 45"/>
          <p:cNvSpPr/>
          <p:nvPr/>
        </p:nvSpPr>
        <p:spPr>
          <a:xfrm>
            <a:off x="931333" y="5291667"/>
            <a:ext cx="17674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Phù thanh quản, thở rít</a:t>
            </a:r>
            <a:endParaRPr lang="en-US" sz="1600" dirty="0"/>
          </a:p>
        </p:txBody>
      </p:sp>
      <p:sp>
        <p:nvSpPr>
          <p:cNvPr id="48" name="Shape 46"/>
          <p:cNvSpPr/>
          <p:nvPr/>
        </p:nvSpPr>
        <p:spPr>
          <a:xfrm>
            <a:off x="656167" y="5672667"/>
            <a:ext cx="169333" cy="169333"/>
          </a:xfrm>
          <a:custGeom>
            <a:avLst/>
            <a:gdLst/>
            <a:ahLst/>
            <a:cxnLst/>
            <a:rect l="l" t="t" r="r" b="b"/>
            <a:pathLst>
              <a:path w="169333" h="169333">
                <a:moveTo>
                  <a:pt x="84667" y="0"/>
                </a:moveTo>
                <a:cubicBezTo>
                  <a:pt x="89528" y="0"/>
                  <a:pt x="93993" y="2679"/>
                  <a:pt x="96308" y="6945"/>
                </a:cubicBezTo>
                <a:lnTo>
                  <a:pt x="167746" y="139237"/>
                </a:lnTo>
                <a:cubicBezTo>
                  <a:pt x="169962" y="143338"/>
                  <a:pt x="169863" y="148299"/>
                  <a:pt x="167481" y="152301"/>
                </a:cubicBezTo>
                <a:cubicBezTo>
                  <a:pt x="165100" y="156303"/>
                  <a:pt x="160767" y="158750"/>
                  <a:pt x="156104" y="158750"/>
                </a:cubicBezTo>
                <a:lnTo>
                  <a:pt x="13229" y="158750"/>
                </a:lnTo>
                <a:cubicBezTo>
                  <a:pt x="8566" y="158750"/>
                  <a:pt x="4266" y="156303"/>
                  <a:pt x="1852" y="152301"/>
                </a:cubicBezTo>
                <a:cubicBezTo>
                  <a:pt x="-562" y="148299"/>
                  <a:pt x="-628" y="143338"/>
                  <a:pt x="1588" y="139237"/>
                </a:cubicBezTo>
                <a:lnTo>
                  <a:pt x="73025" y="6945"/>
                </a:lnTo>
                <a:cubicBezTo>
                  <a:pt x="75340" y="2679"/>
                  <a:pt x="79805" y="0"/>
                  <a:pt x="84667" y="0"/>
                </a:cubicBezTo>
                <a:close/>
                <a:moveTo>
                  <a:pt x="84667" y="55563"/>
                </a:moveTo>
                <a:cubicBezTo>
                  <a:pt x="80268" y="55563"/>
                  <a:pt x="76729" y="59101"/>
                  <a:pt x="76729" y="63500"/>
                </a:cubicBezTo>
                <a:lnTo>
                  <a:pt x="76729" y="100542"/>
                </a:lnTo>
                <a:cubicBezTo>
                  <a:pt x="76729" y="104940"/>
                  <a:pt x="80268" y="108479"/>
                  <a:pt x="84667" y="108479"/>
                </a:cubicBezTo>
                <a:cubicBezTo>
                  <a:pt x="89065" y="108479"/>
                  <a:pt x="92604" y="104940"/>
                  <a:pt x="92604" y="100542"/>
                </a:cubicBezTo>
                <a:lnTo>
                  <a:pt x="92604" y="63500"/>
                </a:lnTo>
                <a:cubicBezTo>
                  <a:pt x="92604" y="59101"/>
                  <a:pt x="89065" y="55563"/>
                  <a:pt x="84667" y="55563"/>
                </a:cubicBezTo>
                <a:close/>
                <a:moveTo>
                  <a:pt x="93497" y="127000"/>
                </a:moveTo>
                <a:cubicBezTo>
                  <a:pt x="93698" y="123722"/>
                  <a:pt x="92063" y="120604"/>
                  <a:pt x="89254" y="118904"/>
                </a:cubicBezTo>
                <a:cubicBezTo>
                  <a:pt x="86444" y="117204"/>
                  <a:pt x="82923" y="117204"/>
                  <a:pt x="80113" y="118904"/>
                </a:cubicBezTo>
                <a:cubicBezTo>
                  <a:pt x="77303" y="120604"/>
                  <a:pt x="75668" y="123722"/>
                  <a:pt x="75869" y="127000"/>
                </a:cubicBezTo>
                <a:cubicBezTo>
                  <a:pt x="75668" y="130278"/>
                  <a:pt x="77303" y="133396"/>
                  <a:pt x="80113" y="135096"/>
                </a:cubicBezTo>
                <a:cubicBezTo>
                  <a:pt x="82923" y="136796"/>
                  <a:pt x="86444" y="136796"/>
                  <a:pt x="89254" y="135096"/>
                </a:cubicBezTo>
                <a:cubicBezTo>
                  <a:pt x="92063" y="133396"/>
                  <a:pt x="93698" y="130278"/>
                  <a:pt x="93497" y="127000"/>
                </a:cubicBezTo>
                <a:close/>
              </a:path>
            </a:pathLst>
          </a:custGeom>
          <a:solidFill>
            <a:srgbClr val="C52726"/>
          </a:solidFill>
          <a:ln/>
        </p:spPr>
      </p:sp>
      <p:sp>
        <p:nvSpPr>
          <p:cNvPr id="49" name="Text 47"/>
          <p:cNvSpPr/>
          <p:nvPr/>
        </p:nvSpPr>
        <p:spPr>
          <a:xfrm>
            <a:off x="931333" y="5630333"/>
            <a:ext cx="17674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Co thắt phế quản nặng</a:t>
            </a:r>
            <a:endParaRPr lang="en-US" sz="1600" dirty="0"/>
          </a:p>
        </p:txBody>
      </p:sp>
      <p:sp>
        <p:nvSpPr>
          <p:cNvPr id="50" name="Shape 48"/>
          <p:cNvSpPr/>
          <p:nvPr/>
        </p:nvSpPr>
        <p:spPr>
          <a:xfrm>
            <a:off x="656167" y="6011339"/>
            <a:ext cx="169333" cy="169333"/>
          </a:xfrm>
          <a:custGeom>
            <a:avLst/>
            <a:gdLst/>
            <a:ahLst/>
            <a:cxnLst/>
            <a:rect l="l" t="t" r="r" b="b"/>
            <a:pathLst>
              <a:path w="169333" h="169333">
                <a:moveTo>
                  <a:pt x="84667" y="0"/>
                </a:moveTo>
                <a:cubicBezTo>
                  <a:pt x="89528" y="0"/>
                  <a:pt x="93993" y="2679"/>
                  <a:pt x="96308" y="6945"/>
                </a:cubicBezTo>
                <a:lnTo>
                  <a:pt x="167746" y="139237"/>
                </a:lnTo>
                <a:cubicBezTo>
                  <a:pt x="169962" y="143338"/>
                  <a:pt x="169863" y="148299"/>
                  <a:pt x="167481" y="152301"/>
                </a:cubicBezTo>
                <a:cubicBezTo>
                  <a:pt x="165100" y="156303"/>
                  <a:pt x="160767" y="158750"/>
                  <a:pt x="156104" y="158750"/>
                </a:cubicBezTo>
                <a:lnTo>
                  <a:pt x="13229" y="158750"/>
                </a:lnTo>
                <a:cubicBezTo>
                  <a:pt x="8566" y="158750"/>
                  <a:pt x="4266" y="156303"/>
                  <a:pt x="1852" y="152301"/>
                </a:cubicBezTo>
                <a:cubicBezTo>
                  <a:pt x="-562" y="148299"/>
                  <a:pt x="-628" y="143338"/>
                  <a:pt x="1588" y="139237"/>
                </a:cubicBezTo>
                <a:lnTo>
                  <a:pt x="73025" y="6945"/>
                </a:lnTo>
                <a:cubicBezTo>
                  <a:pt x="75340" y="2679"/>
                  <a:pt x="79805" y="0"/>
                  <a:pt x="84667" y="0"/>
                </a:cubicBezTo>
                <a:close/>
                <a:moveTo>
                  <a:pt x="84667" y="55563"/>
                </a:moveTo>
                <a:cubicBezTo>
                  <a:pt x="80268" y="55563"/>
                  <a:pt x="76729" y="59101"/>
                  <a:pt x="76729" y="63500"/>
                </a:cubicBezTo>
                <a:lnTo>
                  <a:pt x="76729" y="100542"/>
                </a:lnTo>
                <a:cubicBezTo>
                  <a:pt x="76729" y="104940"/>
                  <a:pt x="80268" y="108479"/>
                  <a:pt x="84667" y="108479"/>
                </a:cubicBezTo>
                <a:cubicBezTo>
                  <a:pt x="89065" y="108479"/>
                  <a:pt x="92604" y="104940"/>
                  <a:pt x="92604" y="100542"/>
                </a:cubicBezTo>
                <a:lnTo>
                  <a:pt x="92604" y="63500"/>
                </a:lnTo>
                <a:cubicBezTo>
                  <a:pt x="92604" y="59101"/>
                  <a:pt x="89065" y="55563"/>
                  <a:pt x="84667" y="55563"/>
                </a:cubicBezTo>
                <a:close/>
                <a:moveTo>
                  <a:pt x="93497" y="127000"/>
                </a:moveTo>
                <a:cubicBezTo>
                  <a:pt x="93698" y="123722"/>
                  <a:pt x="92063" y="120604"/>
                  <a:pt x="89254" y="118904"/>
                </a:cubicBezTo>
                <a:cubicBezTo>
                  <a:pt x="86444" y="117204"/>
                  <a:pt x="82923" y="117204"/>
                  <a:pt x="80113" y="118904"/>
                </a:cubicBezTo>
                <a:cubicBezTo>
                  <a:pt x="77303" y="120604"/>
                  <a:pt x="75668" y="123722"/>
                  <a:pt x="75869" y="127000"/>
                </a:cubicBezTo>
                <a:cubicBezTo>
                  <a:pt x="75668" y="130278"/>
                  <a:pt x="77303" y="133396"/>
                  <a:pt x="80113" y="135096"/>
                </a:cubicBezTo>
                <a:cubicBezTo>
                  <a:pt x="82923" y="136796"/>
                  <a:pt x="86444" y="136796"/>
                  <a:pt x="89254" y="135096"/>
                </a:cubicBezTo>
                <a:cubicBezTo>
                  <a:pt x="92063" y="133396"/>
                  <a:pt x="93698" y="130278"/>
                  <a:pt x="93497" y="127000"/>
                </a:cubicBezTo>
                <a:close/>
              </a:path>
            </a:pathLst>
          </a:custGeom>
          <a:solidFill>
            <a:srgbClr val="C52726"/>
          </a:solidFill>
          <a:ln/>
        </p:spPr>
      </p:sp>
      <p:sp>
        <p:nvSpPr>
          <p:cNvPr id="51" name="Text 49"/>
          <p:cNvSpPr/>
          <p:nvPr/>
        </p:nvSpPr>
        <p:spPr>
          <a:xfrm>
            <a:off x="931333" y="5969005"/>
            <a:ext cx="231775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Tụt huyết áp, mạch nhanh nhỏ</a:t>
            </a:r>
            <a:endParaRPr lang="en-US" sz="1600" dirty="0"/>
          </a:p>
        </p:txBody>
      </p:sp>
      <p:sp>
        <p:nvSpPr>
          <p:cNvPr id="52" name="Shape 50"/>
          <p:cNvSpPr/>
          <p:nvPr/>
        </p:nvSpPr>
        <p:spPr>
          <a:xfrm>
            <a:off x="656167" y="6350005"/>
            <a:ext cx="169333" cy="169333"/>
          </a:xfrm>
          <a:custGeom>
            <a:avLst/>
            <a:gdLst/>
            <a:ahLst/>
            <a:cxnLst/>
            <a:rect l="l" t="t" r="r" b="b"/>
            <a:pathLst>
              <a:path w="169333" h="169333">
                <a:moveTo>
                  <a:pt x="84667" y="0"/>
                </a:moveTo>
                <a:cubicBezTo>
                  <a:pt x="89528" y="0"/>
                  <a:pt x="93993" y="2679"/>
                  <a:pt x="96308" y="6945"/>
                </a:cubicBezTo>
                <a:lnTo>
                  <a:pt x="167746" y="139237"/>
                </a:lnTo>
                <a:cubicBezTo>
                  <a:pt x="169962" y="143338"/>
                  <a:pt x="169863" y="148299"/>
                  <a:pt x="167481" y="152301"/>
                </a:cubicBezTo>
                <a:cubicBezTo>
                  <a:pt x="165100" y="156303"/>
                  <a:pt x="160767" y="158750"/>
                  <a:pt x="156104" y="158750"/>
                </a:cubicBezTo>
                <a:lnTo>
                  <a:pt x="13229" y="158750"/>
                </a:lnTo>
                <a:cubicBezTo>
                  <a:pt x="8566" y="158750"/>
                  <a:pt x="4266" y="156303"/>
                  <a:pt x="1852" y="152301"/>
                </a:cubicBezTo>
                <a:cubicBezTo>
                  <a:pt x="-562" y="148299"/>
                  <a:pt x="-628" y="143338"/>
                  <a:pt x="1588" y="139237"/>
                </a:cubicBezTo>
                <a:lnTo>
                  <a:pt x="73025" y="6945"/>
                </a:lnTo>
                <a:cubicBezTo>
                  <a:pt x="75340" y="2679"/>
                  <a:pt x="79805" y="0"/>
                  <a:pt x="84667" y="0"/>
                </a:cubicBezTo>
                <a:close/>
                <a:moveTo>
                  <a:pt x="84667" y="55563"/>
                </a:moveTo>
                <a:cubicBezTo>
                  <a:pt x="80268" y="55563"/>
                  <a:pt x="76729" y="59101"/>
                  <a:pt x="76729" y="63500"/>
                </a:cubicBezTo>
                <a:lnTo>
                  <a:pt x="76729" y="100542"/>
                </a:lnTo>
                <a:cubicBezTo>
                  <a:pt x="76729" y="104940"/>
                  <a:pt x="80268" y="108479"/>
                  <a:pt x="84667" y="108479"/>
                </a:cubicBezTo>
                <a:cubicBezTo>
                  <a:pt x="89065" y="108479"/>
                  <a:pt x="92604" y="104940"/>
                  <a:pt x="92604" y="100542"/>
                </a:cubicBezTo>
                <a:lnTo>
                  <a:pt x="92604" y="63500"/>
                </a:lnTo>
                <a:cubicBezTo>
                  <a:pt x="92604" y="59101"/>
                  <a:pt x="89065" y="55563"/>
                  <a:pt x="84667" y="55563"/>
                </a:cubicBezTo>
                <a:close/>
                <a:moveTo>
                  <a:pt x="93497" y="127000"/>
                </a:moveTo>
                <a:cubicBezTo>
                  <a:pt x="93698" y="123722"/>
                  <a:pt x="92063" y="120604"/>
                  <a:pt x="89254" y="118904"/>
                </a:cubicBezTo>
                <a:cubicBezTo>
                  <a:pt x="86444" y="117204"/>
                  <a:pt x="82923" y="117204"/>
                  <a:pt x="80113" y="118904"/>
                </a:cubicBezTo>
                <a:cubicBezTo>
                  <a:pt x="77303" y="120604"/>
                  <a:pt x="75668" y="123722"/>
                  <a:pt x="75869" y="127000"/>
                </a:cubicBezTo>
                <a:cubicBezTo>
                  <a:pt x="75668" y="130278"/>
                  <a:pt x="77303" y="133396"/>
                  <a:pt x="80113" y="135096"/>
                </a:cubicBezTo>
                <a:cubicBezTo>
                  <a:pt x="82923" y="136796"/>
                  <a:pt x="86444" y="136796"/>
                  <a:pt x="89254" y="135096"/>
                </a:cubicBezTo>
                <a:cubicBezTo>
                  <a:pt x="92063" y="133396"/>
                  <a:pt x="93698" y="130278"/>
                  <a:pt x="93497" y="127000"/>
                </a:cubicBezTo>
                <a:close/>
              </a:path>
            </a:pathLst>
          </a:custGeom>
          <a:solidFill>
            <a:srgbClr val="C52726"/>
          </a:solidFill>
          <a:ln/>
        </p:spPr>
      </p:sp>
      <p:sp>
        <p:nvSpPr>
          <p:cNvPr id="53" name="Text 51"/>
          <p:cNvSpPr/>
          <p:nvPr/>
        </p:nvSpPr>
        <p:spPr>
          <a:xfrm>
            <a:off x="931333" y="6307672"/>
            <a:ext cx="18309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Rối loạn ý thức, hôn mê</a:t>
            </a:r>
            <a:endParaRPr lang="en-US" sz="1600" dirty="0"/>
          </a:p>
        </p:txBody>
      </p:sp>
      <p:sp>
        <p:nvSpPr>
          <p:cNvPr id="54" name="Shape 52"/>
          <p:cNvSpPr/>
          <p:nvPr/>
        </p:nvSpPr>
        <p:spPr>
          <a:xfrm>
            <a:off x="656167" y="6688672"/>
            <a:ext cx="169333" cy="169333"/>
          </a:xfrm>
          <a:custGeom>
            <a:avLst/>
            <a:gdLst/>
            <a:ahLst/>
            <a:cxnLst/>
            <a:rect l="l" t="t" r="r" b="b"/>
            <a:pathLst>
              <a:path w="169333" h="169333">
                <a:moveTo>
                  <a:pt x="84667" y="0"/>
                </a:moveTo>
                <a:cubicBezTo>
                  <a:pt x="89528" y="0"/>
                  <a:pt x="93993" y="2679"/>
                  <a:pt x="96308" y="6945"/>
                </a:cubicBezTo>
                <a:lnTo>
                  <a:pt x="167746" y="139237"/>
                </a:lnTo>
                <a:cubicBezTo>
                  <a:pt x="169962" y="143338"/>
                  <a:pt x="169863" y="148299"/>
                  <a:pt x="167481" y="152301"/>
                </a:cubicBezTo>
                <a:cubicBezTo>
                  <a:pt x="165100" y="156303"/>
                  <a:pt x="160767" y="158750"/>
                  <a:pt x="156104" y="158750"/>
                </a:cubicBezTo>
                <a:lnTo>
                  <a:pt x="13229" y="158750"/>
                </a:lnTo>
                <a:cubicBezTo>
                  <a:pt x="8566" y="158750"/>
                  <a:pt x="4266" y="156303"/>
                  <a:pt x="1852" y="152301"/>
                </a:cubicBezTo>
                <a:cubicBezTo>
                  <a:pt x="-562" y="148299"/>
                  <a:pt x="-628" y="143338"/>
                  <a:pt x="1588" y="139237"/>
                </a:cubicBezTo>
                <a:lnTo>
                  <a:pt x="73025" y="6945"/>
                </a:lnTo>
                <a:cubicBezTo>
                  <a:pt x="75340" y="2679"/>
                  <a:pt x="79805" y="0"/>
                  <a:pt x="84667" y="0"/>
                </a:cubicBezTo>
                <a:close/>
                <a:moveTo>
                  <a:pt x="84667" y="55563"/>
                </a:moveTo>
                <a:cubicBezTo>
                  <a:pt x="80268" y="55563"/>
                  <a:pt x="76729" y="59101"/>
                  <a:pt x="76729" y="63500"/>
                </a:cubicBezTo>
                <a:lnTo>
                  <a:pt x="76729" y="100542"/>
                </a:lnTo>
                <a:cubicBezTo>
                  <a:pt x="76729" y="104940"/>
                  <a:pt x="80268" y="108479"/>
                  <a:pt x="84667" y="108479"/>
                </a:cubicBezTo>
                <a:cubicBezTo>
                  <a:pt x="89065" y="108479"/>
                  <a:pt x="92604" y="104940"/>
                  <a:pt x="92604" y="100542"/>
                </a:cubicBezTo>
                <a:lnTo>
                  <a:pt x="92604" y="63500"/>
                </a:lnTo>
                <a:cubicBezTo>
                  <a:pt x="92604" y="59101"/>
                  <a:pt x="89065" y="55563"/>
                  <a:pt x="84667" y="55563"/>
                </a:cubicBezTo>
                <a:close/>
                <a:moveTo>
                  <a:pt x="93497" y="127000"/>
                </a:moveTo>
                <a:cubicBezTo>
                  <a:pt x="93698" y="123722"/>
                  <a:pt x="92063" y="120604"/>
                  <a:pt x="89254" y="118904"/>
                </a:cubicBezTo>
                <a:cubicBezTo>
                  <a:pt x="86444" y="117204"/>
                  <a:pt x="82923" y="117204"/>
                  <a:pt x="80113" y="118904"/>
                </a:cubicBezTo>
                <a:cubicBezTo>
                  <a:pt x="77303" y="120604"/>
                  <a:pt x="75668" y="123722"/>
                  <a:pt x="75869" y="127000"/>
                </a:cubicBezTo>
                <a:cubicBezTo>
                  <a:pt x="75668" y="130278"/>
                  <a:pt x="77303" y="133396"/>
                  <a:pt x="80113" y="135096"/>
                </a:cubicBezTo>
                <a:cubicBezTo>
                  <a:pt x="82923" y="136796"/>
                  <a:pt x="86444" y="136796"/>
                  <a:pt x="89254" y="135096"/>
                </a:cubicBezTo>
                <a:cubicBezTo>
                  <a:pt x="92063" y="133396"/>
                  <a:pt x="93698" y="130278"/>
                  <a:pt x="93497" y="127000"/>
                </a:cubicBezTo>
                <a:close/>
              </a:path>
            </a:pathLst>
          </a:custGeom>
          <a:solidFill>
            <a:srgbClr val="C52726"/>
          </a:solidFill>
          <a:ln/>
        </p:spPr>
      </p:sp>
      <p:sp>
        <p:nvSpPr>
          <p:cNvPr id="55" name="Text 53"/>
          <p:cNvSpPr/>
          <p:nvPr/>
        </p:nvSpPr>
        <p:spPr>
          <a:xfrm>
            <a:off x="931333" y="6646339"/>
            <a:ext cx="196850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Co giật, tiểu không tự chủ</a:t>
            </a:r>
            <a:endParaRPr lang="en-US" sz="1600" dirty="0"/>
          </a:p>
        </p:txBody>
      </p:sp>
      <p:sp>
        <p:nvSpPr>
          <p:cNvPr id="56" name="Shape 54"/>
          <p:cNvSpPr/>
          <p:nvPr/>
        </p:nvSpPr>
        <p:spPr>
          <a:xfrm>
            <a:off x="635000" y="6985005"/>
            <a:ext cx="7239000" cy="423333"/>
          </a:xfrm>
          <a:custGeom>
            <a:avLst/>
            <a:gdLst/>
            <a:ahLst/>
            <a:cxnLst/>
            <a:rect l="l" t="t" r="r" b="b"/>
            <a:pathLst>
              <a:path w="7239000" h="423333">
                <a:moveTo>
                  <a:pt x="84667" y="0"/>
                </a:moveTo>
                <a:lnTo>
                  <a:pt x="7154333" y="0"/>
                </a:lnTo>
                <a:cubicBezTo>
                  <a:pt x="7201093" y="0"/>
                  <a:pt x="7239000" y="37907"/>
                  <a:pt x="7239000" y="84667"/>
                </a:cubicBezTo>
                <a:lnTo>
                  <a:pt x="7239000" y="338667"/>
                </a:lnTo>
                <a:cubicBezTo>
                  <a:pt x="7239000" y="385427"/>
                  <a:pt x="7201093" y="423333"/>
                  <a:pt x="7154333" y="423333"/>
                </a:cubicBezTo>
                <a:lnTo>
                  <a:pt x="84667" y="423333"/>
                </a:lnTo>
                <a:cubicBezTo>
                  <a:pt x="37907" y="423333"/>
                  <a:pt x="0" y="385427"/>
                  <a:pt x="0" y="338667"/>
                </a:cubicBezTo>
                <a:lnTo>
                  <a:pt x="0" y="84667"/>
                </a:lnTo>
                <a:cubicBezTo>
                  <a:pt x="0" y="37907"/>
                  <a:pt x="37907" y="0"/>
                  <a:pt x="84667" y="0"/>
                </a:cubicBezTo>
                <a:close/>
              </a:path>
            </a:pathLst>
          </a:custGeom>
          <a:solidFill>
            <a:srgbClr val="C52726"/>
          </a:solidFill>
          <a:ln/>
        </p:spPr>
      </p:sp>
      <p:sp>
        <p:nvSpPr>
          <p:cNvPr id="57" name="Text 55"/>
          <p:cNvSpPr/>
          <p:nvPr/>
        </p:nvSpPr>
        <p:spPr>
          <a:xfrm>
            <a:off x="677333" y="7069672"/>
            <a:ext cx="7154333" cy="254000"/>
          </a:xfrm>
          <a:prstGeom prst="rect">
            <a:avLst/>
          </a:prstGeom>
          <a:noFill/>
          <a:ln/>
        </p:spPr>
        <p:txBody>
          <a:bodyPr wrap="square" lIns="0" tIns="0" rIns="0" bIns="0" rtlCol="0" anchor="ctr"/>
          <a:lstStyle/>
          <a:p>
            <a:pPr algn="ctr">
              <a:lnSpc>
                <a:spcPct val="130000"/>
              </a:lnSpc>
            </a:pPr>
            <a:r>
              <a:rPr lang="en-US" sz="1333" b="1" dirty="0">
                <a:solidFill>
                  <a:srgbClr val="FFFFFF"/>
                </a:solidFill>
                <a:latin typeface="Quattrocento Sans" pitchFamily="34" charset="0"/>
                <a:ea typeface="Quattrocento Sans" pitchFamily="34" charset="-122"/>
                <a:cs typeface="Quattrocento Sans" pitchFamily="34" charset="-120"/>
              </a:rPr>
              <a:t>Cấp cứu NGAY LẬP TỨC</a:t>
            </a:r>
            <a:endParaRPr lang="en-US" sz="1600" dirty="0"/>
          </a:p>
        </p:txBody>
      </p:sp>
      <p:sp>
        <p:nvSpPr>
          <p:cNvPr id="58" name="Shape 56"/>
          <p:cNvSpPr/>
          <p:nvPr/>
        </p:nvSpPr>
        <p:spPr>
          <a:xfrm>
            <a:off x="8233833" y="4445000"/>
            <a:ext cx="7598833" cy="3132667"/>
          </a:xfrm>
          <a:custGeom>
            <a:avLst/>
            <a:gdLst/>
            <a:ahLst/>
            <a:cxnLst/>
            <a:rect l="l" t="t" r="r" b="b"/>
            <a:pathLst>
              <a:path w="7598833" h="3132667">
                <a:moveTo>
                  <a:pt x="42333" y="0"/>
                </a:moveTo>
                <a:lnTo>
                  <a:pt x="7471835" y="0"/>
                </a:lnTo>
                <a:cubicBezTo>
                  <a:pt x="7541974" y="0"/>
                  <a:pt x="7598833" y="56859"/>
                  <a:pt x="7598833" y="126998"/>
                </a:cubicBezTo>
                <a:lnTo>
                  <a:pt x="7598833" y="3005668"/>
                </a:lnTo>
                <a:cubicBezTo>
                  <a:pt x="7598833" y="3075808"/>
                  <a:pt x="7541974" y="3132667"/>
                  <a:pt x="7471835" y="3132667"/>
                </a:cubicBezTo>
                <a:lnTo>
                  <a:pt x="42333" y="3132667"/>
                </a:lnTo>
                <a:cubicBezTo>
                  <a:pt x="18953" y="3132667"/>
                  <a:pt x="0" y="3113713"/>
                  <a:pt x="0" y="3090333"/>
                </a:cubicBezTo>
                <a:lnTo>
                  <a:pt x="0" y="42333"/>
                </a:lnTo>
                <a:cubicBezTo>
                  <a:pt x="0" y="18953"/>
                  <a:pt x="18953" y="0"/>
                  <a:pt x="42333" y="0"/>
                </a:cubicBezTo>
                <a:close/>
              </a:path>
            </a:pathLst>
          </a:custGeom>
          <a:solidFill>
            <a:srgbClr val="FFFFFF"/>
          </a:solidFill>
          <a:ln/>
          <a:effectLst>
            <a:outerShdw sx="100000" sy="100000" kx="0" ky="0" algn="bl" rotWithShape="0" blurRad="158750" dist="105833" dir="5400000">
              <a:srgbClr val="000000">
                <a:alpha val="10196"/>
              </a:srgbClr>
            </a:outerShdw>
          </a:effectLst>
        </p:spPr>
      </p:sp>
      <p:sp>
        <p:nvSpPr>
          <p:cNvPr id="59" name="Shape 57"/>
          <p:cNvSpPr/>
          <p:nvPr/>
        </p:nvSpPr>
        <p:spPr>
          <a:xfrm>
            <a:off x="8233833" y="4445000"/>
            <a:ext cx="42333" cy="3132667"/>
          </a:xfrm>
          <a:custGeom>
            <a:avLst/>
            <a:gdLst/>
            <a:ahLst/>
            <a:cxnLst/>
            <a:rect l="l" t="t" r="r" b="b"/>
            <a:pathLst>
              <a:path w="42333" h="3132667">
                <a:moveTo>
                  <a:pt x="42333" y="0"/>
                </a:moveTo>
                <a:lnTo>
                  <a:pt x="42333" y="0"/>
                </a:lnTo>
                <a:lnTo>
                  <a:pt x="42333" y="3132667"/>
                </a:lnTo>
                <a:lnTo>
                  <a:pt x="42333" y="3132667"/>
                </a:lnTo>
                <a:cubicBezTo>
                  <a:pt x="18953" y="3132667"/>
                  <a:pt x="0" y="3113713"/>
                  <a:pt x="0" y="3090333"/>
                </a:cubicBezTo>
                <a:lnTo>
                  <a:pt x="0" y="42333"/>
                </a:lnTo>
                <a:cubicBezTo>
                  <a:pt x="0" y="18953"/>
                  <a:pt x="18953" y="0"/>
                  <a:pt x="42333" y="0"/>
                </a:cubicBezTo>
                <a:close/>
              </a:path>
            </a:pathLst>
          </a:custGeom>
          <a:solidFill>
            <a:srgbClr val="C52726"/>
          </a:solidFill>
          <a:ln/>
        </p:spPr>
      </p:sp>
      <p:sp>
        <p:nvSpPr>
          <p:cNvPr id="60" name="Shape 58"/>
          <p:cNvSpPr/>
          <p:nvPr/>
        </p:nvSpPr>
        <p:spPr>
          <a:xfrm>
            <a:off x="8424333" y="46355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C52726"/>
          </a:solidFill>
          <a:ln/>
        </p:spPr>
      </p:sp>
      <p:sp>
        <p:nvSpPr>
          <p:cNvPr id="61" name="Text 59"/>
          <p:cNvSpPr/>
          <p:nvPr/>
        </p:nvSpPr>
        <p:spPr>
          <a:xfrm>
            <a:off x="8371417" y="4635500"/>
            <a:ext cx="613833" cy="508000"/>
          </a:xfrm>
          <a:prstGeom prst="rect">
            <a:avLst/>
          </a:prstGeom>
          <a:noFill/>
          <a:ln/>
        </p:spPr>
        <p:txBody>
          <a:bodyPr wrap="square" lIns="0" tIns="0" rIns="0" bIns="0" rtlCol="0" anchor="ctr"/>
          <a:lstStyle/>
          <a:p>
            <a:pPr algn="ctr">
              <a:lnSpc>
                <a:spcPct val="120000"/>
              </a:lnSpc>
            </a:pPr>
            <a:r>
              <a:rPr lang="en-US" sz="1667" b="1" dirty="0">
                <a:solidFill>
                  <a:srgbClr val="FFFFFF"/>
                </a:solidFill>
                <a:latin typeface="Quattrocento Sans" pitchFamily="34" charset="0"/>
                <a:ea typeface="Quattrocento Sans" pitchFamily="34" charset="-122"/>
                <a:cs typeface="Quattrocento Sans" pitchFamily="34" charset="-120"/>
              </a:rPr>
              <a:t>IV</a:t>
            </a:r>
            <a:endParaRPr lang="en-US" sz="1600" dirty="0"/>
          </a:p>
        </p:txBody>
      </p:sp>
      <p:sp>
        <p:nvSpPr>
          <p:cNvPr id="62" name="Text 60"/>
          <p:cNvSpPr/>
          <p:nvPr/>
        </p:nvSpPr>
        <p:spPr>
          <a:xfrm>
            <a:off x="9059333" y="4614333"/>
            <a:ext cx="3026833" cy="296333"/>
          </a:xfrm>
          <a:prstGeom prst="rect">
            <a:avLst/>
          </a:prstGeom>
          <a:noFill/>
          <a:ln/>
        </p:spPr>
        <p:txBody>
          <a:bodyPr wrap="square" lIns="0" tIns="0" rIns="0" bIns="0" rtlCol="0" anchor="ctr"/>
          <a:lstStyle/>
          <a:p>
            <a:pPr>
              <a:lnSpc>
                <a:spcPct val="120000"/>
              </a:lnSpc>
            </a:pPr>
            <a:r>
              <a:rPr lang="en-US" sz="1667" b="1" dirty="0">
                <a:solidFill>
                  <a:srgbClr val="C52726"/>
                </a:solidFill>
                <a:latin typeface="Noto Sans SC" pitchFamily="34" charset="0"/>
                <a:ea typeface="Noto Sans SC" pitchFamily="34" charset="-122"/>
                <a:cs typeface="Noto Sans SC" pitchFamily="34" charset="-120"/>
              </a:rPr>
              <a:t>Mức độ IV: Ngừng tuần hoàn</a:t>
            </a:r>
            <a:endParaRPr lang="en-US" sz="1600" dirty="0"/>
          </a:p>
        </p:txBody>
      </p:sp>
      <p:sp>
        <p:nvSpPr>
          <p:cNvPr id="63" name="Text 61"/>
          <p:cNvSpPr/>
          <p:nvPr/>
        </p:nvSpPr>
        <p:spPr>
          <a:xfrm>
            <a:off x="9059333" y="4910667"/>
            <a:ext cx="3005667" cy="254000"/>
          </a:xfrm>
          <a:prstGeom prst="rect">
            <a:avLst/>
          </a:prstGeom>
          <a:noFill/>
          <a:ln/>
        </p:spPr>
        <p:txBody>
          <a:bodyPr wrap="square" lIns="0" tIns="0" rIns="0" bIns="0" rtlCol="0" anchor="ctr"/>
          <a:lstStyle/>
          <a:p>
            <a:pPr>
              <a:lnSpc>
                <a:spcPct val="130000"/>
              </a:lnSpc>
            </a:pPr>
            <a:r>
              <a:rPr lang="en-US" sz="1333" dirty="0">
                <a:solidFill>
                  <a:srgbClr val="212529">
                    <a:alpha val="60000"/>
                  </a:srgbClr>
                </a:solidFill>
                <a:latin typeface="Quattrocento Sans" pitchFamily="34" charset="0"/>
                <a:ea typeface="Quattrocento Sans" pitchFamily="34" charset="-122"/>
                <a:cs typeface="Quattrocento Sans" pitchFamily="34" charset="-120"/>
              </a:rPr>
              <a:t>Tử vong nếu không cấp cứu</a:t>
            </a:r>
            <a:endParaRPr lang="en-US" sz="1600" dirty="0"/>
          </a:p>
        </p:txBody>
      </p:sp>
      <p:sp>
        <p:nvSpPr>
          <p:cNvPr id="64" name="Shape 62"/>
          <p:cNvSpPr/>
          <p:nvPr/>
        </p:nvSpPr>
        <p:spPr>
          <a:xfrm>
            <a:off x="8456083" y="5334000"/>
            <a:ext cx="148167" cy="169333"/>
          </a:xfrm>
          <a:custGeom>
            <a:avLst/>
            <a:gdLst/>
            <a:ahLst/>
            <a:cxnLst/>
            <a:rect l="l" t="t" r="r" b="b"/>
            <a:pathLst>
              <a:path w="148167" h="169333">
                <a:moveTo>
                  <a:pt x="127000" y="47625"/>
                </a:moveTo>
                <a:cubicBezTo>
                  <a:pt x="127000" y="21332"/>
                  <a:pt x="103320" y="0"/>
                  <a:pt x="74083" y="0"/>
                </a:cubicBezTo>
                <a:cubicBezTo>
                  <a:pt x="44847" y="0"/>
                  <a:pt x="21167" y="21332"/>
                  <a:pt x="21167" y="47625"/>
                </a:cubicBezTo>
                <a:cubicBezTo>
                  <a:pt x="21167" y="63202"/>
                  <a:pt x="29468" y="77027"/>
                  <a:pt x="42333" y="85725"/>
                </a:cubicBezTo>
                <a:lnTo>
                  <a:pt x="42333" y="95250"/>
                </a:lnTo>
                <a:cubicBezTo>
                  <a:pt x="42333" y="101104"/>
                  <a:pt x="47063" y="105833"/>
                  <a:pt x="52917" y="105833"/>
                </a:cubicBezTo>
                <a:lnTo>
                  <a:pt x="95250" y="105833"/>
                </a:lnTo>
                <a:cubicBezTo>
                  <a:pt x="101104" y="105833"/>
                  <a:pt x="105833" y="101104"/>
                  <a:pt x="105833" y="95250"/>
                </a:cubicBezTo>
                <a:lnTo>
                  <a:pt x="105833" y="85725"/>
                </a:lnTo>
                <a:cubicBezTo>
                  <a:pt x="118699" y="77027"/>
                  <a:pt x="127000" y="63202"/>
                  <a:pt x="127000" y="47625"/>
                </a:cubicBezTo>
                <a:close/>
                <a:moveTo>
                  <a:pt x="52917" y="42333"/>
                </a:moveTo>
                <a:cubicBezTo>
                  <a:pt x="58758" y="42333"/>
                  <a:pt x="63500" y="47076"/>
                  <a:pt x="63500" y="52917"/>
                </a:cubicBezTo>
                <a:cubicBezTo>
                  <a:pt x="63500" y="58758"/>
                  <a:pt x="58758" y="63500"/>
                  <a:pt x="52917" y="63500"/>
                </a:cubicBezTo>
                <a:cubicBezTo>
                  <a:pt x="47076" y="63500"/>
                  <a:pt x="42333" y="58758"/>
                  <a:pt x="42333" y="52917"/>
                </a:cubicBezTo>
                <a:cubicBezTo>
                  <a:pt x="42333" y="47076"/>
                  <a:pt x="47076" y="42333"/>
                  <a:pt x="52917" y="42333"/>
                </a:cubicBezTo>
                <a:close/>
                <a:moveTo>
                  <a:pt x="84667" y="52917"/>
                </a:moveTo>
                <a:cubicBezTo>
                  <a:pt x="84667" y="47076"/>
                  <a:pt x="89409" y="42333"/>
                  <a:pt x="95250" y="42333"/>
                </a:cubicBezTo>
                <a:cubicBezTo>
                  <a:pt x="101091" y="42333"/>
                  <a:pt x="105833" y="47076"/>
                  <a:pt x="105833" y="52917"/>
                </a:cubicBezTo>
                <a:cubicBezTo>
                  <a:pt x="105833" y="58758"/>
                  <a:pt x="101091" y="63500"/>
                  <a:pt x="95250" y="63500"/>
                </a:cubicBezTo>
                <a:cubicBezTo>
                  <a:pt x="89409" y="63500"/>
                  <a:pt x="84667" y="58758"/>
                  <a:pt x="84667" y="52917"/>
                </a:cubicBezTo>
                <a:close/>
                <a:moveTo>
                  <a:pt x="147340" y="112349"/>
                </a:moveTo>
                <a:cubicBezTo>
                  <a:pt x="145091" y="106958"/>
                  <a:pt x="138906" y="104411"/>
                  <a:pt x="133515" y="106660"/>
                </a:cubicBezTo>
                <a:lnTo>
                  <a:pt x="74083" y="131399"/>
                </a:lnTo>
                <a:lnTo>
                  <a:pt x="14651" y="106660"/>
                </a:lnTo>
                <a:cubicBezTo>
                  <a:pt x="9260" y="104411"/>
                  <a:pt x="3076" y="106958"/>
                  <a:pt x="827" y="112349"/>
                </a:cubicBezTo>
                <a:cubicBezTo>
                  <a:pt x="-1422" y="117740"/>
                  <a:pt x="1124" y="123924"/>
                  <a:pt x="6515" y="126173"/>
                </a:cubicBezTo>
                <a:lnTo>
                  <a:pt x="46567" y="142875"/>
                </a:lnTo>
                <a:lnTo>
                  <a:pt x="6515" y="159577"/>
                </a:lnTo>
                <a:cubicBezTo>
                  <a:pt x="1124" y="161826"/>
                  <a:pt x="-1422" y="168010"/>
                  <a:pt x="827" y="173401"/>
                </a:cubicBezTo>
                <a:cubicBezTo>
                  <a:pt x="3076" y="178792"/>
                  <a:pt x="9260" y="181339"/>
                  <a:pt x="14651" y="179090"/>
                </a:cubicBezTo>
                <a:lnTo>
                  <a:pt x="74083" y="154351"/>
                </a:lnTo>
                <a:lnTo>
                  <a:pt x="133515" y="179090"/>
                </a:lnTo>
                <a:cubicBezTo>
                  <a:pt x="138906" y="181339"/>
                  <a:pt x="145091" y="178792"/>
                  <a:pt x="147340" y="173401"/>
                </a:cubicBezTo>
                <a:cubicBezTo>
                  <a:pt x="149589" y="168010"/>
                  <a:pt x="147042" y="161826"/>
                  <a:pt x="141651" y="159577"/>
                </a:cubicBezTo>
                <a:lnTo>
                  <a:pt x="101600" y="142875"/>
                </a:lnTo>
                <a:lnTo>
                  <a:pt x="141651" y="126173"/>
                </a:lnTo>
                <a:cubicBezTo>
                  <a:pt x="147042" y="123924"/>
                  <a:pt x="149589" y="117740"/>
                  <a:pt x="147340" y="112349"/>
                </a:cubicBezTo>
                <a:close/>
              </a:path>
            </a:pathLst>
          </a:custGeom>
          <a:solidFill>
            <a:srgbClr val="C52726"/>
          </a:solidFill>
          <a:ln/>
        </p:spPr>
      </p:sp>
      <p:sp>
        <p:nvSpPr>
          <p:cNvPr id="65" name="Text 63"/>
          <p:cNvSpPr/>
          <p:nvPr/>
        </p:nvSpPr>
        <p:spPr>
          <a:xfrm>
            <a:off x="8720667" y="5291667"/>
            <a:ext cx="171450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Ngừng thở, ngừng tim</a:t>
            </a:r>
            <a:endParaRPr lang="en-US" sz="1600" dirty="0"/>
          </a:p>
        </p:txBody>
      </p:sp>
      <p:sp>
        <p:nvSpPr>
          <p:cNvPr id="66" name="Shape 64"/>
          <p:cNvSpPr/>
          <p:nvPr/>
        </p:nvSpPr>
        <p:spPr>
          <a:xfrm>
            <a:off x="8456083" y="5672667"/>
            <a:ext cx="148167" cy="169333"/>
          </a:xfrm>
          <a:custGeom>
            <a:avLst/>
            <a:gdLst/>
            <a:ahLst/>
            <a:cxnLst/>
            <a:rect l="l" t="t" r="r" b="b"/>
            <a:pathLst>
              <a:path w="148167" h="169333">
                <a:moveTo>
                  <a:pt x="127000" y="47625"/>
                </a:moveTo>
                <a:cubicBezTo>
                  <a:pt x="127000" y="21332"/>
                  <a:pt x="103320" y="0"/>
                  <a:pt x="74083" y="0"/>
                </a:cubicBezTo>
                <a:cubicBezTo>
                  <a:pt x="44847" y="0"/>
                  <a:pt x="21167" y="21332"/>
                  <a:pt x="21167" y="47625"/>
                </a:cubicBezTo>
                <a:cubicBezTo>
                  <a:pt x="21167" y="63202"/>
                  <a:pt x="29468" y="77027"/>
                  <a:pt x="42333" y="85725"/>
                </a:cubicBezTo>
                <a:lnTo>
                  <a:pt x="42333" y="95250"/>
                </a:lnTo>
                <a:cubicBezTo>
                  <a:pt x="42333" y="101104"/>
                  <a:pt x="47063" y="105833"/>
                  <a:pt x="52917" y="105833"/>
                </a:cubicBezTo>
                <a:lnTo>
                  <a:pt x="95250" y="105833"/>
                </a:lnTo>
                <a:cubicBezTo>
                  <a:pt x="101104" y="105833"/>
                  <a:pt x="105833" y="101104"/>
                  <a:pt x="105833" y="95250"/>
                </a:cubicBezTo>
                <a:lnTo>
                  <a:pt x="105833" y="85725"/>
                </a:lnTo>
                <a:cubicBezTo>
                  <a:pt x="118699" y="77027"/>
                  <a:pt x="127000" y="63202"/>
                  <a:pt x="127000" y="47625"/>
                </a:cubicBezTo>
                <a:close/>
                <a:moveTo>
                  <a:pt x="52917" y="42333"/>
                </a:moveTo>
                <a:cubicBezTo>
                  <a:pt x="58758" y="42333"/>
                  <a:pt x="63500" y="47076"/>
                  <a:pt x="63500" y="52917"/>
                </a:cubicBezTo>
                <a:cubicBezTo>
                  <a:pt x="63500" y="58758"/>
                  <a:pt x="58758" y="63500"/>
                  <a:pt x="52917" y="63500"/>
                </a:cubicBezTo>
                <a:cubicBezTo>
                  <a:pt x="47076" y="63500"/>
                  <a:pt x="42333" y="58758"/>
                  <a:pt x="42333" y="52917"/>
                </a:cubicBezTo>
                <a:cubicBezTo>
                  <a:pt x="42333" y="47076"/>
                  <a:pt x="47076" y="42333"/>
                  <a:pt x="52917" y="42333"/>
                </a:cubicBezTo>
                <a:close/>
                <a:moveTo>
                  <a:pt x="84667" y="52917"/>
                </a:moveTo>
                <a:cubicBezTo>
                  <a:pt x="84667" y="47076"/>
                  <a:pt x="89409" y="42333"/>
                  <a:pt x="95250" y="42333"/>
                </a:cubicBezTo>
                <a:cubicBezTo>
                  <a:pt x="101091" y="42333"/>
                  <a:pt x="105833" y="47076"/>
                  <a:pt x="105833" y="52917"/>
                </a:cubicBezTo>
                <a:cubicBezTo>
                  <a:pt x="105833" y="58758"/>
                  <a:pt x="101091" y="63500"/>
                  <a:pt x="95250" y="63500"/>
                </a:cubicBezTo>
                <a:cubicBezTo>
                  <a:pt x="89409" y="63500"/>
                  <a:pt x="84667" y="58758"/>
                  <a:pt x="84667" y="52917"/>
                </a:cubicBezTo>
                <a:close/>
                <a:moveTo>
                  <a:pt x="147340" y="112349"/>
                </a:moveTo>
                <a:cubicBezTo>
                  <a:pt x="145091" y="106958"/>
                  <a:pt x="138906" y="104411"/>
                  <a:pt x="133515" y="106660"/>
                </a:cubicBezTo>
                <a:lnTo>
                  <a:pt x="74083" y="131399"/>
                </a:lnTo>
                <a:lnTo>
                  <a:pt x="14651" y="106660"/>
                </a:lnTo>
                <a:cubicBezTo>
                  <a:pt x="9260" y="104411"/>
                  <a:pt x="3076" y="106958"/>
                  <a:pt x="827" y="112349"/>
                </a:cubicBezTo>
                <a:cubicBezTo>
                  <a:pt x="-1422" y="117740"/>
                  <a:pt x="1124" y="123924"/>
                  <a:pt x="6515" y="126173"/>
                </a:cubicBezTo>
                <a:lnTo>
                  <a:pt x="46567" y="142875"/>
                </a:lnTo>
                <a:lnTo>
                  <a:pt x="6515" y="159577"/>
                </a:lnTo>
                <a:cubicBezTo>
                  <a:pt x="1124" y="161826"/>
                  <a:pt x="-1422" y="168010"/>
                  <a:pt x="827" y="173401"/>
                </a:cubicBezTo>
                <a:cubicBezTo>
                  <a:pt x="3076" y="178792"/>
                  <a:pt x="9260" y="181339"/>
                  <a:pt x="14651" y="179090"/>
                </a:cubicBezTo>
                <a:lnTo>
                  <a:pt x="74083" y="154351"/>
                </a:lnTo>
                <a:lnTo>
                  <a:pt x="133515" y="179090"/>
                </a:lnTo>
                <a:cubicBezTo>
                  <a:pt x="138906" y="181339"/>
                  <a:pt x="145091" y="178792"/>
                  <a:pt x="147340" y="173401"/>
                </a:cubicBezTo>
                <a:cubicBezTo>
                  <a:pt x="149589" y="168010"/>
                  <a:pt x="147042" y="161826"/>
                  <a:pt x="141651" y="159577"/>
                </a:cubicBezTo>
                <a:lnTo>
                  <a:pt x="101600" y="142875"/>
                </a:lnTo>
                <a:lnTo>
                  <a:pt x="141651" y="126173"/>
                </a:lnTo>
                <a:cubicBezTo>
                  <a:pt x="147042" y="123924"/>
                  <a:pt x="149589" y="117740"/>
                  <a:pt x="147340" y="112349"/>
                </a:cubicBezTo>
                <a:close/>
              </a:path>
            </a:pathLst>
          </a:custGeom>
          <a:solidFill>
            <a:srgbClr val="C52726"/>
          </a:solidFill>
          <a:ln/>
        </p:spPr>
      </p:sp>
      <p:sp>
        <p:nvSpPr>
          <p:cNvPr id="67" name="Text 65"/>
          <p:cNvSpPr/>
          <p:nvPr/>
        </p:nvSpPr>
        <p:spPr>
          <a:xfrm>
            <a:off x="8720667" y="5630333"/>
            <a:ext cx="2719917"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Mất mạch, huyết áp không đo được</a:t>
            </a:r>
            <a:endParaRPr lang="en-US" sz="1600" dirty="0"/>
          </a:p>
        </p:txBody>
      </p:sp>
      <p:sp>
        <p:nvSpPr>
          <p:cNvPr id="68" name="Shape 66"/>
          <p:cNvSpPr/>
          <p:nvPr/>
        </p:nvSpPr>
        <p:spPr>
          <a:xfrm>
            <a:off x="8456083" y="6011339"/>
            <a:ext cx="148167" cy="169333"/>
          </a:xfrm>
          <a:custGeom>
            <a:avLst/>
            <a:gdLst/>
            <a:ahLst/>
            <a:cxnLst/>
            <a:rect l="l" t="t" r="r" b="b"/>
            <a:pathLst>
              <a:path w="148167" h="169333">
                <a:moveTo>
                  <a:pt x="127000" y="47625"/>
                </a:moveTo>
                <a:cubicBezTo>
                  <a:pt x="127000" y="21332"/>
                  <a:pt x="103320" y="0"/>
                  <a:pt x="74083" y="0"/>
                </a:cubicBezTo>
                <a:cubicBezTo>
                  <a:pt x="44847" y="0"/>
                  <a:pt x="21167" y="21332"/>
                  <a:pt x="21167" y="47625"/>
                </a:cubicBezTo>
                <a:cubicBezTo>
                  <a:pt x="21167" y="63202"/>
                  <a:pt x="29468" y="77027"/>
                  <a:pt x="42333" y="85725"/>
                </a:cubicBezTo>
                <a:lnTo>
                  <a:pt x="42333" y="95250"/>
                </a:lnTo>
                <a:cubicBezTo>
                  <a:pt x="42333" y="101104"/>
                  <a:pt x="47063" y="105833"/>
                  <a:pt x="52917" y="105833"/>
                </a:cubicBezTo>
                <a:lnTo>
                  <a:pt x="95250" y="105833"/>
                </a:lnTo>
                <a:cubicBezTo>
                  <a:pt x="101104" y="105833"/>
                  <a:pt x="105833" y="101104"/>
                  <a:pt x="105833" y="95250"/>
                </a:cubicBezTo>
                <a:lnTo>
                  <a:pt x="105833" y="85725"/>
                </a:lnTo>
                <a:cubicBezTo>
                  <a:pt x="118699" y="77027"/>
                  <a:pt x="127000" y="63202"/>
                  <a:pt x="127000" y="47625"/>
                </a:cubicBezTo>
                <a:close/>
                <a:moveTo>
                  <a:pt x="52917" y="42333"/>
                </a:moveTo>
                <a:cubicBezTo>
                  <a:pt x="58758" y="42333"/>
                  <a:pt x="63500" y="47076"/>
                  <a:pt x="63500" y="52917"/>
                </a:cubicBezTo>
                <a:cubicBezTo>
                  <a:pt x="63500" y="58758"/>
                  <a:pt x="58758" y="63500"/>
                  <a:pt x="52917" y="63500"/>
                </a:cubicBezTo>
                <a:cubicBezTo>
                  <a:pt x="47076" y="63500"/>
                  <a:pt x="42333" y="58758"/>
                  <a:pt x="42333" y="52917"/>
                </a:cubicBezTo>
                <a:cubicBezTo>
                  <a:pt x="42333" y="47076"/>
                  <a:pt x="47076" y="42333"/>
                  <a:pt x="52917" y="42333"/>
                </a:cubicBezTo>
                <a:close/>
                <a:moveTo>
                  <a:pt x="84667" y="52917"/>
                </a:moveTo>
                <a:cubicBezTo>
                  <a:pt x="84667" y="47076"/>
                  <a:pt x="89409" y="42333"/>
                  <a:pt x="95250" y="42333"/>
                </a:cubicBezTo>
                <a:cubicBezTo>
                  <a:pt x="101091" y="42333"/>
                  <a:pt x="105833" y="47076"/>
                  <a:pt x="105833" y="52917"/>
                </a:cubicBezTo>
                <a:cubicBezTo>
                  <a:pt x="105833" y="58758"/>
                  <a:pt x="101091" y="63500"/>
                  <a:pt x="95250" y="63500"/>
                </a:cubicBezTo>
                <a:cubicBezTo>
                  <a:pt x="89409" y="63500"/>
                  <a:pt x="84667" y="58758"/>
                  <a:pt x="84667" y="52917"/>
                </a:cubicBezTo>
                <a:close/>
                <a:moveTo>
                  <a:pt x="147340" y="112349"/>
                </a:moveTo>
                <a:cubicBezTo>
                  <a:pt x="145091" y="106958"/>
                  <a:pt x="138906" y="104411"/>
                  <a:pt x="133515" y="106660"/>
                </a:cubicBezTo>
                <a:lnTo>
                  <a:pt x="74083" y="131399"/>
                </a:lnTo>
                <a:lnTo>
                  <a:pt x="14651" y="106660"/>
                </a:lnTo>
                <a:cubicBezTo>
                  <a:pt x="9260" y="104411"/>
                  <a:pt x="3076" y="106958"/>
                  <a:pt x="827" y="112349"/>
                </a:cubicBezTo>
                <a:cubicBezTo>
                  <a:pt x="-1422" y="117740"/>
                  <a:pt x="1124" y="123924"/>
                  <a:pt x="6515" y="126173"/>
                </a:cubicBezTo>
                <a:lnTo>
                  <a:pt x="46567" y="142875"/>
                </a:lnTo>
                <a:lnTo>
                  <a:pt x="6515" y="159577"/>
                </a:lnTo>
                <a:cubicBezTo>
                  <a:pt x="1124" y="161826"/>
                  <a:pt x="-1422" y="168010"/>
                  <a:pt x="827" y="173401"/>
                </a:cubicBezTo>
                <a:cubicBezTo>
                  <a:pt x="3076" y="178792"/>
                  <a:pt x="9260" y="181339"/>
                  <a:pt x="14651" y="179090"/>
                </a:cubicBezTo>
                <a:lnTo>
                  <a:pt x="74083" y="154351"/>
                </a:lnTo>
                <a:lnTo>
                  <a:pt x="133515" y="179090"/>
                </a:lnTo>
                <a:cubicBezTo>
                  <a:pt x="138906" y="181339"/>
                  <a:pt x="145091" y="178792"/>
                  <a:pt x="147340" y="173401"/>
                </a:cubicBezTo>
                <a:cubicBezTo>
                  <a:pt x="149589" y="168010"/>
                  <a:pt x="147042" y="161826"/>
                  <a:pt x="141651" y="159577"/>
                </a:cubicBezTo>
                <a:lnTo>
                  <a:pt x="101600" y="142875"/>
                </a:lnTo>
                <a:lnTo>
                  <a:pt x="141651" y="126173"/>
                </a:lnTo>
                <a:cubicBezTo>
                  <a:pt x="147042" y="123924"/>
                  <a:pt x="149589" y="117740"/>
                  <a:pt x="147340" y="112349"/>
                </a:cubicBezTo>
                <a:close/>
              </a:path>
            </a:pathLst>
          </a:custGeom>
          <a:solidFill>
            <a:srgbClr val="C52726"/>
          </a:solidFill>
          <a:ln/>
        </p:spPr>
      </p:sp>
      <p:sp>
        <p:nvSpPr>
          <p:cNvPr id="69" name="Text 67"/>
          <p:cNvSpPr/>
          <p:nvPr/>
        </p:nvSpPr>
        <p:spPr>
          <a:xfrm>
            <a:off x="8720667" y="5969005"/>
            <a:ext cx="130175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Tím tái toàn thân</a:t>
            </a:r>
            <a:endParaRPr lang="en-US" sz="1600" dirty="0"/>
          </a:p>
        </p:txBody>
      </p:sp>
      <p:sp>
        <p:nvSpPr>
          <p:cNvPr id="70" name="Shape 68"/>
          <p:cNvSpPr/>
          <p:nvPr/>
        </p:nvSpPr>
        <p:spPr>
          <a:xfrm>
            <a:off x="8456083" y="6350005"/>
            <a:ext cx="148167" cy="169333"/>
          </a:xfrm>
          <a:custGeom>
            <a:avLst/>
            <a:gdLst/>
            <a:ahLst/>
            <a:cxnLst/>
            <a:rect l="l" t="t" r="r" b="b"/>
            <a:pathLst>
              <a:path w="148167" h="169333">
                <a:moveTo>
                  <a:pt x="127000" y="47625"/>
                </a:moveTo>
                <a:cubicBezTo>
                  <a:pt x="127000" y="21332"/>
                  <a:pt x="103320" y="0"/>
                  <a:pt x="74083" y="0"/>
                </a:cubicBezTo>
                <a:cubicBezTo>
                  <a:pt x="44847" y="0"/>
                  <a:pt x="21167" y="21332"/>
                  <a:pt x="21167" y="47625"/>
                </a:cubicBezTo>
                <a:cubicBezTo>
                  <a:pt x="21167" y="63202"/>
                  <a:pt x="29468" y="77027"/>
                  <a:pt x="42333" y="85725"/>
                </a:cubicBezTo>
                <a:lnTo>
                  <a:pt x="42333" y="95250"/>
                </a:lnTo>
                <a:cubicBezTo>
                  <a:pt x="42333" y="101104"/>
                  <a:pt x="47063" y="105833"/>
                  <a:pt x="52917" y="105833"/>
                </a:cubicBezTo>
                <a:lnTo>
                  <a:pt x="95250" y="105833"/>
                </a:lnTo>
                <a:cubicBezTo>
                  <a:pt x="101104" y="105833"/>
                  <a:pt x="105833" y="101104"/>
                  <a:pt x="105833" y="95250"/>
                </a:cubicBezTo>
                <a:lnTo>
                  <a:pt x="105833" y="85725"/>
                </a:lnTo>
                <a:cubicBezTo>
                  <a:pt x="118699" y="77027"/>
                  <a:pt x="127000" y="63202"/>
                  <a:pt x="127000" y="47625"/>
                </a:cubicBezTo>
                <a:close/>
                <a:moveTo>
                  <a:pt x="52917" y="42333"/>
                </a:moveTo>
                <a:cubicBezTo>
                  <a:pt x="58758" y="42333"/>
                  <a:pt x="63500" y="47076"/>
                  <a:pt x="63500" y="52917"/>
                </a:cubicBezTo>
                <a:cubicBezTo>
                  <a:pt x="63500" y="58758"/>
                  <a:pt x="58758" y="63500"/>
                  <a:pt x="52917" y="63500"/>
                </a:cubicBezTo>
                <a:cubicBezTo>
                  <a:pt x="47076" y="63500"/>
                  <a:pt x="42333" y="58758"/>
                  <a:pt x="42333" y="52917"/>
                </a:cubicBezTo>
                <a:cubicBezTo>
                  <a:pt x="42333" y="47076"/>
                  <a:pt x="47076" y="42333"/>
                  <a:pt x="52917" y="42333"/>
                </a:cubicBezTo>
                <a:close/>
                <a:moveTo>
                  <a:pt x="84667" y="52917"/>
                </a:moveTo>
                <a:cubicBezTo>
                  <a:pt x="84667" y="47076"/>
                  <a:pt x="89409" y="42333"/>
                  <a:pt x="95250" y="42333"/>
                </a:cubicBezTo>
                <a:cubicBezTo>
                  <a:pt x="101091" y="42333"/>
                  <a:pt x="105833" y="47076"/>
                  <a:pt x="105833" y="52917"/>
                </a:cubicBezTo>
                <a:cubicBezTo>
                  <a:pt x="105833" y="58758"/>
                  <a:pt x="101091" y="63500"/>
                  <a:pt x="95250" y="63500"/>
                </a:cubicBezTo>
                <a:cubicBezTo>
                  <a:pt x="89409" y="63500"/>
                  <a:pt x="84667" y="58758"/>
                  <a:pt x="84667" y="52917"/>
                </a:cubicBezTo>
                <a:close/>
                <a:moveTo>
                  <a:pt x="147340" y="112349"/>
                </a:moveTo>
                <a:cubicBezTo>
                  <a:pt x="145091" y="106958"/>
                  <a:pt x="138906" y="104411"/>
                  <a:pt x="133515" y="106660"/>
                </a:cubicBezTo>
                <a:lnTo>
                  <a:pt x="74083" y="131399"/>
                </a:lnTo>
                <a:lnTo>
                  <a:pt x="14651" y="106660"/>
                </a:lnTo>
                <a:cubicBezTo>
                  <a:pt x="9260" y="104411"/>
                  <a:pt x="3076" y="106958"/>
                  <a:pt x="827" y="112349"/>
                </a:cubicBezTo>
                <a:cubicBezTo>
                  <a:pt x="-1422" y="117740"/>
                  <a:pt x="1124" y="123924"/>
                  <a:pt x="6515" y="126173"/>
                </a:cubicBezTo>
                <a:lnTo>
                  <a:pt x="46567" y="142875"/>
                </a:lnTo>
                <a:lnTo>
                  <a:pt x="6515" y="159577"/>
                </a:lnTo>
                <a:cubicBezTo>
                  <a:pt x="1124" y="161826"/>
                  <a:pt x="-1422" y="168010"/>
                  <a:pt x="827" y="173401"/>
                </a:cubicBezTo>
                <a:cubicBezTo>
                  <a:pt x="3076" y="178792"/>
                  <a:pt x="9260" y="181339"/>
                  <a:pt x="14651" y="179090"/>
                </a:cubicBezTo>
                <a:lnTo>
                  <a:pt x="74083" y="154351"/>
                </a:lnTo>
                <a:lnTo>
                  <a:pt x="133515" y="179090"/>
                </a:lnTo>
                <a:cubicBezTo>
                  <a:pt x="138906" y="181339"/>
                  <a:pt x="145091" y="178792"/>
                  <a:pt x="147340" y="173401"/>
                </a:cubicBezTo>
                <a:cubicBezTo>
                  <a:pt x="149589" y="168010"/>
                  <a:pt x="147042" y="161826"/>
                  <a:pt x="141651" y="159577"/>
                </a:cubicBezTo>
                <a:lnTo>
                  <a:pt x="101600" y="142875"/>
                </a:lnTo>
                <a:lnTo>
                  <a:pt x="141651" y="126173"/>
                </a:lnTo>
                <a:cubicBezTo>
                  <a:pt x="147042" y="123924"/>
                  <a:pt x="149589" y="117740"/>
                  <a:pt x="147340" y="112349"/>
                </a:cubicBezTo>
                <a:close/>
              </a:path>
            </a:pathLst>
          </a:custGeom>
          <a:solidFill>
            <a:srgbClr val="C52726"/>
          </a:solidFill>
          <a:ln/>
        </p:spPr>
      </p:sp>
      <p:sp>
        <p:nvSpPr>
          <p:cNvPr id="71" name="Text 69"/>
          <p:cNvSpPr/>
          <p:nvPr/>
        </p:nvSpPr>
        <p:spPr>
          <a:xfrm>
            <a:off x="8720667" y="6307672"/>
            <a:ext cx="2889250"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Đồng tử giãn, không phản xạ ánh sáng</a:t>
            </a:r>
            <a:endParaRPr lang="en-US" sz="1600" dirty="0"/>
          </a:p>
        </p:txBody>
      </p:sp>
      <p:sp>
        <p:nvSpPr>
          <p:cNvPr id="72" name="Shape 70"/>
          <p:cNvSpPr/>
          <p:nvPr/>
        </p:nvSpPr>
        <p:spPr>
          <a:xfrm>
            <a:off x="8456083" y="6688672"/>
            <a:ext cx="148167" cy="169333"/>
          </a:xfrm>
          <a:custGeom>
            <a:avLst/>
            <a:gdLst/>
            <a:ahLst/>
            <a:cxnLst/>
            <a:rect l="l" t="t" r="r" b="b"/>
            <a:pathLst>
              <a:path w="148167" h="169333">
                <a:moveTo>
                  <a:pt x="127000" y="47625"/>
                </a:moveTo>
                <a:cubicBezTo>
                  <a:pt x="127000" y="21332"/>
                  <a:pt x="103320" y="0"/>
                  <a:pt x="74083" y="0"/>
                </a:cubicBezTo>
                <a:cubicBezTo>
                  <a:pt x="44847" y="0"/>
                  <a:pt x="21167" y="21332"/>
                  <a:pt x="21167" y="47625"/>
                </a:cubicBezTo>
                <a:cubicBezTo>
                  <a:pt x="21167" y="63202"/>
                  <a:pt x="29468" y="77027"/>
                  <a:pt x="42333" y="85725"/>
                </a:cubicBezTo>
                <a:lnTo>
                  <a:pt x="42333" y="95250"/>
                </a:lnTo>
                <a:cubicBezTo>
                  <a:pt x="42333" y="101104"/>
                  <a:pt x="47063" y="105833"/>
                  <a:pt x="52917" y="105833"/>
                </a:cubicBezTo>
                <a:lnTo>
                  <a:pt x="95250" y="105833"/>
                </a:lnTo>
                <a:cubicBezTo>
                  <a:pt x="101104" y="105833"/>
                  <a:pt x="105833" y="101104"/>
                  <a:pt x="105833" y="95250"/>
                </a:cubicBezTo>
                <a:lnTo>
                  <a:pt x="105833" y="85725"/>
                </a:lnTo>
                <a:cubicBezTo>
                  <a:pt x="118699" y="77027"/>
                  <a:pt x="127000" y="63202"/>
                  <a:pt x="127000" y="47625"/>
                </a:cubicBezTo>
                <a:close/>
                <a:moveTo>
                  <a:pt x="52917" y="42333"/>
                </a:moveTo>
                <a:cubicBezTo>
                  <a:pt x="58758" y="42333"/>
                  <a:pt x="63500" y="47076"/>
                  <a:pt x="63500" y="52917"/>
                </a:cubicBezTo>
                <a:cubicBezTo>
                  <a:pt x="63500" y="58758"/>
                  <a:pt x="58758" y="63500"/>
                  <a:pt x="52917" y="63500"/>
                </a:cubicBezTo>
                <a:cubicBezTo>
                  <a:pt x="47076" y="63500"/>
                  <a:pt x="42333" y="58758"/>
                  <a:pt x="42333" y="52917"/>
                </a:cubicBezTo>
                <a:cubicBezTo>
                  <a:pt x="42333" y="47076"/>
                  <a:pt x="47076" y="42333"/>
                  <a:pt x="52917" y="42333"/>
                </a:cubicBezTo>
                <a:close/>
                <a:moveTo>
                  <a:pt x="84667" y="52917"/>
                </a:moveTo>
                <a:cubicBezTo>
                  <a:pt x="84667" y="47076"/>
                  <a:pt x="89409" y="42333"/>
                  <a:pt x="95250" y="42333"/>
                </a:cubicBezTo>
                <a:cubicBezTo>
                  <a:pt x="101091" y="42333"/>
                  <a:pt x="105833" y="47076"/>
                  <a:pt x="105833" y="52917"/>
                </a:cubicBezTo>
                <a:cubicBezTo>
                  <a:pt x="105833" y="58758"/>
                  <a:pt x="101091" y="63500"/>
                  <a:pt x="95250" y="63500"/>
                </a:cubicBezTo>
                <a:cubicBezTo>
                  <a:pt x="89409" y="63500"/>
                  <a:pt x="84667" y="58758"/>
                  <a:pt x="84667" y="52917"/>
                </a:cubicBezTo>
                <a:close/>
                <a:moveTo>
                  <a:pt x="147340" y="112349"/>
                </a:moveTo>
                <a:cubicBezTo>
                  <a:pt x="145091" y="106958"/>
                  <a:pt x="138906" y="104411"/>
                  <a:pt x="133515" y="106660"/>
                </a:cubicBezTo>
                <a:lnTo>
                  <a:pt x="74083" y="131399"/>
                </a:lnTo>
                <a:lnTo>
                  <a:pt x="14651" y="106660"/>
                </a:lnTo>
                <a:cubicBezTo>
                  <a:pt x="9260" y="104411"/>
                  <a:pt x="3076" y="106958"/>
                  <a:pt x="827" y="112349"/>
                </a:cubicBezTo>
                <a:cubicBezTo>
                  <a:pt x="-1422" y="117740"/>
                  <a:pt x="1124" y="123924"/>
                  <a:pt x="6515" y="126173"/>
                </a:cubicBezTo>
                <a:lnTo>
                  <a:pt x="46567" y="142875"/>
                </a:lnTo>
                <a:lnTo>
                  <a:pt x="6515" y="159577"/>
                </a:lnTo>
                <a:cubicBezTo>
                  <a:pt x="1124" y="161826"/>
                  <a:pt x="-1422" y="168010"/>
                  <a:pt x="827" y="173401"/>
                </a:cubicBezTo>
                <a:cubicBezTo>
                  <a:pt x="3076" y="178792"/>
                  <a:pt x="9260" y="181339"/>
                  <a:pt x="14651" y="179090"/>
                </a:cubicBezTo>
                <a:lnTo>
                  <a:pt x="74083" y="154351"/>
                </a:lnTo>
                <a:lnTo>
                  <a:pt x="133515" y="179090"/>
                </a:lnTo>
                <a:cubicBezTo>
                  <a:pt x="138906" y="181339"/>
                  <a:pt x="145091" y="178792"/>
                  <a:pt x="147340" y="173401"/>
                </a:cubicBezTo>
                <a:cubicBezTo>
                  <a:pt x="149589" y="168010"/>
                  <a:pt x="147042" y="161826"/>
                  <a:pt x="141651" y="159577"/>
                </a:cubicBezTo>
                <a:lnTo>
                  <a:pt x="101600" y="142875"/>
                </a:lnTo>
                <a:lnTo>
                  <a:pt x="141651" y="126173"/>
                </a:lnTo>
                <a:cubicBezTo>
                  <a:pt x="147042" y="123924"/>
                  <a:pt x="149589" y="117740"/>
                  <a:pt x="147340" y="112349"/>
                </a:cubicBezTo>
                <a:close/>
              </a:path>
            </a:pathLst>
          </a:custGeom>
          <a:solidFill>
            <a:srgbClr val="C52726"/>
          </a:solidFill>
          <a:ln/>
        </p:spPr>
      </p:sp>
      <p:sp>
        <p:nvSpPr>
          <p:cNvPr id="73" name="Text 71"/>
          <p:cNvSpPr/>
          <p:nvPr/>
        </p:nvSpPr>
        <p:spPr>
          <a:xfrm>
            <a:off x="8720667" y="6646339"/>
            <a:ext cx="1375833" cy="254000"/>
          </a:xfrm>
          <a:prstGeom prst="rect">
            <a:avLst/>
          </a:prstGeom>
          <a:noFill/>
          <a:ln/>
        </p:spPr>
        <p:txBody>
          <a:bodyPr wrap="square" lIns="0" tIns="0" rIns="0" bIns="0" rtlCol="0" anchor="ctr"/>
          <a:lstStyle/>
          <a:p>
            <a:pPr>
              <a:lnSpc>
                <a:spcPct val="130000"/>
              </a:lnSpc>
            </a:pPr>
            <a:r>
              <a:rPr lang="en-US" sz="1333" dirty="0">
                <a:solidFill>
                  <a:srgbClr val="212529"/>
                </a:solidFill>
                <a:latin typeface="Quattrocento Sans" pitchFamily="34" charset="0"/>
                <a:ea typeface="Quattrocento Sans" pitchFamily="34" charset="-122"/>
                <a:cs typeface="Quattrocento Sans" pitchFamily="34" charset="-120"/>
              </a:rPr>
              <a:t>ECG: Asystole, VF</a:t>
            </a:r>
            <a:endParaRPr lang="en-US" sz="1600" dirty="0"/>
          </a:p>
        </p:txBody>
      </p:sp>
      <p:sp>
        <p:nvSpPr>
          <p:cNvPr id="74" name="Shape 72"/>
          <p:cNvSpPr/>
          <p:nvPr/>
        </p:nvSpPr>
        <p:spPr>
          <a:xfrm>
            <a:off x="8424333" y="6985005"/>
            <a:ext cx="7239000" cy="423333"/>
          </a:xfrm>
          <a:custGeom>
            <a:avLst/>
            <a:gdLst/>
            <a:ahLst/>
            <a:cxnLst/>
            <a:rect l="l" t="t" r="r" b="b"/>
            <a:pathLst>
              <a:path w="7239000" h="423333">
                <a:moveTo>
                  <a:pt x="84667" y="0"/>
                </a:moveTo>
                <a:lnTo>
                  <a:pt x="7154333" y="0"/>
                </a:lnTo>
                <a:cubicBezTo>
                  <a:pt x="7201093" y="0"/>
                  <a:pt x="7239000" y="37907"/>
                  <a:pt x="7239000" y="84667"/>
                </a:cubicBezTo>
                <a:lnTo>
                  <a:pt x="7239000" y="338667"/>
                </a:lnTo>
                <a:cubicBezTo>
                  <a:pt x="7239000" y="385427"/>
                  <a:pt x="7201093" y="423333"/>
                  <a:pt x="7154333" y="423333"/>
                </a:cubicBezTo>
                <a:lnTo>
                  <a:pt x="84667" y="423333"/>
                </a:lnTo>
                <a:cubicBezTo>
                  <a:pt x="37907" y="423333"/>
                  <a:pt x="0" y="385427"/>
                  <a:pt x="0" y="338667"/>
                </a:cubicBezTo>
                <a:lnTo>
                  <a:pt x="0" y="84667"/>
                </a:lnTo>
                <a:cubicBezTo>
                  <a:pt x="0" y="37907"/>
                  <a:pt x="37907" y="0"/>
                  <a:pt x="84667" y="0"/>
                </a:cubicBezTo>
                <a:close/>
              </a:path>
            </a:pathLst>
          </a:custGeom>
          <a:solidFill>
            <a:srgbClr val="C52726"/>
          </a:solidFill>
          <a:ln/>
        </p:spPr>
      </p:sp>
      <p:sp>
        <p:nvSpPr>
          <p:cNvPr id="75" name="Text 73"/>
          <p:cNvSpPr/>
          <p:nvPr/>
        </p:nvSpPr>
        <p:spPr>
          <a:xfrm>
            <a:off x="8466667" y="7069672"/>
            <a:ext cx="7154333" cy="254000"/>
          </a:xfrm>
          <a:prstGeom prst="rect">
            <a:avLst/>
          </a:prstGeom>
          <a:noFill/>
          <a:ln/>
        </p:spPr>
        <p:txBody>
          <a:bodyPr wrap="square" lIns="0" tIns="0" rIns="0" bIns="0" rtlCol="0" anchor="ctr"/>
          <a:lstStyle/>
          <a:p>
            <a:pPr algn="ctr">
              <a:lnSpc>
                <a:spcPct val="130000"/>
              </a:lnSpc>
            </a:pPr>
            <a:r>
              <a:rPr lang="en-US" sz="1333" b="1" dirty="0">
                <a:solidFill>
                  <a:srgbClr val="FFFFFF"/>
                </a:solidFill>
                <a:latin typeface="Quattrocento Sans" pitchFamily="34" charset="0"/>
                <a:ea typeface="Quattrocento Sans" pitchFamily="34" charset="-122"/>
                <a:cs typeface="Quattrocento Sans" pitchFamily="34" charset="-120"/>
              </a:rPr>
              <a:t>CPR NGAY TỨC KHẮC</a:t>
            </a:r>
            <a:endParaRPr lang="en-US" sz="1600" dirty="0"/>
          </a:p>
        </p:txBody>
      </p:sp>
      <p:sp>
        <p:nvSpPr>
          <p:cNvPr id="76" name="Shape 74"/>
          <p:cNvSpPr/>
          <p:nvPr/>
        </p:nvSpPr>
        <p:spPr>
          <a:xfrm>
            <a:off x="423333" y="7704672"/>
            <a:ext cx="15409333" cy="1185333"/>
          </a:xfrm>
          <a:custGeom>
            <a:avLst/>
            <a:gdLst/>
            <a:ahLst/>
            <a:cxnLst/>
            <a:rect l="l" t="t" r="r" b="b"/>
            <a:pathLst>
              <a:path w="15409333" h="1185333">
                <a:moveTo>
                  <a:pt x="126997" y="0"/>
                </a:moveTo>
                <a:lnTo>
                  <a:pt x="15282337" y="0"/>
                </a:lnTo>
                <a:cubicBezTo>
                  <a:pt x="15352475" y="0"/>
                  <a:pt x="15409333" y="56858"/>
                  <a:pt x="15409333" y="126997"/>
                </a:cubicBezTo>
                <a:lnTo>
                  <a:pt x="15409333" y="1058337"/>
                </a:lnTo>
                <a:cubicBezTo>
                  <a:pt x="15409333" y="1128475"/>
                  <a:pt x="15352475" y="1185333"/>
                  <a:pt x="15282337" y="1185333"/>
                </a:cubicBezTo>
                <a:lnTo>
                  <a:pt x="126997" y="1185333"/>
                </a:lnTo>
                <a:cubicBezTo>
                  <a:pt x="56858" y="1185333"/>
                  <a:pt x="0" y="1128475"/>
                  <a:pt x="0" y="1058337"/>
                </a:cubicBezTo>
                <a:lnTo>
                  <a:pt x="0" y="126997"/>
                </a:lnTo>
                <a:cubicBezTo>
                  <a:pt x="0" y="56905"/>
                  <a:pt x="56905" y="0"/>
                  <a:pt x="126997" y="0"/>
                </a:cubicBezTo>
                <a:close/>
              </a:path>
            </a:pathLst>
          </a:custGeom>
          <a:solidFill>
            <a:srgbClr val="C52726"/>
          </a:solidFill>
          <a:ln/>
          <a:effectLst>
            <a:outerShdw sx="100000" sy="100000" kx="0" ky="0" algn="bl" rotWithShape="0" blurRad="264583" dist="211667" dir="5400000">
              <a:srgbClr val="000000">
                <a:alpha val="10196"/>
              </a:srgbClr>
            </a:outerShdw>
          </a:effectLst>
        </p:spPr>
      </p:sp>
      <p:sp>
        <p:nvSpPr>
          <p:cNvPr id="77" name="Shape 75"/>
          <p:cNvSpPr/>
          <p:nvPr/>
        </p:nvSpPr>
        <p:spPr>
          <a:xfrm>
            <a:off x="592667" y="7831672"/>
            <a:ext cx="317500" cy="317500"/>
          </a:xfrm>
          <a:custGeom>
            <a:avLst/>
            <a:gdLst/>
            <a:ahLst/>
            <a:cxnLst/>
            <a:rect l="l" t="t" r="r" b="b"/>
            <a:pathLst>
              <a:path w="317500" h="317500">
                <a:moveTo>
                  <a:pt x="158750" y="0"/>
                </a:moveTo>
                <a:cubicBezTo>
                  <a:pt x="167866" y="0"/>
                  <a:pt x="176237" y="5023"/>
                  <a:pt x="180578" y="13022"/>
                </a:cubicBezTo>
                <a:lnTo>
                  <a:pt x="314523" y="261069"/>
                </a:lnTo>
                <a:cubicBezTo>
                  <a:pt x="318678" y="268759"/>
                  <a:pt x="318492" y="278061"/>
                  <a:pt x="314027" y="285564"/>
                </a:cubicBezTo>
                <a:cubicBezTo>
                  <a:pt x="309562" y="293067"/>
                  <a:pt x="301439" y="297656"/>
                  <a:pt x="292695" y="297656"/>
                </a:cubicBezTo>
                <a:lnTo>
                  <a:pt x="24805" y="297656"/>
                </a:lnTo>
                <a:cubicBezTo>
                  <a:pt x="16061" y="297656"/>
                  <a:pt x="8000" y="293067"/>
                  <a:pt x="3473" y="285564"/>
                </a:cubicBezTo>
                <a:cubicBezTo>
                  <a:pt x="-1054" y="278061"/>
                  <a:pt x="-1178" y="268759"/>
                  <a:pt x="2977" y="261069"/>
                </a:cubicBezTo>
                <a:lnTo>
                  <a:pt x="136922" y="13022"/>
                </a:lnTo>
                <a:cubicBezTo>
                  <a:pt x="141263" y="5023"/>
                  <a:pt x="149634" y="0"/>
                  <a:pt x="158750" y="0"/>
                </a:cubicBezTo>
                <a:close/>
                <a:moveTo>
                  <a:pt x="158750" y="104180"/>
                </a:moveTo>
                <a:cubicBezTo>
                  <a:pt x="150502" y="104180"/>
                  <a:pt x="143867" y="110815"/>
                  <a:pt x="143867" y="119062"/>
                </a:cubicBezTo>
                <a:lnTo>
                  <a:pt x="143867" y="188516"/>
                </a:lnTo>
                <a:cubicBezTo>
                  <a:pt x="143867" y="196763"/>
                  <a:pt x="150502" y="203398"/>
                  <a:pt x="158750" y="203398"/>
                </a:cubicBezTo>
                <a:cubicBezTo>
                  <a:pt x="166998" y="203398"/>
                  <a:pt x="173633" y="196763"/>
                  <a:pt x="173633" y="188516"/>
                </a:cubicBezTo>
                <a:lnTo>
                  <a:pt x="173633" y="119062"/>
                </a:lnTo>
                <a:cubicBezTo>
                  <a:pt x="173633" y="110815"/>
                  <a:pt x="166998" y="104180"/>
                  <a:pt x="158750" y="104180"/>
                </a:cubicBezTo>
                <a:close/>
                <a:moveTo>
                  <a:pt x="175307" y="238125"/>
                </a:moveTo>
                <a:cubicBezTo>
                  <a:pt x="175684" y="231979"/>
                  <a:pt x="172619" y="226132"/>
                  <a:pt x="167350" y="222945"/>
                </a:cubicBezTo>
                <a:cubicBezTo>
                  <a:pt x="162082" y="219758"/>
                  <a:pt x="155480" y="219758"/>
                  <a:pt x="150212" y="222945"/>
                </a:cubicBezTo>
                <a:cubicBezTo>
                  <a:pt x="144943" y="226132"/>
                  <a:pt x="141878" y="231979"/>
                  <a:pt x="142255" y="238125"/>
                </a:cubicBezTo>
                <a:cubicBezTo>
                  <a:pt x="141878" y="244271"/>
                  <a:pt x="144943" y="250118"/>
                  <a:pt x="150212" y="253305"/>
                </a:cubicBezTo>
                <a:cubicBezTo>
                  <a:pt x="155480" y="256492"/>
                  <a:pt x="162082" y="256492"/>
                  <a:pt x="167350" y="253305"/>
                </a:cubicBezTo>
                <a:cubicBezTo>
                  <a:pt x="172619" y="250118"/>
                  <a:pt x="175684" y="244271"/>
                  <a:pt x="175307" y="238125"/>
                </a:cubicBezTo>
                <a:close/>
              </a:path>
            </a:pathLst>
          </a:custGeom>
          <a:solidFill>
            <a:srgbClr val="FFFFFF"/>
          </a:solidFill>
          <a:ln/>
        </p:spPr>
      </p:sp>
      <p:sp>
        <p:nvSpPr>
          <p:cNvPr id="78" name="Text 76"/>
          <p:cNvSpPr/>
          <p:nvPr/>
        </p:nvSpPr>
        <p:spPr>
          <a:xfrm>
            <a:off x="1116542" y="7831672"/>
            <a:ext cx="14700250" cy="296333"/>
          </a:xfrm>
          <a:prstGeom prst="rect">
            <a:avLst/>
          </a:prstGeom>
          <a:noFill/>
          <a:ln/>
        </p:spPr>
        <p:txBody>
          <a:bodyPr wrap="square" lIns="0" tIns="0" rIns="0" bIns="0" rtlCol="0" anchor="ctr"/>
          <a:lstStyle/>
          <a:p>
            <a:pPr>
              <a:lnSpc>
                <a:spcPct val="120000"/>
              </a:lnSpc>
            </a:pPr>
            <a:r>
              <a:rPr lang="en-US" sz="1667" b="1" dirty="0">
                <a:solidFill>
                  <a:srgbClr val="FFFFFF"/>
                </a:solidFill>
                <a:latin typeface="Noto Sans SC" pitchFamily="34" charset="0"/>
                <a:ea typeface="Noto Sans SC" pitchFamily="34" charset="-122"/>
                <a:cs typeface="Noto Sans SC" pitchFamily="34" charset="-120"/>
              </a:rPr>
              <a:t>CẢNH BÁO QUAN TRỌNG</a:t>
            </a:r>
            <a:endParaRPr lang="en-US" sz="1600" dirty="0"/>
          </a:p>
        </p:txBody>
      </p:sp>
      <p:sp>
        <p:nvSpPr>
          <p:cNvPr id="79" name="Text 77"/>
          <p:cNvSpPr/>
          <p:nvPr/>
        </p:nvSpPr>
        <p:spPr>
          <a:xfrm>
            <a:off x="1116542" y="8212672"/>
            <a:ext cx="14679083" cy="550333"/>
          </a:xfrm>
          <a:prstGeom prst="rect">
            <a:avLst/>
          </a:prstGeom>
          <a:noFill/>
          <a:ln/>
        </p:spPr>
        <p:txBody>
          <a:bodyPr wrap="square" lIns="0" tIns="0" rIns="0" bIns="0" rtlCol="0" anchor="ctr"/>
          <a:lstStyle/>
          <a:p>
            <a:pPr>
              <a:lnSpc>
                <a:spcPct val="140000"/>
              </a:lnSpc>
            </a:pPr>
            <a:r>
              <a:rPr lang="en-US" sz="1333" b="1" dirty="0">
                <a:solidFill>
                  <a:srgbClr val="FFFFFF"/>
                </a:solidFill>
                <a:latin typeface="Quattrocento Sans" pitchFamily="34" charset="0"/>
                <a:ea typeface="Quattrocento Sans" pitchFamily="34" charset="-122"/>
                <a:cs typeface="Quattrocento Sans" pitchFamily="34" charset="-120"/>
              </a:rPr>
              <a:t>Mức độ phản vệ có thể tiến triển rất nhanh (vài phút)</a:t>
            </a:r>
            <a:pPr>
              <a:lnSpc>
                <a:spcPct val="140000"/>
              </a:lnSpc>
            </a:pPr>
            <a:r>
              <a:rPr lang="en-US" sz="1333" dirty="0">
                <a:solidFill>
                  <a:srgbClr val="FFFFFF"/>
                </a:solidFill>
                <a:latin typeface="Quattrocento Sans" pitchFamily="34" charset="0"/>
                <a:ea typeface="Quattrocento Sans" pitchFamily="34" charset="-122"/>
                <a:cs typeface="Quattrocento Sans" pitchFamily="34" charset="-120"/>
              </a:rPr>
              <a:t> và không nhất thiết phải theo tuần tự. Một số bệnh nhân có thể bắt đầu ngay với mức độ III hoặc IV. Mọi nghi ngờ phản vệ đều phải tiêm Adrenaline ngay lập tức.</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Triệu chứng Lâm sàng theo Cơ quan</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397000"/>
            <a:ext cx="4940300" cy="4546600"/>
          </a:xfrm>
          <a:custGeom>
            <a:avLst/>
            <a:gdLst/>
            <a:ahLst/>
            <a:cxnLst/>
            <a:rect l="l" t="t" r="r" b="b"/>
            <a:pathLst>
              <a:path w="4940300" h="4546600">
                <a:moveTo>
                  <a:pt x="50800" y="0"/>
                </a:moveTo>
                <a:lnTo>
                  <a:pt x="4889500" y="0"/>
                </a:lnTo>
                <a:cubicBezTo>
                  <a:pt x="4917537" y="0"/>
                  <a:pt x="4940300" y="22763"/>
                  <a:pt x="4940300" y="50800"/>
                </a:cubicBezTo>
                <a:lnTo>
                  <a:pt x="4940300" y="4394198"/>
                </a:lnTo>
                <a:cubicBezTo>
                  <a:pt x="4940300" y="4478367"/>
                  <a:pt x="4872067" y="4546600"/>
                  <a:pt x="4787898" y="4546600"/>
                </a:cubicBezTo>
                <a:lnTo>
                  <a:pt x="152402" y="4546600"/>
                </a:lnTo>
                <a:cubicBezTo>
                  <a:pt x="68233" y="4546600"/>
                  <a:pt x="0" y="4478367"/>
                  <a:pt x="0" y="4394198"/>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397000"/>
            <a:ext cx="4940300" cy="50800"/>
          </a:xfrm>
          <a:custGeom>
            <a:avLst/>
            <a:gdLst/>
            <a:ahLst/>
            <a:cxnLst/>
            <a:rect l="l" t="t" r="r" b="b"/>
            <a:pathLst>
              <a:path w="4940300" h="50800">
                <a:moveTo>
                  <a:pt x="50800" y="0"/>
                </a:moveTo>
                <a:lnTo>
                  <a:pt x="4889500" y="0"/>
                </a:lnTo>
                <a:cubicBezTo>
                  <a:pt x="4917537" y="0"/>
                  <a:pt x="4940300" y="22763"/>
                  <a:pt x="4940300" y="50800"/>
                </a:cubicBezTo>
                <a:lnTo>
                  <a:pt x="4940300" y="50800"/>
                </a:lnTo>
                <a:lnTo>
                  <a:pt x="0" y="50800"/>
                </a:lnTo>
                <a:lnTo>
                  <a:pt x="0" y="50800"/>
                </a:lnTo>
                <a:cubicBezTo>
                  <a:pt x="0" y="22763"/>
                  <a:pt x="22763" y="0"/>
                  <a:pt x="50800" y="0"/>
                </a:cubicBezTo>
                <a:close/>
              </a:path>
            </a:pathLst>
          </a:custGeom>
          <a:solidFill>
            <a:srgbClr val="C52726"/>
          </a:solidFill>
          <a:ln/>
        </p:spPr>
      </p:sp>
      <p:sp>
        <p:nvSpPr>
          <p:cNvPr id="6" name="Shape 4"/>
          <p:cNvSpPr/>
          <p:nvPr/>
        </p:nvSpPr>
        <p:spPr>
          <a:xfrm>
            <a:off x="711200" y="1625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p:spPr>
      </p:sp>
      <p:sp>
        <p:nvSpPr>
          <p:cNvPr id="7" name="Shape 5"/>
          <p:cNvSpPr/>
          <p:nvPr/>
        </p:nvSpPr>
        <p:spPr>
          <a:xfrm>
            <a:off x="889000" y="1803400"/>
            <a:ext cx="254000" cy="254000"/>
          </a:xfrm>
          <a:custGeom>
            <a:avLst/>
            <a:gdLst/>
            <a:ahLst/>
            <a:cxnLst/>
            <a:rect l="l" t="t" r="r" b="b"/>
            <a:pathLst>
              <a:path w="254000" h="254000">
                <a:moveTo>
                  <a:pt x="142875" y="15875"/>
                </a:moveTo>
                <a:cubicBezTo>
                  <a:pt x="142875" y="7094"/>
                  <a:pt x="135781" y="0"/>
                  <a:pt x="127000" y="0"/>
                </a:cubicBezTo>
                <a:cubicBezTo>
                  <a:pt x="118219" y="0"/>
                  <a:pt x="111125" y="7094"/>
                  <a:pt x="111125" y="15875"/>
                </a:cubicBezTo>
                <a:lnTo>
                  <a:pt x="111125" y="119063"/>
                </a:lnTo>
                <a:cubicBezTo>
                  <a:pt x="111125" y="123428"/>
                  <a:pt x="107553" y="127000"/>
                  <a:pt x="103188" y="127000"/>
                </a:cubicBezTo>
                <a:cubicBezTo>
                  <a:pt x="98822" y="127000"/>
                  <a:pt x="95250" y="123428"/>
                  <a:pt x="95250" y="119063"/>
                </a:cubicBezTo>
                <a:lnTo>
                  <a:pt x="95250" y="31750"/>
                </a:lnTo>
                <a:cubicBezTo>
                  <a:pt x="95250" y="22969"/>
                  <a:pt x="88156" y="15875"/>
                  <a:pt x="79375" y="15875"/>
                </a:cubicBezTo>
                <a:cubicBezTo>
                  <a:pt x="70594" y="15875"/>
                  <a:pt x="63500" y="22969"/>
                  <a:pt x="63500" y="31750"/>
                </a:cubicBezTo>
                <a:lnTo>
                  <a:pt x="63500" y="166688"/>
                </a:lnTo>
                <a:cubicBezTo>
                  <a:pt x="63500" y="167432"/>
                  <a:pt x="63500" y="168225"/>
                  <a:pt x="63550" y="168970"/>
                </a:cubicBezTo>
                <a:lnTo>
                  <a:pt x="33536" y="140395"/>
                </a:lnTo>
                <a:cubicBezTo>
                  <a:pt x="25598" y="132854"/>
                  <a:pt x="13047" y="133152"/>
                  <a:pt x="5457" y="141089"/>
                </a:cubicBezTo>
                <a:cubicBezTo>
                  <a:pt x="-2133" y="149027"/>
                  <a:pt x="-1786" y="161578"/>
                  <a:pt x="6152" y="169168"/>
                </a:cubicBezTo>
                <a:lnTo>
                  <a:pt x="61913" y="222250"/>
                </a:lnTo>
                <a:cubicBezTo>
                  <a:pt x="83294" y="242639"/>
                  <a:pt x="111720" y="254000"/>
                  <a:pt x="141288" y="254000"/>
                </a:cubicBezTo>
                <a:lnTo>
                  <a:pt x="150813" y="254000"/>
                </a:lnTo>
                <a:cubicBezTo>
                  <a:pt x="199033" y="254000"/>
                  <a:pt x="238125" y="214908"/>
                  <a:pt x="238125" y="166688"/>
                </a:cubicBezTo>
                <a:lnTo>
                  <a:pt x="238125" y="63500"/>
                </a:lnTo>
                <a:cubicBezTo>
                  <a:pt x="238125" y="54719"/>
                  <a:pt x="231031" y="47625"/>
                  <a:pt x="222250" y="47625"/>
                </a:cubicBezTo>
                <a:cubicBezTo>
                  <a:pt x="213469" y="47625"/>
                  <a:pt x="206375" y="54719"/>
                  <a:pt x="206375" y="63500"/>
                </a:cubicBezTo>
                <a:lnTo>
                  <a:pt x="206375" y="119063"/>
                </a:lnTo>
                <a:cubicBezTo>
                  <a:pt x="206375" y="123428"/>
                  <a:pt x="202803" y="127000"/>
                  <a:pt x="198438" y="127000"/>
                </a:cubicBezTo>
                <a:cubicBezTo>
                  <a:pt x="194072" y="127000"/>
                  <a:pt x="190500" y="123428"/>
                  <a:pt x="190500" y="119063"/>
                </a:cubicBezTo>
                <a:lnTo>
                  <a:pt x="190500" y="31750"/>
                </a:lnTo>
                <a:cubicBezTo>
                  <a:pt x="190500" y="22969"/>
                  <a:pt x="183406" y="15875"/>
                  <a:pt x="174625" y="15875"/>
                </a:cubicBezTo>
                <a:cubicBezTo>
                  <a:pt x="165844" y="15875"/>
                  <a:pt x="158750" y="22969"/>
                  <a:pt x="158750" y="31750"/>
                </a:cubicBezTo>
                <a:lnTo>
                  <a:pt x="158750" y="119063"/>
                </a:lnTo>
                <a:cubicBezTo>
                  <a:pt x="158750" y="123428"/>
                  <a:pt x="155178" y="127000"/>
                  <a:pt x="150813" y="127000"/>
                </a:cubicBezTo>
                <a:cubicBezTo>
                  <a:pt x="146447" y="127000"/>
                  <a:pt x="142875" y="123428"/>
                  <a:pt x="142875" y="119063"/>
                </a:cubicBezTo>
                <a:lnTo>
                  <a:pt x="142875" y="15875"/>
                </a:lnTo>
                <a:close/>
              </a:path>
            </a:pathLst>
          </a:custGeom>
          <a:solidFill>
            <a:srgbClr val="FFFFFF"/>
          </a:solidFill>
          <a:ln/>
        </p:spPr>
      </p:sp>
      <p:sp>
        <p:nvSpPr>
          <p:cNvPr id="8" name="Text 6"/>
          <p:cNvSpPr/>
          <p:nvPr/>
        </p:nvSpPr>
        <p:spPr>
          <a:xfrm>
            <a:off x="1473200" y="1752600"/>
            <a:ext cx="850900" cy="355600"/>
          </a:xfrm>
          <a:prstGeom prst="rect">
            <a:avLst/>
          </a:prstGeom>
          <a:noFill/>
          <a:ln/>
        </p:spPr>
        <p:txBody>
          <a:bodyPr wrap="square" lIns="0" tIns="0" rIns="0" bIns="0" rtlCol="0" anchor="ctr"/>
          <a:lstStyle/>
          <a:p>
            <a:pPr>
              <a:lnSpc>
                <a:spcPct val="120000"/>
              </a:lnSpc>
            </a:pPr>
            <a:r>
              <a:rPr lang="en-US" sz="2000" b="1" dirty="0">
                <a:solidFill>
                  <a:srgbClr val="C52726"/>
                </a:solidFill>
                <a:latin typeface="Noto Sans SC" pitchFamily="34" charset="0"/>
                <a:ea typeface="Noto Sans SC" pitchFamily="34" charset="-122"/>
                <a:cs typeface="Noto Sans SC" pitchFamily="34" charset="-120"/>
              </a:rPr>
              <a:t>Hệ Da</a:t>
            </a:r>
            <a:endParaRPr lang="en-US" sz="1600" dirty="0"/>
          </a:p>
        </p:txBody>
      </p:sp>
      <p:sp>
        <p:nvSpPr>
          <p:cNvPr id="9" name="Shape 7"/>
          <p:cNvSpPr/>
          <p:nvPr/>
        </p:nvSpPr>
        <p:spPr>
          <a:xfrm>
            <a:off x="711200" y="23876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10" name="Text 8"/>
          <p:cNvSpPr/>
          <p:nvPr/>
        </p:nvSpPr>
        <p:spPr>
          <a:xfrm>
            <a:off x="812800" y="24892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Mề đay (Urticaria)</a:t>
            </a:r>
            <a:endParaRPr lang="en-US" sz="1600" dirty="0"/>
          </a:p>
        </p:txBody>
      </p:sp>
      <p:sp>
        <p:nvSpPr>
          <p:cNvPr id="11" name="Text 9"/>
          <p:cNvSpPr/>
          <p:nvPr/>
        </p:nvSpPr>
        <p:spPr>
          <a:xfrm>
            <a:off x="812800" y="27940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Nổi ban đỏ, ngứa, sờ nóng</a:t>
            </a:r>
            <a:endParaRPr lang="en-US" sz="1600" dirty="0"/>
          </a:p>
        </p:txBody>
      </p:sp>
      <p:sp>
        <p:nvSpPr>
          <p:cNvPr id="12" name="Shape 10"/>
          <p:cNvSpPr/>
          <p:nvPr/>
        </p:nvSpPr>
        <p:spPr>
          <a:xfrm>
            <a:off x="711200" y="32512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13" name="Text 11"/>
          <p:cNvSpPr/>
          <p:nvPr/>
        </p:nvSpPr>
        <p:spPr>
          <a:xfrm>
            <a:off x="812800" y="33528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Phù mạch (Angioedema)</a:t>
            </a:r>
            <a:endParaRPr lang="en-US" sz="1600" dirty="0"/>
          </a:p>
        </p:txBody>
      </p:sp>
      <p:sp>
        <p:nvSpPr>
          <p:cNvPr id="14" name="Text 12"/>
          <p:cNvSpPr/>
          <p:nvPr/>
        </p:nvSpPr>
        <p:spPr>
          <a:xfrm>
            <a:off x="812800" y="36576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Sưng phù da và niêm mạc</a:t>
            </a:r>
            <a:endParaRPr lang="en-US" sz="1600" dirty="0"/>
          </a:p>
        </p:txBody>
      </p:sp>
      <p:sp>
        <p:nvSpPr>
          <p:cNvPr id="15" name="Shape 13"/>
          <p:cNvSpPr/>
          <p:nvPr/>
        </p:nvSpPr>
        <p:spPr>
          <a:xfrm>
            <a:off x="711200" y="41148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16" name="Text 14"/>
          <p:cNvSpPr/>
          <p:nvPr/>
        </p:nvSpPr>
        <p:spPr>
          <a:xfrm>
            <a:off x="812800" y="42164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Đỏ bừng da toàn thân</a:t>
            </a:r>
            <a:endParaRPr lang="en-US" sz="1600" dirty="0"/>
          </a:p>
        </p:txBody>
      </p:sp>
      <p:sp>
        <p:nvSpPr>
          <p:cNvPr id="17" name="Text 15"/>
          <p:cNvSpPr/>
          <p:nvPr/>
        </p:nvSpPr>
        <p:spPr>
          <a:xfrm>
            <a:off x="812800" y="45212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Cảm giác nóng ran, đỏ da</a:t>
            </a:r>
            <a:endParaRPr lang="en-US" sz="1600" dirty="0"/>
          </a:p>
        </p:txBody>
      </p:sp>
      <p:sp>
        <p:nvSpPr>
          <p:cNvPr id="18" name="Shape 16"/>
          <p:cNvSpPr/>
          <p:nvPr/>
        </p:nvSpPr>
        <p:spPr>
          <a:xfrm>
            <a:off x="711200" y="49784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19" name="Text 17"/>
          <p:cNvSpPr/>
          <p:nvPr/>
        </p:nvSpPr>
        <p:spPr>
          <a:xfrm>
            <a:off x="812800" y="50800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Ngứa dữ dội</a:t>
            </a:r>
            <a:endParaRPr lang="en-US" sz="1600" dirty="0"/>
          </a:p>
        </p:txBody>
      </p:sp>
      <p:sp>
        <p:nvSpPr>
          <p:cNvPr id="20" name="Text 18"/>
          <p:cNvSpPr/>
          <p:nvPr/>
        </p:nvSpPr>
        <p:spPr>
          <a:xfrm>
            <a:off x="812800" y="53848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Đặc biệt ở lòng bàn tay, bàn chân</a:t>
            </a:r>
            <a:endParaRPr lang="en-US" sz="1600" dirty="0"/>
          </a:p>
        </p:txBody>
      </p:sp>
      <p:sp>
        <p:nvSpPr>
          <p:cNvPr id="21" name="Shape 19"/>
          <p:cNvSpPr/>
          <p:nvPr/>
        </p:nvSpPr>
        <p:spPr>
          <a:xfrm>
            <a:off x="5655628" y="1397000"/>
            <a:ext cx="4940300" cy="4546600"/>
          </a:xfrm>
          <a:custGeom>
            <a:avLst/>
            <a:gdLst/>
            <a:ahLst/>
            <a:cxnLst/>
            <a:rect l="l" t="t" r="r" b="b"/>
            <a:pathLst>
              <a:path w="4940300" h="4546600">
                <a:moveTo>
                  <a:pt x="50800" y="0"/>
                </a:moveTo>
                <a:lnTo>
                  <a:pt x="4889500" y="0"/>
                </a:lnTo>
                <a:cubicBezTo>
                  <a:pt x="4917537" y="0"/>
                  <a:pt x="4940300" y="22763"/>
                  <a:pt x="4940300" y="50800"/>
                </a:cubicBezTo>
                <a:lnTo>
                  <a:pt x="4940300" y="4394198"/>
                </a:lnTo>
                <a:cubicBezTo>
                  <a:pt x="4940300" y="4478367"/>
                  <a:pt x="4872067" y="4546600"/>
                  <a:pt x="4787898" y="4546600"/>
                </a:cubicBezTo>
                <a:lnTo>
                  <a:pt x="152402" y="4546600"/>
                </a:lnTo>
                <a:cubicBezTo>
                  <a:pt x="68233" y="4546600"/>
                  <a:pt x="0" y="4478367"/>
                  <a:pt x="0" y="4394198"/>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22" name="Shape 20"/>
          <p:cNvSpPr/>
          <p:nvPr/>
        </p:nvSpPr>
        <p:spPr>
          <a:xfrm>
            <a:off x="5655628" y="1397000"/>
            <a:ext cx="4940300" cy="50800"/>
          </a:xfrm>
          <a:custGeom>
            <a:avLst/>
            <a:gdLst/>
            <a:ahLst/>
            <a:cxnLst/>
            <a:rect l="l" t="t" r="r" b="b"/>
            <a:pathLst>
              <a:path w="4940300" h="50800">
                <a:moveTo>
                  <a:pt x="50800" y="0"/>
                </a:moveTo>
                <a:lnTo>
                  <a:pt x="4889500" y="0"/>
                </a:lnTo>
                <a:cubicBezTo>
                  <a:pt x="4917537" y="0"/>
                  <a:pt x="4940300" y="22763"/>
                  <a:pt x="4940300" y="50800"/>
                </a:cubicBezTo>
                <a:lnTo>
                  <a:pt x="4940300" y="50800"/>
                </a:lnTo>
                <a:lnTo>
                  <a:pt x="0" y="50800"/>
                </a:lnTo>
                <a:lnTo>
                  <a:pt x="0" y="50800"/>
                </a:lnTo>
                <a:cubicBezTo>
                  <a:pt x="0" y="22763"/>
                  <a:pt x="22763" y="0"/>
                  <a:pt x="50800" y="0"/>
                </a:cubicBezTo>
                <a:close/>
              </a:path>
            </a:pathLst>
          </a:custGeom>
          <a:solidFill>
            <a:srgbClr val="2A4B7C"/>
          </a:solidFill>
          <a:ln/>
        </p:spPr>
      </p:sp>
      <p:sp>
        <p:nvSpPr>
          <p:cNvPr id="23" name="Shape 21"/>
          <p:cNvSpPr/>
          <p:nvPr/>
        </p:nvSpPr>
        <p:spPr>
          <a:xfrm>
            <a:off x="5858828" y="1625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2A4B7C"/>
          </a:solidFill>
          <a:ln/>
        </p:spPr>
      </p:sp>
      <p:sp>
        <p:nvSpPr>
          <p:cNvPr id="24" name="Shape 22"/>
          <p:cNvSpPr/>
          <p:nvPr/>
        </p:nvSpPr>
        <p:spPr>
          <a:xfrm>
            <a:off x="6020753" y="1803400"/>
            <a:ext cx="285750" cy="254000"/>
          </a:xfrm>
          <a:custGeom>
            <a:avLst/>
            <a:gdLst/>
            <a:ahLst/>
            <a:cxnLst/>
            <a:rect l="l" t="t" r="r" b="b"/>
            <a:pathLst>
              <a:path w="285750" h="254000">
                <a:moveTo>
                  <a:pt x="158750" y="15875"/>
                </a:moveTo>
                <a:cubicBezTo>
                  <a:pt x="158750" y="7094"/>
                  <a:pt x="151656" y="0"/>
                  <a:pt x="142875" y="0"/>
                </a:cubicBezTo>
                <a:cubicBezTo>
                  <a:pt x="134094" y="0"/>
                  <a:pt x="127000" y="7094"/>
                  <a:pt x="127000" y="15875"/>
                </a:cubicBezTo>
                <a:lnTo>
                  <a:pt x="127000" y="86271"/>
                </a:lnTo>
                <a:lnTo>
                  <a:pt x="111125" y="95796"/>
                </a:lnTo>
                <a:lnTo>
                  <a:pt x="111125" y="37902"/>
                </a:lnTo>
                <a:cubicBezTo>
                  <a:pt x="111125" y="25747"/>
                  <a:pt x="101253" y="15875"/>
                  <a:pt x="89098" y="15875"/>
                </a:cubicBezTo>
                <a:cubicBezTo>
                  <a:pt x="82897" y="15875"/>
                  <a:pt x="76994" y="18504"/>
                  <a:pt x="72827" y="23068"/>
                </a:cubicBezTo>
                <a:lnTo>
                  <a:pt x="59730" y="37455"/>
                </a:lnTo>
                <a:cubicBezTo>
                  <a:pt x="21282" y="79772"/>
                  <a:pt x="0" y="134838"/>
                  <a:pt x="0" y="191988"/>
                </a:cubicBezTo>
                <a:lnTo>
                  <a:pt x="0" y="207119"/>
                </a:lnTo>
                <a:cubicBezTo>
                  <a:pt x="0" y="233015"/>
                  <a:pt x="20985" y="254000"/>
                  <a:pt x="46881" y="254000"/>
                </a:cubicBezTo>
                <a:cubicBezTo>
                  <a:pt x="57795" y="254000"/>
                  <a:pt x="68560" y="251470"/>
                  <a:pt x="78333" y="246559"/>
                </a:cubicBezTo>
                <a:lnTo>
                  <a:pt x="80814" y="245318"/>
                </a:lnTo>
                <a:cubicBezTo>
                  <a:pt x="99368" y="236041"/>
                  <a:pt x="111075" y="217091"/>
                  <a:pt x="111075" y="196304"/>
                </a:cubicBezTo>
                <a:lnTo>
                  <a:pt x="111075" y="132804"/>
                </a:lnTo>
                <a:lnTo>
                  <a:pt x="142825" y="113754"/>
                </a:lnTo>
                <a:lnTo>
                  <a:pt x="174575" y="132804"/>
                </a:lnTo>
                <a:lnTo>
                  <a:pt x="174575" y="196304"/>
                </a:lnTo>
                <a:cubicBezTo>
                  <a:pt x="174575" y="217041"/>
                  <a:pt x="186283" y="236041"/>
                  <a:pt x="204837" y="245318"/>
                </a:cubicBezTo>
                <a:lnTo>
                  <a:pt x="207318" y="246559"/>
                </a:lnTo>
                <a:cubicBezTo>
                  <a:pt x="217091" y="251420"/>
                  <a:pt x="227856" y="254000"/>
                  <a:pt x="238770" y="254000"/>
                </a:cubicBezTo>
                <a:cubicBezTo>
                  <a:pt x="264666" y="254000"/>
                  <a:pt x="285651" y="233015"/>
                  <a:pt x="285651" y="207119"/>
                </a:cubicBezTo>
                <a:lnTo>
                  <a:pt x="285651" y="204043"/>
                </a:lnTo>
                <a:cubicBezTo>
                  <a:pt x="285651" y="148927"/>
                  <a:pt x="267444" y="95399"/>
                  <a:pt x="233859" y="51743"/>
                </a:cubicBezTo>
                <a:lnTo>
                  <a:pt x="212775" y="24160"/>
                </a:lnTo>
                <a:cubicBezTo>
                  <a:pt x="208756" y="18901"/>
                  <a:pt x="202505" y="15875"/>
                  <a:pt x="195907" y="15875"/>
                </a:cubicBezTo>
                <a:cubicBezTo>
                  <a:pt x="184150" y="15875"/>
                  <a:pt x="174625" y="25400"/>
                  <a:pt x="174625" y="37157"/>
                </a:cubicBezTo>
                <a:lnTo>
                  <a:pt x="174625" y="95796"/>
                </a:lnTo>
                <a:lnTo>
                  <a:pt x="158750" y="86271"/>
                </a:lnTo>
                <a:lnTo>
                  <a:pt x="158750" y="15875"/>
                </a:lnTo>
                <a:close/>
              </a:path>
            </a:pathLst>
          </a:custGeom>
          <a:solidFill>
            <a:srgbClr val="FFFFFF"/>
          </a:solidFill>
          <a:ln/>
        </p:spPr>
      </p:sp>
      <p:sp>
        <p:nvSpPr>
          <p:cNvPr id="25" name="Text 23"/>
          <p:cNvSpPr/>
          <p:nvPr/>
        </p:nvSpPr>
        <p:spPr>
          <a:xfrm>
            <a:off x="6620828" y="1752600"/>
            <a:ext cx="1409700" cy="355600"/>
          </a:xfrm>
          <a:prstGeom prst="rect">
            <a:avLst/>
          </a:prstGeom>
          <a:noFill/>
          <a:ln/>
        </p:spPr>
        <p:txBody>
          <a:bodyPr wrap="square" lIns="0" tIns="0" rIns="0" bIns="0" rtlCol="0" anchor="ctr"/>
          <a:lstStyle/>
          <a:p>
            <a:pPr>
              <a:lnSpc>
                <a:spcPct val="120000"/>
              </a:lnSpc>
            </a:pPr>
            <a:r>
              <a:rPr lang="en-US" sz="2000" b="1" dirty="0">
                <a:solidFill>
                  <a:srgbClr val="2A4B7C"/>
                </a:solidFill>
                <a:latin typeface="Noto Sans SC" pitchFamily="34" charset="0"/>
                <a:ea typeface="Noto Sans SC" pitchFamily="34" charset="-122"/>
                <a:cs typeface="Noto Sans SC" pitchFamily="34" charset="-120"/>
              </a:rPr>
              <a:t>Hệ Hô Hấp</a:t>
            </a:r>
            <a:endParaRPr lang="en-US" sz="1600" dirty="0"/>
          </a:p>
        </p:txBody>
      </p:sp>
      <p:sp>
        <p:nvSpPr>
          <p:cNvPr id="26" name="Shape 24"/>
          <p:cNvSpPr/>
          <p:nvPr/>
        </p:nvSpPr>
        <p:spPr>
          <a:xfrm>
            <a:off x="5858828" y="23876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2A4B7C">
              <a:alpha val="10196"/>
            </a:srgbClr>
          </a:solidFill>
          <a:ln/>
        </p:spPr>
      </p:sp>
      <p:sp>
        <p:nvSpPr>
          <p:cNvPr id="27" name="Text 25"/>
          <p:cNvSpPr/>
          <p:nvPr/>
        </p:nvSpPr>
        <p:spPr>
          <a:xfrm>
            <a:off x="5960428" y="24892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Khó thở, thở nhanh nông</a:t>
            </a:r>
            <a:endParaRPr lang="en-US" sz="1600" dirty="0"/>
          </a:p>
        </p:txBody>
      </p:sp>
      <p:sp>
        <p:nvSpPr>
          <p:cNvPr id="28" name="Text 26"/>
          <p:cNvSpPr/>
          <p:nvPr/>
        </p:nvSpPr>
        <p:spPr>
          <a:xfrm>
            <a:off x="5960428" y="27940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Cảm giác nghẹt thở, tức ngực</a:t>
            </a:r>
            <a:endParaRPr lang="en-US" sz="1600" dirty="0"/>
          </a:p>
        </p:txBody>
      </p:sp>
      <p:sp>
        <p:nvSpPr>
          <p:cNvPr id="29" name="Shape 27"/>
          <p:cNvSpPr/>
          <p:nvPr/>
        </p:nvSpPr>
        <p:spPr>
          <a:xfrm>
            <a:off x="5858828" y="32512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2A4B7C">
              <a:alpha val="10196"/>
            </a:srgbClr>
          </a:solidFill>
          <a:ln/>
        </p:spPr>
      </p:sp>
      <p:sp>
        <p:nvSpPr>
          <p:cNvPr id="30" name="Text 28"/>
          <p:cNvSpPr/>
          <p:nvPr/>
        </p:nvSpPr>
        <p:spPr>
          <a:xfrm>
            <a:off x="5960428" y="33528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Co thắt phế quản</a:t>
            </a:r>
            <a:endParaRPr lang="en-US" sz="1600" dirty="0"/>
          </a:p>
        </p:txBody>
      </p:sp>
      <p:sp>
        <p:nvSpPr>
          <p:cNvPr id="31" name="Text 29"/>
          <p:cNvSpPr/>
          <p:nvPr/>
        </p:nvSpPr>
        <p:spPr>
          <a:xfrm>
            <a:off x="5960428" y="36576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Thở rít, thở khò khè</a:t>
            </a:r>
            <a:endParaRPr lang="en-US" sz="1600" dirty="0"/>
          </a:p>
        </p:txBody>
      </p:sp>
      <p:sp>
        <p:nvSpPr>
          <p:cNvPr id="32" name="Shape 30"/>
          <p:cNvSpPr/>
          <p:nvPr/>
        </p:nvSpPr>
        <p:spPr>
          <a:xfrm>
            <a:off x="5858828" y="41148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2A4B7C">
              <a:alpha val="10196"/>
            </a:srgbClr>
          </a:solidFill>
          <a:ln/>
        </p:spPr>
      </p:sp>
      <p:sp>
        <p:nvSpPr>
          <p:cNvPr id="33" name="Text 31"/>
          <p:cNvSpPr/>
          <p:nvPr/>
        </p:nvSpPr>
        <p:spPr>
          <a:xfrm>
            <a:off x="5960428" y="42164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Phù nề thanh quản</a:t>
            </a:r>
            <a:endParaRPr lang="en-US" sz="1600" dirty="0"/>
          </a:p>
        </p:txBody>
      </p:sp>
      <p:sp>
        <p:nvSpPr>
          <p:cNvPr id="34" name="Text 32"/>
          <p:cNvSpPr/>
          <p:nvPr/>
        </p:nvSpPr>
        <p:spPr>
          <a:xfrm>
            <a:off x="5960428" y="45212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Khàn tiếng, nói khó, nghẹn</a:t>
            </a:r>
            <a:endParaRPr lang="en-US" sz="1600" dirty="0"/>
          </a:p>
        </p:txBody>
      </p:sp>
      <p:sp>
        <p:nvSpPr>
          <p:cNvPr id="35" name="Shape 33"/>
          <p:cNvSpPr/>
          <p:nvPr/>
        </p:nvSpPr>
        <p:spPr>
          <a:xfrm>
            <a:off x="5858828" y="49784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2A4B7C">
              <a:alpha val="10196"/>
            </a:srgbClr>
          </a:solidFill>
          <a:ln/>
        </p:spPr>
      </p:sp>
      <p:sp>
        <p:nvSpPr>
          <p:cNvPr id="36" name="Text 34"/>
          <p:cNvSpPr/>
          <p:nvPr/>
        </p:nvSpPr>
        <p:spPr>
          <a:xfrm>
            <a:off x="5960428" y="50800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Tăng tiết dịch phế quản</a:t>
            </a:r>
            <a:endParaRPr lang="en-US" sz="1600" dirty="0"/>
          </a:p>
        </p:txBody>
      </p:sp>
      <p:sp>
        <p:nvSpPr>
          <p:cNvPr id="37" name="Text 35"/>
          <p:cNvSpPr/>
          <p:nvPr/>
        </p:nvSpPr>
        <p:spPr>
          <a:xfrm>
            <a:off x="5960428" y="53848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Ho có đờm nhầy, khạc đờm</a:t>
            </a:r>
            <a:endParaRPr lang="en-US" sz="1600" dirty="0"/>
          </a:p>
        </p:txBody>
      </p:sp>
      <p:sp>
        <p:nvSpPr>
          <p:cNvPr id="38" name="Shape 36"/>
          <p:cNvSpPr/>
          <p:nvPr/>
        </p:nvSpPr>
        <p:spPr>
          <a:xfrm>
            <a:off x="10803414" y="1397000"/>
            <a:ext cx="4940300" cy="4546600"/>
          </a:xfrm>
          <a:custGeom>
            <a:avLst/>
            <a:gdLst/>
            <a:ahLst/>
            <a:cxnLst/>
            <a:rect l="l" t="t" r="r" b="b"/>
            <a:pathLst>
              <a:path w="4940300" h="4546600">
                <a:moveTo>
                  <a:pt x="50800" y="0"/>
                </a:moveTo>
                <a:lnTo>
                  <a:pt x="4889500" y="0"/>
                </a:lnTo>
                <a:cubicBezTo>
                  <a:pt x="4917537" y="0"/>
                  <a:pt x="4940300" y="22763"/>
                  <a:pt x="4940300" y="50800"/>
                </a:cubicBezTo>
                <a:lnTo>
                  <a:pt x="4940300" y="4394198"/>
                </a:lnTo>
                <a:cubicBezTo>
                  <a:pt x="4940300" y="4478367"/>
                  <a:pt x="4872067" y="4546600"/>
                  <a:pt x="4787898" y="4546600"/>
                </a:cubicBezTo>
                <a:lnTo>
                  <a:pt x="152402" y="4546600"/>
                </a:lnTo>
                <a:cubicBezTo>
                  <a:pt x="68233" y="4546600"/>
                  <a:pt x="0" y="4478367"/>
                  <a:pt x="0" y="4394198"/>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39" name="Shape 37"/>
          <p:cNvSpPr/>
          <p:nvPr/>
        </p:nvSpPr>
        <p:spPr>
          <a:xfrm>
            <a:off x="10803414" y="1397000"/>
            <a:ext cx="4940300" cy="50800"/>
          </a:xfrm>
          <a:custGeom>
            <a:avLst/>
            <a:gdLst/>
            <a:ahLst/>
            <a:cxnLst/>
            <a:rect l="l" t="t" r="r" b="b"/>
            <a:pathLst>
              <a:path w="4940300" h="50800">
                <a:moveTo>
                  <a:pt x="50800" y="0"/>
                </a:moveTo>
                <a:lnTo>
                  <a:pt x="4889500" y="0"/>
                </a:lnTo>
                <a:cubicBezTo>
                  <a:pt x="4917537" y="0"/>
                  <a:pt x="4940300" y="22763"/>
                  <a:pt x="4940300" y="50800"/>
                </a:cubicBezTo>
                <a:lnTo>
                  <a:pt x="4940300" y="50800"/>
                </a:lnTo>
                <a:lnTo>
                  <a:pt x="0" y="50800"/>
                </a:lnTo>
                <a:lnTo>
                  <a:pt x="0" y="50800"/>
                </a:lnTo>
                <a:cubicBezTo>
                  <a:pt x="0" y="22763"/>
                  <a:pt x="22763" y="0"/>
                  <a:pt x="50800" y="0"/>
                </a:cubicBezTo>
                <a:close/>
              </a:path>
            </a:pathLst>
          </a:custGeom>
          <a:solidFill>
            <a:srgbClr val="C52726"/>
          </a:solidFill>
          <a:ln/>
        </p:spPr>
      </p:sp>
      <p:sp>
        <p:nvSpPr>
          <p:cNvPr id="40" name="Shape 38"/>
          <p:cNvSpPr/>
          <p:nvPr/>
        </p:nvSpPr>
        <p:spPr>
          <a:xfrm>
            <a:off x="11006614" y="1625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p:spPr>
      </p:sp>
      <p:sp>
        <p:nvSpPr>
          <p:cNvPr id="41" name="Shape 39"/>
          <p:cNvSpPr/>
          <p:nvPr/>
        </p:nvSpPr>
        <p:spPr>
          <a:xfrm>
            <a:off x="11184414" y="1803400"/>
            <a:ext cx="254000" cy="254000"/>
          </a:xfrm>
          <a:custGeom>
            <a:avLst/>
            <a:gdLst/>
            <a:ahLst/>
            <a:cxnLst/>
            <a:rect l="l" t="t" r="r" b="b"/>
            <a:pathLst>
              <a:path w="254000" h="254000">
                <a:moveTo>
                  <a:pt x="127000" y="53529"/>
                </a:moveTo>
                <a:lnTo>
                  <a:pt x="119559" y="43210"/>
                </a:lnTo>
                <a:cubicBezTo>
                  <a:pt x="107156" y="26045"/>
                  <a:pt x="87263" y="15875"/>
                  <a:pt x="66030" y="15875"/>
                </a:cubicBezTo>
                <a:cubicBezTo>
                  <a:pt x="29567" y="15875"/>
                  <a:pt x="0" y="45442"/>
                  <a:pt x="0" y="81905"/>
                </a:cubicBezTo>
                <a:lnTo>
                  <a:pt x="0" y="83195"/>
                </a:lnTo>
                <a:cubicBezTo>
                  <a:pt x="0" y="94903"/>
                  <a:pt x="3076" y="107007"/>
                  <a:pt x="8235" y="119063"/>
                </a:cubicBezTo>
                <a:lnTo>
                  <a:pt x="60821" y="119063"/>
                </a:lnTo>
                <a:cubicBezTo>
                  <a:pt x="62409" y="119063"/>
                  <a:pt x="63847" y="118120"/>
                  <a:pt x="64492" y="116632"/>
                </a:cubicBezTo>
                <a:lnTo>
                  <a:pt x="80268" y="78780"/>
                </a:lnTo>
                <a:cubicBezTo>
                  <a:pt x="82104" y="74414"/>
                  <a:pt x="86370" y="71537"/>
                  <a:pt x="91083" y="71438"/>
                </a:cubicBezTo>
                <a:cubicBezTo>
                  <a:pt x="95796" y="71338"/>
                  <a:pt x="100161" y="74116"/>
                  <a:pt x="102096" y="78432"/>
                </a:cubicBezTo>
                <a:lnTo>
                  <a:pt x="127546" y="134938"/>
                </a:lnTo>
                <a:lnTo>
                  <a:pt x="148084" y="93861"/>
                </a:lnTo>
                <a:cubicBezTo>
                  <a:pt x="150118" y="89843"/>
                  <a:pt x="154236" y="87263"/>
                  <a:pt x="158750" y="87263"/>
                </a:cubicBezTo>
                <a:cubicBezTo>
                  <a:pt x="163264" y="87263"/>
                  <a:pt x="167382" y="89793"/>
                  <a:pt x="169416" y="93861"/>
                </a:cubicBezTo>
                <a:lnTo>
                  <a:pt x="180925" y="116830"/>
                </a:lnTo>
                <a:cubicBezTo>
                  <a:pt x="181620" y="118170"/>
                  <a:pt x="182959" y="119013"/>
                  <a:pt x="184497" y="119013"/>
                </a:cubicBezTo>
                <a:lnTo>
                  <a:pt x="245814" y="119013"/>
                </a:lnTo>
                <a:cubicBezTo>
                  <a:pt x="251023" y="106958"/>
                  <a:pt x="254050" y="94853"/>
                  <a:pt x="254050" y="83145"/>
                </a:cubicBezTo>
                <a:lnTo>
                  <a:pt x="254050" y="81855"/>
                </a:lnTo>
                <a:cubicBezTo>
                  <a:pt x="254000" y="45442"/>
                  <a:pt x="224433" y="15875"/>
                  <a:pt x="187970" y="15875"/>
                </a:cubicBezTo>
                <a:cubicBezTo>
                  <a:pt x="166787" y="15875"/>
                  <a:pt x="146844" y="26045"/>
                  <a:pt x="134441" y="43210"/>
                </a:cubicBezTo>
                <a:lnTo>
                  <a:pt x="127000" y="53479"/>
                </a:lnTo>
                <a:close/>
                <a:moveTo>
                  <a:pt x="232966" y="142875"/>
                </a:moveTo>
                <a:lnTo>
                  <a:pt x="184448" y="142875"/>
                </a:lnTo>
                <a:cubicBezTo>
                  <a:pt x="173930" y="142875"/>
                  <a:pt x="164306" y="136922"/>
                  <a:pt x="159593" y="127496"/>
                </a:cubicBezTo>
                <a:lnTo>
                  <a:pt x="158750" y="125809"/>
                </a:lnTo>
                <a:lnTo>
                  <a:pt x="137666" y="168027"/>
                </a:lnTo>
                <a:cubicBezTo>
                  <a:pt x="135632" y="172145"/>
                  <a:pt x="131366" y="174724"/>
                  <a:pt x="126752" y="174625"/>
                </a:cubicBezTo>
                <a:cubicBezTo>
                  <a:pt x="122138" y="174526"/>
                  <a:pt x="118021" y="171797"/>
                  <a:pt x="116136" y="167630"/>
                </a:cubicBezTo>
                <a:lnTo>
                  <a:pt x="91678" y="113308"/>
                </a:lnTo>
                <a:lnTo>
                  <a:pt x="86469" y="125809"/>
                </a:lnTo>
                <a:cubicBezTo>
                  <a:pt x="82153" y="136178"/>
                  <a:pt x="72033" y="142925"/>
                  <a:pt x="60821" y="142925"/>
                </a:cubicBezTo>
                <a:lnTo>
                  <a:pt x="21034" y="142925"/>
                </a:lnTo>
                <a:cubicBezTo>
                  <a:pt x="44450" y="179536"/>
                  <a:pt x="82054" y="213221"/>
                  <a:pt x="105569" y="231180"/>
                </a:cubicBezTo>
                <a:cubicBezTo>
                  <a:pt x="111720" y="235843"/>
                  <a:pt x="119261" y="238175"/>
                  <a:pt x="126950" y="238175"/>
                </a:cubicBezTo>
                <a:cubicBezTo>
                  <a:pt x="134640" y="238175"/>
                  <a:pt x="142230" y="235893"/>
                  <a:pt x="148332" y="231180"/>
                </a:cubicBezTo>
                <a:cubicBezTo>
                  <a:pt x="171946" y="213171"/>
                  <a:pt x="209550" y="179487"/>
                  <a:pt x="232966" y="142875"/>
                </a:cubicBezTo>
                <a:close/>
              </a:path>
            </a:pathLst>
          </a:custGeom>
          <a:solidFill>
            <a:srgbClr val="FFFFFF"/>
          </a:solidFill>
          <a:ln/>
        </p:spPr>
      </p:sp>
      <p:sp>
        <p:nvSpPr>
          <p:cNvPr id="42" name="Text 40"/>
          <p:cNvSpPr/>
          <p:nvPr/>
        </p:nvSpPr>
        <p:spPr>
          <a:xfrm>
            <a:off x="11768614" y="1752600"/>
            <a:ext cx="1689100" cy="355600"/>
          </a:xfrm>
          <a:prstGeom prst="rect">
            <a:avLst/>
          </a:prstGeom>
          <a:noFill/>
          <a:ln/>
        </p:spPr>
        <p:txBody>
          <a:bodyPr wrap="square" lIns="0" tIns="0" rIns="0" bIns="0" rtlCol="0" anchor="ctr"/>
          <a:lstStyle/>
          <a:p>
            <a:pPr>
              <a:lnSpc>
                <a:spcPct val="120000"/>
              </a:lnSpc>
            </a:pPr>
            <a:r>
              <a:rPr lang="en-US" sz="2000" b="1" dirty="0">
                <a:solidFill>
                  <a:srgbClr val="C52726"/>
                </a:solidFill>
                <a:latin typeface="Noto Sans SC" pitchFamily="34" charset="0"/>
                <a:ea typeface="Noto Sans SC" pitchFamily="34" charset="-122"/>
                <a:cs typeface="Noto Sans SC" pitchFamily="34" charset="-120"/>
              </a:rPr>
              <a:t>Hệ Tim Mạch</a:t>
            </a:r>
            <a:endParaRPr lang="en-US" sz="1600" dirty="0"/>
          </a:p>
        </p:txBody>
      </p:sp>
      <p:sp>
        <p:nvSpPr>
          <p:cNvPr id="43" name="Shape 41"/>
          <p:cNvSpPr/>
          <p:nvPr/>
        </p:nvSpPr>
        <p:spPr>
          <a:xfrm>
            <a:off x="11006614" y="23876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44" name="Text 42"/>
          <p:cNvSpPr/>
          <p:nvPr/>
        </p:nvSpPr>
        <p:spPr>
          <a:xfrm>
            <a:off x="11108214" y="2489200"/>
            <a:ext cx="4432300" cy="304800"/>
          </a:xfrm>
          <a:prstGeom prst="rect">
            <a:avLst/>
          </a:prstGeom>
          <a:noFill/>
          <a:ln/>
        </p:spPr>
        <p:txBody>
          <a:bodyPr wrap="square" lIns="0" tIns="0" rIns="0" bIns="0" rtlCol="0" anchor="ctr"/>
          <a:lstStyle/>
          <a:p>
            <a:pPr>
              <a:lnSpc>
                <a:spcPct val="130000"/>
              </a:lnSpc>
            </a:pPr>
            <a:r>
              <a:rPr lang="en-US" sz="1600" b="1" dirty="0">
                <a:solidFill>
                  <a:srgbClr val="C52726"/>
                </a:solidFill>
                <a:latin typeface="Quattrocento Sans" pitchFamily="34" charset="0"/>
                <a:ea typeface="Quattrocento Sans" pitchFamily="34" charset="-122"/>
                <a:cs typeface="Quattrocento Sans" pitchFamily="34" charset="-120"/>
              </a:rPr>
              <a:t>Tụt huyết áp</a:t>
            </a:r>
            <a:endParaRPr lang="en-US" sz="1600" dirty="0"/>
          </a:p>
        </p:txBody>
      </p:sp>
      <p:sp>
        <p:nvSpPr>
          <p:cNvPr id="45" name="Text 43"/>
          <p:cNvSpPr/>
          <p:nvPr/>
        </p:nvSpPr>
        <p:spPr>
          <a:xfrm>
            <a:off x="11108214" y="27940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HA tâm thu &lt;90mmHg, mạch nhanh nhỏ</a:t>
            </a:r>
            <a:endParaRPr lang="en-US" sz="1600" dirty="0"/>
          </a:p>
        </p:txBody>
      </p:sp>
      <p:sp>
        <p:nvSpPr>
          <p:cNvPr id="46" name="Shape 44"/>
          <p:cNvSpPr/>
          <p:nvPr/>
        </p:nvSpPr>
        <p:spPr>
          <a:xfrm>
            <a:off x="11006614" y="32512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47" name="Text 45"/>
          <p:cNvSpPr/>
          <p:nvPr/>
        </p:nvSpPr>
        <p:spPr>
          <a:xfrm>
            <a:off x="11108214" y="33528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Nhịp tim nhanh</a:t>
            </a:r>
            <a:endParaRPr lang="en-US" sz="1600" dirty="0"/>
          </a:p>
        </p:txBody>
      </p:sp>
      <p:sp>
        <p:nvSpPr>
          <p:cNvPr id="48" name="Text 46"/>
          <p:cNvSpPr/>
          <p:nvPr/>
        </p:nvSpPr>
        <p:spPr>
          <a:xfrm>
            <a:off x="11108214" y="36576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Nhịp tim &gt;100 lần/phút</a:t>
            </a:r>
            <a:endParaRPr lang="en-US" sz="1600" dirty="0"/>
          </a:p>
        </p:txBody>
      </p:sp>
      <p:sp>
        <p:nvSpPr>
          <p:cNvPr id="49" name="Shape 47"/>
          <p:cNvSpPr/>
          <p:nvPr/>
        </p:nvSpPr>
        <p:spPr>
          <a:xfrm>
            <a:off x="11006614" y="41148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50" name="Text 48"/>
          <p:cNvSpPr/>
          <p:nvPr/>
        </p:nvSpPr>
        <p:spPr>
          <a:xfrm>
            <a:off x="11108214" y="42164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Loạn nhịp tim</a:t>
            </a:r>
            <a:endParaRPr lang="en-US" sz="1600" dirty="0"/>
          </a:p>
        </p:txBody>
      </p:sp>
      <p:sp>
        <p:nvSpPr>
          <p:cNvPr id="51" name="Text 49"/>
          <p:cNvSpPr/>
          <p:nvPr/>
        </p:nvSpPr>
        <p:spPr>
          <a:xfrm>
            <a:off x="11108214" y="45212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Rung nhĩ, ngoại tâm thu</a:t>
            </a:r>
            <a:endParaRPr lang="en-US" sz="1600" dirty="0"/>
          </a:p>
        </p:txBody>
      </p:sp>
      <p:sp>
        <p:nvSpPr>
          <p:cNvPr id="52" name="Shape 50"/>
          <p:cNvSpPr/>
          <p:nvPr/>
        </p:nvSpPr>
        <p:spPr>
          <a:xfrm>
            <a:off x="11006614" y="4978400"/>
            <a:ext cx="4533900" cy="762000"/>
          </a:xfrm>
          <a:custGeom>
            <a:avLst/>
            <a:gdLst/>
            <a:ahLst/>
            <a:cxnLst/>
            <a:rect l="l" t="t" r="r" b="b"/>
            <a:pathLst>
              <a:path w="4533900" h="762000">
                <a:moveTo>
                  <a:pt x="101597" y="0"/>
                </a:moveTo>
                <a:lnTo>
                  <a:pt x="4432303" y="0"/>
                </a:lnTo>
                <a:cubicBezTo>
                  <a:pt x="4488413" y="0"/>
                  <a:pt x="4533900" y="45487"/>
                  <a:pt x="4533900" y="101597"/>
                </a:cubicBezTo>
                <a:lnTo>
                  <a:pt x="4533900" y="660403"/>
                </a:lnTo>
                <a:cubicBezTo>
                  <a:pt x="4533900" y="716513"/>
                  <a:pt x="4488413" y="762000"/>
                  <a:pt x="4432303" y="762000"/>
                </a:cubicBezTo>
                <a:lnTo>
                  <a:pt x="101597" y="762000"/>
                </a:lnTo>
                <a:cubicBezTo>
                  <a:pt x="45487" y="762000"/>
                  <a:pt x="0" y="716513"/>
                  <a:pt x="0" y="660403"/>
                </a:cubicBezTo>
                <a:lnTo>
                  <a:pt x="0" y="101597"/>
                </a:lnTo>
                <a:cubicBezTo>
                  <a:pt x="0" y="45487"/>
                  <a:pt x="45487" y="0"/>
                  <a:pt x="101597" y="0"/>
                </a:cubicBezTo>
                <a:close/>
              </a:path>
            </a:pathLst>
          </a:custGeom>
          <a:solidFill>
            <a:srgbClr val="C52726">
              <a:alpha val="10196"/>
            </a:srgbClr>
          </a:solidFill>
          <a:ln/>
        </p:spPr>
      </p:sp>
      <p:sp>
        <p:nvSpPr>
          <p:cNvPr id="53" name="Text 51"/>
          <p:cNvSpPr/>
          <p:nvPr/>
        </p:nvSpPr>
        <p:spPr>
          <a:xfrm>
            <a:off x="11108214" y="5080000"/>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Đau ngực</a:t>
            </a:r>
            <a:endParaRPr lang="en-US" sz="1600" dirty="0"/>
          </a:p>
        </p:txBody>
      </p:sp>
      <p:sp>
        <p:nvSpPr>
          <p:cNvPr id="54" name="Text 52"/>
          <p:cNvSpPr/>
          <p:nvPr/>
        </p:nvSpPr>
        <p:spPr>
          <a:xfrm>
            <a:off x="11108214" y="5384800"/>
            <a:ext cx="4419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Có thể là dấu hiệu nhồi máu cơ tim</a:t>
            </a:r>
            <a:endParaRPr lang="en-US" sz="1600" dirty="0"/>
          </a:p>
        </p:txBody>
      </p:sp>
      <p:sp>
        <p:nvSpPr>
          <p:cNvPr id="55" name="Shape 53"/>
          <p:cNvSpPr/>
          <p:nvPr/>
        </p:nvSpPr>
        <p:spPr>
          <a:xfrm>
            <a:off x="508000" y="6121400"/>
            <a:ext cx="7518400" cy="2311400"/>
          </a:xfrm>
          <a:custGeom>
            <a:avLst/>
            <a:gdLst/>
            <a:ahLst/>
            <a:cxnLst/>
            <a:rect l="l" t="t" r="r" b="b"/>
            <a:pathLst>
              <a:path w="7518400" h="2311400">
                <a:moveTo>
                  <a:pt x="50800" y="0"/>
                </a:moveTo>
                <a:lnTo>
                  <a:pt x="7467600" y="0"/>
                </a:lnTo>
                <a:cubicBezTo>
                  <a:pt x="7495637" y="0"/>
                  <a:pt x="7518400" y="22763"/>
                  <a:pt x="7518400" y="50800"/>
                </a:cubicBezTo>
                <a:lnTo>
                  <a:pt x="7518400" y="2159009"/>
                </a:lnTo>
                <a:cubicBezTo>
                  <a:pt x="7518400" y="2243172"/>
                  <a:pt x="7450172" y="2311400"/>
                  <a:pt x="7366009" y="2311400"/>
                </a:cubicBezTo>
                <a:lnTo>
                  <a:pt x="152391" y="2311400"/>
                </a:lnTo>
                <a:cubicBezTo>
                  <a:pt x="68228" y="2311400"/>
                  <a:pt x="0" y="2243172"/>
                  <a:pt x="0" y="2159009"/>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6" name="Shape 54"/>
          <p:cNvSpPr/>
          <p:nvPr/>
        </p:nvSpPr>
        <p:spPr>
          <a:xfrm>
            <a:off x="508000" y="6121400"/>
            <a:ext cx="7518400" cy="50800"/>
          </a:xfrm>
          <a:custGeom>
            <a:avLst/>
            <a:gdLst/>
            <a:ahLst/>
            <a:cxnLst/>
            <a:rect l="l" t="t" r="r" b="b"/>
            <a:pathLst>
              <a:path w="7518400" h="50800">
                <a:moveTo>
                  <a:pt x="50800" y="0"/>
                </a:moveTo>
                <a:lnTo>
                  <a:pt x="7467600" y="0"/>
                </a:lnTo>
                <a:cubicBezTo>
                  <a:pt x="7495637" y="0"/>
                  <a:pt x="7518400" y="22763"/>
                  <a:pt x="7518400" y="50800"/>
                </a:cubicBezTo>
                <a:lnTo>
                  <a:pt x="7518400" y="50800"/>
                </a:lnTo>
                <a:lnTo>
                  <a:pt x="0" y="50800"/>
                </a:lnTo>
                <a:lnTo>
                  <a:pt x="0" y="50800"/>
                </a:lnTo>
                <a:cubicBezTo>
                  <a:pt x="0" y="22763"/>
                  <a:pt x="22763" y="0"/>
                  <a:pt x="50800" y="0"/>
                </a:cubicBezTo>
                <a:close/>
              </a:path>
            </a:pathLst>
          </a:custGeom>
          <a:solidFill>
            <a:srgbClr val="5D7FA3"/>
          </a:solidFill>
          <a:ln/>
        </p:spPr>
      </p:sp>
      <p:sp>
        <p:nvSpPr>
          <p:cNvPr id="57" name="Shape 55"/>
          <p:cNvSpPr/>
          <p:nvPr/>
        </p:nvSpPr>
        <p:spPr>
          <a:xfrm>
            <a:off x="711200" y="6350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p:spPr>
      </p:sp>
      <p:sp>
        <p:nvSpPr>
          <p:cNvPr id="58" name="Shape 56"/>
          <p:cNvSpPr/>
          <p:nvPr/>
        </p:nvSpPr>
        <p:spPr>
          <a:xfrm>
            <a:off x="889000" y="6527800"/>
            <a:ext cx="254000" cy="254000"/>
          </a:xfrm>
          <a:custGeom>
            <a:avLst/>
            <a:gdLst/>
            <a:ahLst/>
            <a:cxnLst/>
            <a:rect l="l" t="t" r="r" b="b"/>
            <a:pathLst>
              <a:path w="254000" h="254000">
                <a:moveTo>
                  <a:pt x="32693" y="113357"/>
                </a:moveTo>
                <a:cubicBezTo>
                  <a:pt x="39291" y="67221"/>
                  <a:pt x="79028" y="31750"/>
                  <a:pt x="127000" y="31750"/>
                </a:cubicBezTo>
                <a:cubicBezTo>
                  <a:pt x="153293" y="31750"/>
                  <a:pt x="177105" y="42416"/>
                  <a:pt x="194370" y="59630"/>
                </a:cubicBezTo>
                <a:cubicBezTo>
                  <a:pt x="194469" y="59730"/>
                  <a:pt x="194568" y="59829"/>
                  <a:pt x="194667" y="59928"/>
                </a:cubicBezTo>
                <a:lnTo>
                  <a:pt x="198438" y="63500"/>
                </a:lnTo>
                <a:lnTo>
                  <a:pt x="174675" y="63500"/>
                </a:lnTo>
                <a:cubicBezTo>
                  <a:pt x="165894" y="63500"/>
                  <a:pt x="158800" y="70594"/>
                  <a:pt x="158800" y="79375"/>
                </a:cubicBezTo>
                <a:cubicBezTo>
                  <a:pt x="158800" y="88156"/>
                  <a:pt x="165894" y="95250"/>
                  <a:pt x="174675" y="95250"/>
                </a:cubicBezTo>
                <a:lnTo>
                  <a:pt x="238175" y="95250"/>
                </a:lnTo>
                <a:cubicBezTo>
                  <a:pt x="246955" y="95250"/>
                  <a:pt x="254050" y="88156"/>
                  <a:pt x="254050" y="79375"/>
                </a:cubicBezTo>
                <a:lnTo>
                  <a:pt x="254050" y="15875"/>
                </a:lnTo>
                <a:cubicBezTo>
                  <a:pt x="254050" y="7094"/>
                  <a:pt x="246955" y="0"/>
                  <a:pt x="238175" y="0"/>
                </a:cubicBezTo>
                <a:cubicBezTo>
                  <a:pt x="229394" y="0"/>
                  <a:pt x="222300" y="7094"/>
                  <a:pt x="222300" y="15875"/>
                </a:cubicBezTo>
                <a:lnTo>
                  <a:pt x="222300" y="42366"/>
                </a:lnTo>
                <a:lnTo>
                  <a:pt x="216694" y="37058"/>
                </a:lnTo>
                <a:cubicBezTo>
                  <a:pt x="193725" y="14188"/>
                  <a:pt x="161975" y="0"/>
                  <a:pt x="127000" y="0"/>
                </a:cubicBezTo>
                <a:cubicBezTo>
                  <a:pt x="63004" y="0"/>
                  <a:pt x="10071" y="47327"/>
                  <a:pt x="1290" y="108893"/>
                </a:cubicBezTo>
                <a:cubicBezTo>
                  <a:pt x="50" y="117574"/>
                  <a:pt x="6052" y="125611"/>
                  <a:pt x="14734" y="126851"/>
                </a:cubicBezTo>
                <a:cubicBezTo>
                  <a:pt x="23416" y="128091"/>
                  <a:pt x="31452" y="122039"/>
                  <a:pt x="32693" y="113407"/>
                </a:cubicBezTo>
                <a:close/>
                <a:moveTo>
                  <a:pt x="252710" y="145107"/>
                </a:moveTo>
                <a:cubicBezTo>
                  <a:pt x="253950" y="136426"/>
                  <a:pt x="247898" y="128389"/>
                  <a:pt x="239266" y="127149"/>
                </a:cubicBezTo>
                <a:cubicBezTo>
                  <a:pt x="230634" y="125909"/>
                  <a:pt x="222548" y="131961"/>
                  <a:pt x="221307" y="140593"/>
                </a:cubicBezTo>
                <a:cubicBezTo>
                  <a:pt x="214709" y="186730"/>
                  <a:pt x="174972" y="222200"/>
                  <a:pt x="127000" y="222200"/>
                </a:cubicBezTo>
                <a:cubicBezTo>
                  <a:pt x="100707" y="222200"/>
                  <a:pt x="76895" y="211534"/>
                  <a:pt x="59630" y="194320"/>
                </a:cubicBezTo>
                <a:cubicBezTo>
                  <a:pt x="59531" y="194221"/>
                  <a:pt x="59432" y="194121"/>
                  <a:pt x="59333" y="194022"/>
                </a:cubicBezTo>
                <a:lnTo>
                  <a:pt x="55562" y="190450"/>
                </a:lnTo>
                <a:lnTo>
                  <a:pt x="79325" y="190450"/>
                </a:lnTo>
                <a:cubicBezTo>
                  <a:pt x="88106" y="190450"/>
                  <a:pt x="95200" y="183356"/>
                  <a:pt x="95200" y="174575"/>
                </a:cubicBezTo>
                <a:cubicBezTo>
                  <a:pt x="95200" y="165795"/>
                  <a:pt x="88106" y="158700"/>
                  <a:pt x="79325" y="158700"/>
                </a:cubicBezTo>
                <a:lnTo>
                  <a:pt x="15875" y="158750"/>
                </a:lnTo>
                <a:cubicBezTo>
                  <a:pt x="11658" y="158750"/>
                  <a:pt x="7590" y="160437"/>
                  <a:pt x="4614" y="163463"/>
                </a:cubicBezTo>
                <a:cubicBezTo>
                  <a:pt x="1637" y="166489"/>
                  <a:pt x="-50" y="170507"/>
                  <a:pt x="0" y="174774"/>
                </a:cubicBezTo>
                <a:lnTo>
                  <a:pt x="496" y="237778"/>
                </a:lnTo>
                <a:cubicBezTo>
                  <a:pt x="546" y="246559"/>
                  <a:pt x="7739" y="253603"/>
                  <a:pt x="16520" y="253504"/>
                </a:cubicBezTo>
                <a:cubicBezTo>
                  <a:pt x="25301" y="253405"/>
                  <a:pt x="32345" y="246261"/>
                  <a:pt x="32246" y="237480"/>
                </a:cubicBezTo>
                <a:lnTo>
                  <a:pt x="32048" y="211931"/>
                </a:lnTo>
                <a:lnTo>
                  <a:pt x="37356" y="216942"/>
                </a:lnTo>
                <a:cubicBezTo>
                  <a:pt x="60325" y="239812"/>
                  <a:pt x="92025" y="254000"/>
                  <a:pt x="127000" y="254000"/>
                </a:cubicBezTo>
                <a:cubicBezTo>
                  <a:pt x="190996" y="254000"/>
                  <a:pt x="243929" y="206673"/>
                  <a:pt x="252710" y="145107"/>
                </a:cubicBezTo>
                <a:close/>
              </a:path>
            </a:pathLst>
          </a:custGeom>
          <a:solidFill>
            <a:srgbClr val="FFFFFF"/>
          </a:solidFill>
          <a:ln/>
        </p:spPr>
      </p:sp>
      <p:sp>
        <p:nvSpPr>
          <p:cNvPr id="59" name="Text 57"/>
          <p:cNvSpPr/>
          <p:nvPr/>
        </p:nvSpPr>
        <p:spPr>
          <a:xfrm>
            <a:off x="1473200" y="6477000"/>
            <a:ext cx="1600200" cy="355600"/>
          </a:xfrm>
          <a:prstGeom prst="rect">
            <a:avLst/>
          </a:prstGeom>
          <a:noFill/>
          <a:ln/>
        </p:spPr>
        <p:txBody>
          <a:bodyPr wrap="square" lIns="0" tIns="0" rIns="0" bIns="0" rtlCol="0" anchor="ctr"/>
          <a:lstStyle/>
          <a:p>
            <a:pPr>
              <a:lnSpc>
                <a:spcPct val="120000"/>
              </a:lnSpc>
            </a:pPr>
            <a:r>
              <a:rPr lang="en-US" sz="2000" b="1" dirty="0">
                <a:solidFill>
                  <a:srgbClr val="5D7FA3"/>
                </a:solidFill>
                <a:latin typeface="Noto Sans SC" pitchFamily="34" charset="0"/>
                <a:ea typeface="Noto Sans SC" pitchFamily="34" charset="-122"/>
                <a:cs typeface="Noto Sans SC" pitchFamily="34" charset="-120"/>
              </a:rPr>
              <a:t>Hệ Tiêu Hóa</a:t>
            </a:r>
            <a:endParaRPr lang="en-US" sz="1600" dirty="0"/>
          </a:p>
        </p:txBody>
      </p:sp>
      <p:sp>
        <p:nvSpPr>
          <p:cNvPr id="60" name="Shape 58"/>
          <p:cNvSpPr/>
          <p:nvPr/>
        </p:nvSpPr>
        <p:spPr>
          <a:xfrm>
            <a:off x="711200" y="71120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61" name="Text 59"/>
          <p:cNvSpPr/>
          <p:nvPr/>
        </p:nvSpPr>
        <p:spPr>
          <a:xfrm>
            <a:off x="762000" y="72136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Buồn nôn, nôn</a:t>
            </a:r>
            <a:endParaRPr lang="en-US" sz="1600" dirty="0"/>
          </a:p>
        </p:txBody>
      </p:sp>
      <p:sp>
        <p:nvSpPr>
          <p:cNvPr id="62" name="Shape 60"/>
          <p:cNvSpPr/>
          <p:nvPr/>
        </p:nvSpPr>
        <p:spPr>
          <a:xfrm>
            <a:off x="4318000" y="71120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63" name="Text 61"/>
          <p:cNvSpPr/>
          <p:nvPr/>
        </p:nvSpPr>
        <p:spPr>
          <a:xfrm>
            <a:off x="4368800" y="72136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Đau bụng quặn</a:t>
            </a:r>
            <a:endParaRPr lang="en-US" sz="1600" dirty="0"/>
          </a:p>
        </p:txBody>
      </p:sp>
      <p:sp>
        <p:nvSpPr>
          <p:cNvPr id="64" name="Shape 62"/>
          <p:cNvSpPr/>
          <p:nvPr/>
        </p:nvSpPr>
        <p:spPr>
          <a:xfrm>
            <a:off x="711200" y="77216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65" name="Text 63"/>
          <p:cNvSpPr/>
          <p:nvPr/>
        </p:nvSpPr>
        <p:spPr>
          <a:xfrm>
            <a:off x="762000" y="78232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Tiêu chảy</a:t>
            </a:r>
            <a:endParaRPr lang="en-US" sz="1600" dirty="0"/>
          </a:p>
        </p:txBody>
      </p:sp>
      <p:sp>
        <p:nvSpPr>
          <p:cNvPr id="66" name="Shape 64"/>
          <p:cNvSpPr/>
          <p:nvPr/>
        </p:nvSpPr>
        <p:spPr>
          <a:xfrm>
            <a:off x="4318000" y="77216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67" name="Text 65"/>
          <p:cNvSpPr/>
          <p:nvPr/>
        </p:nvSpPr>
        <p:spPr>
          <a:xfrm>
            <a:off x="4368800" y="78232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Đại tiểu tiện không tự chủ</a:t>
            </a:r>
            <a:endParaRPr lang="en-US" sz="1600" dirty="0"/>
          </a:p>
        </p:txBody>
      </p:sp>
      <p:sp>
        <p:nvSpPr>
          <p:cNvPr id="68" name="Shape 66"/>
          <p:cNvSpPr/>
          <p:nvPr/>
        </p:nvSpPr>
        <p:spPr>
          <a:xfrm>
            <a:off x="8229600" y="6121400"/>
            <a:ext cx="7518400" cy="2311400"/>
          </a:xfrm>
          <a:custGeom>
            <a:avLst/>
            <a:gdLst/>
            <a:ahLst/>
            <a:cxnLst/>
            <a:rect l="l" t="t" r="r" b="b"/>
            <a:pathLst>
              <a:path w="7518400" h="2311400">
                <a:moveTo>
                  <a:pt x="50800" y="0"/>
                </a:moveTo>
                <a:lnTo>
                  <a:pt x="7467600" y="0"/>
                </a:lnTo>
                <a:cubicBezTo>
                  <a:pt x="7495637" y="0"/>
                  <a:pt x="7518400" y="22763"/>
                  <a:pt x="7518400" y="50800"/>
                </a:cubicBezTo>
                <a:lnTo>
                  <a:pt x="7518400" y="2159009"/>
                </a:lnTo>
                <a:cubicBezTo>
                  <a:pt x="7518400" y="2243172"/>
                  <a:pt x="7450172" y="2311400"/>
                  <a:pt x="7366009" y="2311400"/>
                </a:cubicBezTo>
                <a:lnTo>
                  <a:pt x="152391" y="2311400"/>
                </a:lnTo>
                <a:cubicBezTo>
                  <a:pt x="68228" y="2311400"/>
                  <a:pt x="0" y="2243172"/>
                  <a:pt x="0" y="2159009"/>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69" name="Shape 67"/>
          <p:cNvSpPr/>
          <p:nvPr/>
        </p:nvSpPr>
        <p:spPr>
          <a:xfrm>
            <a:off x="8229600" y="6121400"/>
            <a:ext cx="7518400" cy="50800"/>
          </a:xfrm>
          <a:custGeom>
            <a:avLst/>
            <a:gdLst/>
            <a:ahLst/>
            <a:cxnLst/>
            <a:rect l="l" t="t" r="r" b="b"/>
            <a:pathLst>
              <a:path w="7518400" h="50800">
                <a:moveTo>
                  <a:pt x="50800" y="0"/>
                </a:moveTo>
                <a:lnTo>
                  <a:pt x="7467600" y="0"/>
                </a:lnTo>
                <a:cubicBezTo>
                  <a:pt x="7495637" y="0"/>
                  <a:pt x="7518400" y="22763"/>
                  <a:pt x="7518400" y="50800"/>
                </a:cubicBezTo>
                <a:lnTo>
                  <a:pt x="7518400" y="50800"/>
                </a:lnTo>
                <a:lnTo>
                  <a:pt x="0" y="50800"/>
                </a:lnTo>
                <a:lnTo>
                  <a:pt x="0" y="50800"/>
                </a:lnTo>
                <a:cubicBezTo>
                  <a:pt x="0" y="22763"/>
                  <a:pt x="22763" y="0"/>
                  <a:pt x="50800" y="0"/>
                </a:cubicBezTo>
                <a:close/>
              </a:path>
            </a:pathLst>
          </a:custGeom>
          <a:solidFill>
            <a:srgbClr val="5D7FA3"/>
          </a:solidFill>
          <a:ln/>
        </p:spPr>
      </p:sp>
      <p:sp>
        <p:nvSpPr>
          <p:cNvPr id="70" name="Shape 68"/>
          <p:cNvSpPr/>
          <p:nvPr/>
        </p:nvSpPr>
        <p:spPr>
          <a:xfrm>
            <a:off x="8432800" y="6350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p:spPr>
      </p:sp>
      <p:sp>
        <p:nvSpPr>
          <p:cNvPr id="71" name="Shape 69"/>
          <p:cNvSpPr/>
          <p:nvPr/>
        </p:nvSpPr>
        <p:spPr>
          <a:xfrm>
            <a:off x="8610600" y="6527800"/>
            <a:ext cx="254000" cy="254000"/>
          </a:xfrm>
          <a:custGeom>
            <a:avLst/>
            <a:gdLst/>
            <a:ahLst/>
            <a:cxnLst/>
            <a:rect l="l" t="t" r="r" b="b"/>
            <a:pathLst>
              <a:path w="254000" h="254000">
                <a:moveTo>
                  <a:pt x="59531" y="27781"/>
                </a:moveTo>
                <a:cubicBezTo>
                  <a:pt x="59531" y="12452"/>
                  <a:pt x="71983" y="0"/>
                  <a:pt x="87313" y="0"/>
                </a:cubicBezTo>
                <a:lnTo>
                  <a:pt x="99219" y="0"/>
                </a:lnTo>
                <a:cubicBezTo>
                  <a:pt x="108000" y="0"/>
                  <a:pt x="115094" y="7094"/>
                  <a:pt x="115094" y="15875"/>
                </a:cubicBezTo>
                <a:lnTo>
                  <a:pt x="115094" y="238125"/>
                </a:lnTo>
                <a:cubicBezTo>
                  <a:pt x="115094" y="246906"/>
                  <a:pt x="108000" y="254000"/>
                  <a:pt x="99219" y="254000"/>
                </a:cubicBezTo>
                <a:lnTo>
                  <a:pt x="83344" y="254000"/>
                </a:lnTo>
                <a:cubicBezTo>
                  <a:pt x="68560" y="254000"/>
                  <a:pt x="56108" y="243880"/>
                  <a:pt x="52586" y="230188"/>
                </a:cubicBezTo>
                <a:cubicBezTo>
                  <a:pt x="52239" y="230188"/>
                  <a:pt x="51941" y="230188"/>
                  <a:pt x="51594" y="230188"/>
                </a:cubicBezTo>
                <a:cubicBezTo>
                  <a:pt x="29666" y="230188"/>
                  <a:pt x="11906" y="212427"/>
                  <a:pt x="11906" y="190500"/>
                </a:cubicBezTo>
                <a:cubicBezTo>
                  <a:pt x="11906" y="181570"/>
                  <a:pt x="14883" y="173335"/>
                  <a:pt x="19844" y="166688"/>
                </a:cubicBezTo>
                <a:cubicBezTo>
                  <a:pt x="10220" y="159445"/>
                  <a:pt x="3969" y="147935"/>
                  <a:pt x="3969" y="134938"/>
                </a:cubicBezTo>
                <a:cubicBezTo>
                  <a:pt x="3969" y="119608"/>
                  <a:pt x="12700" y="106263"/>
                  <a:pt x="25400" y="99665"/>
                </a:cubicBezTo>
                <a:cubicBezTo>
                  <a:pt x="21878" y="93712"/>
                  <a:pt x="19844" y="86767"/>
                  <a:pt x="19844" y="79375"/>
                </a:cubicBezTo>
                <a:cubicBezTo>
                  <a:pt x="19844" y="57448"/>
                  <a:pt x="37604" y="39688"/>
                  <a:pt x="59531" y="39688"/>
                </a:cubicBezTo>
                <a:lnTo>
                  <a:pt x="59531" y="27781"/>
                </a:lnTo>
                <a:close/>
                <a:moveTo>
                  <a:pt x="194469" y="27781"/>
                </a:moveTo>
                <a:lnTo>
                  <a:pt x="194469" y="39688"/>
                </a:lnTo>
                <a:cubicBezTo>
                  <a:pt x="216396" y="39688"/>
                  <a:pt x="234156" y="57448"/>
                  <a:pt x="234156" y="79375"/>
                </a:cubicBezTo>
                <a:cubicBezTo>
                  <a:pt x="234156" y="86816"/>
                  <a:pt x="232122" y="93762"/>
                  <a:pt x="228600" y="99665"/>
                </a:cubicBezTo>
                <a:cubicBezTo>
                  <a:pt x="241350" y="106263"/>
                  <a:pt x="250031" y="119559"/>
                  <a:pt x="250031" y="134938"/>
                </a:cubicBezTo>
                <a:cubicBezTo>
                  <a:pt x="250031" y="147935"/>
                  <a:pt x="243780" y="159445"/>
                  <a:pt x="234156" y="166688"/>
                </a:cubicBezTo>
                <a:cubicBezTo>
                  <a:pt x="239117" y="173335"/>
                  <a:pt x="242094" y="181570"/>
                  <a:pt x="242094" y="190500"/>
                </a:cubicBezTo>
                <a:cubicBezTo>
                  <a:pt x="242094" y="212427"/>
                  <a:pt x="224334" y="230188"/>
                  <a:pt x="202406" y="230188"/>
                </a:cubicBezTo>
                <a:cubicBezTo>
                  <a:pt x="202059" y="230188"/>
                  <a:pt x="201761" y="230188"/>
                  <a:pt x="201414" y="230188"/>
                </a:cubicBezTo>
                <a:cubicBezTo>
                  <a:pt x="197892" y="243880"/>
                  <a:pt x="185440" y="254000"/>
                  <a:pt x="170656" y="254000"/>
                </a:cubicBezTo>
                <a:lnTo>
                  <a:pt x="154781" y="254000"/>
                </a:lnTo>
                <a:cubicBezTo>
                  <a:pt x="146000" y="254000"/>
                  <a:pt x="138906" y="246906"/>
                  <a:pt x="138906" y="238125"/>
                </a:cubicBezTo>
                <a:lnTo>
                  <a:pt x="138906" y="15875"/>
                </a:lnTo>
                <a:cubicBezTo>
                  <a:pt x="138906" y="7094"/>
                  <a:pt x="146000" y="0"/>
                  <a:pt x="154781" y="0"/>
                </a:cubicBezTo>
                <a:lnTo>
                  <a:pt x="166688" y="0"/>
                </a:lnTo>
                <a:cubicBezTo>
                  <a:pt x="182017" y="0"/>
                  <a:pt x="194469" y="12452"/>
                  <a:pt x="194469" y="27781"/>
                </a:cubicBezTo>
                <a:close/>
              </a:path>
            </a:pathLst>
          </a:custGeom>
          <a:solidFill>
            <a:srgbClr val="FFFFFF"/>
          </a:solidFill>
          <a:ln/>
        </p:spPr>
      </p:sp>
      <p:sp>
        <p:nvSpPr>
          <p:cNvPr id="72" name="Text 70"/>
          <p:cNvSpPr/>
          <p:nvPr/>
        </p:nvSpPr>
        <p:spPr>
          <a:xfrm>
            <a:off x="9194800" y="6477000"/>
            <a:ext cx="1765300" cy="355600"/>
          </a:xfrm>
          <a:prstGeom prst="rect">
            <a:avLst/>
          </a:prstGeom>
          <a:noFill/>
          <a:ln/>
        </p:spPr>
        <p:txBody>
          <a:bodyPr wrap="square" lIns="0" tIns="0" rIns="0" bIns="0" rtlCol="0" anchor="ctr"/>
          <a:lstStyle/>
          <a:p>
            <a:pPr>
              <a:lnSpc>
                <a:spcPct val="120000"/>
              </a:lnSpc>
            </a:pPr>
            <a:r>
              <a:rPr lang="en-US" sz="2000" b="1" dirty="0">
                <a:solidFill>
                  <a:srgbClr val="5D7FA3"/>
                </a:solidFill>
                <a:latin typeface="Noto Sans SC" pitchFamily="34" charset="0"/>
                <a:ea typeface="Noto Sans SC" pitchFamily="34" charset="-122"/>
                <a:cs typeface="Noto Sans SC" pitchFamily="34" charset="-120"/>
              </a:rPr>
              <a:t>Hệ Thần Kinh</a:t>
            </a:r>
            <a:endParaRPr lang="en-US" sz="1600" dirty="0"/>
          </a:p>
        </p:txBody>
      </p:sp>
      <p:sp>
        <p:nvSpPr>
          <p:cNvPr id="73" name="Shape 71"/>
          <p:cNvSpPr/>
          <p:nvPr/>
        </p:nvSpPr>
        <p:spPr>
          <a:xfrm>
            <a:off x="8432800" y="71120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74" name="Text 72"/>
          <p:cNvSpPr/>
          <p:nvPr/>
        </p:nvSpPr>
        <p:spPr>
          <a:xfrm>
            <a:off x="8483600" y="72136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Chóng mặt, choáng</a:t>
            </a:r>
            <a:endParaRPr lang="en-US" sz="1600" dirty="0"/>
          </a:p>
        </p:txBody>
      </p:sp>
      <p:sp>
        <p:nvSpPr>
          <p:cNvPr id="75" name="Shape 73"/>
          <p:cNvSpPr/>
          <p:nvPr/>
        </p:nvSpPr>
        <p:spPr>
          <a:xfrm>
            <a:off x="12039600" y="71120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76" name="Text 74"/>
          <p:cNvSpPr/>
          <p:nvPr/>
        </p:nvSpPr>
        <p:spPr>
          <a:xfrm>
            <a:off x="12090400" y="72136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Hốt hoảng, bồn chồn</a:t>
            </a:r>
            <a:endParaRPr lang="en-US" sz="1600" dirty="0"/>
          </a:p>
        </p:txBody>
      </p:sp>
      <p:sp>
        <p:nvSpPr>
          <p:cNvPr id="77" name="Shape 75"/>
          <p:cNvSpPr/>
          <p:nvPr/>
        </p:nvSpPr>
        <p:spPr>
          <a:xfrm>
            <a:off x="8432800" y="77216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78" name="Text 76"/>
          <p:cNvSpPr/>
          <p:nvPr/>
        </p:nvSpPr>
        <p:spPr>
          <a:xfrm>
            <a:off x="8483600" y="78232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Lú lẫn, mất ý thức</a:t>
            </a:r>
            <a:endParaRPr lang="en-US" sz="1600" dirty="0"/>
          </a:p>
        </p:txBody>
      </p:sp>
      <p:sp>
        <p:nvSpPr>
          <p:cNvPr id="79" name="Shape 77"/>
          <p:cNvSpPr/>
          <p:nvPr/>
        </p:nvSpPr>
        <p:spPr>
          <a:xfrm>
            <a:off x="12039600" y="7721600"/>
            <a:ext cx="3505200" cy="508000"/>
          </a:xfrm>
          <a:custGeom>
            <a:avLst/>
            <a:gdLst/>
            <a:ahLst/>
            <a:cxnLst/>
            <a:rect l="l" t="t" r="r" b="b"/>
            <a:pathLst>
              <a:path w="3505200" h="508000">
                <a:moveTo>
                  <a:pt x="101600" y="0"/>
                </a:moveTo>
                <a:lnTo>
                  <a:pt x="3403600" y="0"/>
                </a:lnTo>
                <a:cubicBezTo>
                  <a:pt x="3459675" y="0"/>
                  <a:pt x="3505200" y="45525"/>
                  <a:pt x="3505200" y="101600"/>
                </a:cubicBezTo>
                <a:lnTo>
                  <a:pt x="3505200" y="406400"/>
                </a:lnTo>
                <a:cubicBezTo>
                  <a:pt x="3505200" y="462475"/>
                  <a:pt x="3459675" y="508000"/>
                  <a:pt x="3403600" y="508000"/>
                </a:cubicBezTo>
                <a:lnTo>
                  <a:pt x="101600" y="508000"/>
                </a:lnTo>
                <a:cubicBezTo>
                  <a:pt x="45525" y="508000"/>
                  <a:pt x="0" y="462475"/>
                  <a:pt x="0" y="406400"/>
                </a:cubicBezTo>
                <a:lnTo>
                  <a:pt x="0" y="101600"/>
                </a:lnTo>
                <a:cubicBezTo>
                  <a:pt x="0" y="45525"/>
                  <a:pt x="45525" y="0"/>
                  <a:pt x="101600" y="0"/>
                </a:cubicBezTo>
                <a:close/>
              </a:path>
            </a:pathLst>
          </a:custGeom>
          <a:solidFill>
            <a:srgbClr val="5D7FA3">
              <a:alpha val="10196"/>
            </a:srgbClr>
          </a:solidFill>
          <a:ln/>
        </p:spPr>
      </p:sp>
      <p:sp>
        <p:nvSpPr>
          <p:cNvPr id="80" name="Text 78"/>
          <p:cNvSpPr/>
          <p:nvPr/>
        </p:nvSpPr>
        <p:spPr>
          <a:xfrm>
            <a:off x="12090400" y="7823200"/>
            <a:ext cx="3403600" cy="304800"/>
          </a:xfrm>
          <a:prstGeom prst="rect">
            <a:avLst/>
          </a:prstGeom>
          <a:noFill/>
          <a:ln/>
        </p:spPr>
        <p:txBody>
          <a:bodyPr wrap="square" lIns="0" tIns="0" rIns="0" bIns="0" rtlCol="0" anchor="ctr"/>
          <a:lstStyle/>
          <a:p>
            <a:pPr algn="ct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Co giật</a:t>
            </a:r>
            <a:endParaRPr lang="en-US" sz="1600" dirty="0"/>
          </a:p>
        </p:txBody>
      </p:sp>
    </p:spTree>
  </p:cSld>
  <p:clrMapOvr>
    <a:masterClrMapping/>
  </p:clrMapOvr>
  <p:transition>
    <p:fade/>
    <p:spd val="med"/>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A4B7C"/>
        </a:solidFill>
      </p:bgPr>
    </p:bg>
    <p:spTree>
      <p:nvGrpSpPr>
        <p:cNvPr id="1" name=""/>
        <p:cNvGrpSpPr/>
        <p:nvPr/>
      </p:nvGrpSpPr>
      <p:grpSpPr>
        <a:xfrm>
          <a:off x="0" y="0"/>
          <a:ext cx="0" cy="0"/>
          <a:chOff x="0" y="0"/>
          <a:chExt cx="0" cy="0"/>
        </a:xfrm>
      </p:grpSpPr>
      <p:sp>
        <p:nvSpPr>
          <p:cNvPr id="2" name="Shape 0"/>
          <p:cNvSpPr/>
          <p:nvPr/>
        </p:nvSpPr>
        <p:spPr>
          <a:xfrm>
            <a:off x="508000" y="203358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2033588"/>
            <a:ext cx="1244600" cy="1016000"/>
          </a:xfrm>
          <a:prstGeom prst="rect">
            <a:avLst/>
          </a:prstGeom>
          <a:noFill/>
          <a:ln/>
        </p:spPr>
        <p:txBody>
          <a:bodyPr wrap="square" lIns="0" tIns="0" rIns="0" bIns="0" rtlCol="0" anchor="ctr"/>
          <a:lstStyle/>
          <a:p>
            <a:pPr algn="ctr">
              <a:lnSpc>
                <a:spcPct val="90000"/>
              </a:lnSpc>
            </a:pPr>
            <a:r>
              <a:rPr lang="en-US" sz="3600" b="1" dirty="0">
                <a:solidFill>
                  <a:srgbClr val="FFFFFF"/>
                </a:solidFill>
                <a:latin typeface="Quattrocento Sans" pitchFamily="34" charset="0"/>
                <a:ea typeface="Quattrocento Sans" pitchFamily="34" charset="-122"/>
                <a:cs typeface="Quattrocento Sans" pitchFamily="34" charset="-120"/>
              </a:rPr>
              <a:t>05</a:t>
            </a:r>
            <a:endParaRPr lang="en-US" sz="1600" dirty="0"/>
          </a:p>
        </p:txBody>
      </p:sp>
      <p:sp>
        <p:nvSpPr>
          <p:cNvPr id="4" name="Text 2"/>
          <p:cNvSpPr/>
          <p:nvPr/>
        </p:nvSpPr>
        <p:spPr>
          <a:xfrm>
            <a:off x="1930400" y="2033588"/>
            <a:ext cx="4318000" cy="9525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Chẩn đoán</a:t>
            </a:r>
            <a:endParaRPr lang="en-US" sz="1600" dirty="0"/>
          </a:p>
        </p:txBody>
      </p:sp>
      <p:sp>
        <p:nvSpPr>
          <p:cNvPr id="5" name="Shape 3"/>
          <p:cNvSpPr/>
          <p:nvPr/>
        </p:nvSpPr>
        <p:spPr>
          <a:xfrm>
            <a:off x="1930400" y="318928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C52726"/>
          </a:solidFill>
          <a:ln/>
        </p:spPr>
      </p:sp>
      <p:sp>
        <p:nvSpPr>
          <p:cNvPr id="6" name="Text 4"/>
          <p:cNvSpPr/>
          <p:nvPr/>
        </p:nvSpPr>
        <p:spPr>
          <a:xfrm>
            <a:off x="508000" y="390048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Chẩn đoán sớm, chính xác là chìa khóa cứu sống bệnh nhân</a:t>
            </a:r>
            <a:endParaRPr lang="en-US" sz="1600" dirty="0"/>
          </a:p>
        </p:txBody>
      </p:sp>
      <p:sp>
        <p:nvSpPr>
          <p:cNvPr id="7" name="Shape 5"/>
          <p:cNvSpPr/>
          <p:nvPr/>
        </p:nvSpPr>
        <p:spPr>
          <a:xfrm>
            <a:off x="508000" y="553561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0196"/>
            </a:srgbClr>
          </a:solidFill>
          <a:ln/>
        </p:spPr>
      </p:sp>
      <p:sp>
        <p:nvSpPr>
          <p:cNvPr id="8" name="Shape 6"/>
          <p:cNvSpPr/>
          <p:nvPr/>
        </p:nvSpPr>
        <p:spPr>
          <a:xfrm>
            <a:off x="2689225" y="5840413"/>
            <a:ext cx="514350" cy="457200"/>
          </a:xfrm>
          <a:custGeom>
            <a:avLst/>
            <a:gdLst/>
            <a:ahLst/>
            <a:cxnLst/>
            <a:rect l="l" t="t" r="r" b="b"/>
            <a:pathLst>
              <a:path w="514350" h="457200">
                <a:moveTo>
                  <a:pt x="28575" y="42863"/>
                </a:moveTo>
                <a:cubicBezTo>
                  <a:pt x="28575" y="19199"/>
                  <a:pt x="47774" y="0"/>
                  <a:pt x="71438" y="0"/>
                </a:cubicBezTo>
                <a:lnTo>
                  <a:pt x="114300" y="0"/>
                </a:lnTo>
                <a:cubicBezTo>
                  <a:pt x="130106" y="0"/>
                  <a:pt x="142875" y="12769"/>
                  <a:pt x="142875" y="28575"/>
                </a:cubicBezTo>
                <a:cubicBezTo>
                  <a:pt x="142875" y="44381"/>
                  <a:pt x="130106" y="57150"/>
                  <a:pt x="114300" y="57150"/>
                </a:cubicBezTo>
                <a:lnTo>
                  <a:pt x="85725" y="57150"/>
                </a:lnTo>
                <a:lnTo>
                  <a:pt x="85725" y="171450"/>
                </a:lnTo>
                <a:cubicBezTo>
                  <a:pt x="85725" y="218777"/>
                  <a:pt x="124123" y="257175"/>
                  <a:pt x="171450" y="257175"/>
                </a:cubicBezTo>
                <a:cubicBezTo>
                  <a:pt x="218777" y="257175"/>
                  <a:pt x="257175" y="218777"/>
                  <a:pt x="257175" y="171450"/>
                </a:cubicBezTo>
                <a:lnTo>
                  <a:pt x="257175" y="57150"/>
                </a:lnTo>
                <a:lnTo>
                  <a:pt x="228600" y="57150"/>
                </a:lnTo>
                <a:cubicBezTo>
                  <a:pt x="212794" y="57150"/>
                  <a:pt x="200025" y="44381"/>
                  <a:pt x="200025" y="28575"/>
                </a:cubicBezTo>
                <a:cubicBezTo>
                  <a:pt x="200025" y="12769"/>
                  <a:pt x="212794" y="0"/>
                  <a:pt x="228600" y="0"/>
                </a:cubicBezTo>
                <a:lnTo>
                  <a:pt x="271463" y="0"/>
                </a:lnTo>
                <a:cubicBezTo>
                  <a:pt x="295126" y="0"/>
                  <a:pt x="314325" y="19199"/>
                  <a:pt x="314325" y="42863"/>
                </a:cubicBezTo>
                <a:lnTo>
                  <a:pt x="314325" y="171450"/>
                </a:lnTo>
                <a:cubicBezTo>
                  <a:pt x="314325" y="240566"/>
                  <a:pt x="265212" y="298252"/>
                  <a:pt x="200025" y="311468"/>
                </a:cubicBezTo>
                <a:lnTo>
                  <a:pt x="200025" y="328613"/>
                </a:lnTo>
                <a:cubicBezTo>
                  <a:pt x="200025" y="383887"/>
                  <a:pt x="244763" y="428625"/>
                  <a:pt x="300038" y="428625"/>
                </a:cubicBezTo>
                <a:cubicBezTo>
                  <a:pt x="355312" y="428625"/>
                  <a:pt x="400050" y="383887"/>
                  <a:pt x="400050" y="328613"/>
                </a:cubicBezTo>
                <a:lnTo>
                  <a:pt x="400050" y="252264"/>
                </a:lnTo>
                <a:cubicBezTo>
                  <a:pt x="366742" y="240476"/>
                  <a:pt x="342900" y="208776"/>
                  <a:pt x="342900" y="171450"/>
                </a:cubicBezTo>
                <a:cubicBezTo>
                  <a:pt x="342900" y="124123"/>
                  <a:pt x="381298" y="85725"/>
                  <a:pt x="428625" y="85725"/>
                </a:cubicBezTo>
                <a:cubicBezTo>
                  <a:pt x="475952" y="85725"/>
                  <a:pt x="514350" y="124123"/>
                  <a:pt x="514350" y="171450"/>
                </a:cubicBezTo>
                <a:cubicBezTo>
                  <a:pt x="514350" y="208776"/>
                  <a:pt x="490508" y="240566"/>
                  <a:pt x="457200" y="252264"/>
                </a:cubicBezTo>
                <a:lnTo>
                  <a:pt x="457200" y="328613"/>
                </a:lnTo>
                <a:cubicBezTo>
                  <a:pt x="457200" y="415409"/>
                  <a:pt x="386834" y="485775"/>
                  <a:pt x="300038" y="485775"/>
                </a:cubicBezTo>
                <a:cubicBezTo>
                  <a:pt x="213241" y="485775"/>
                  <a:pt x="142875" y="415409"/>
                  <a:pt x="142875" y="328613"/>
                </a:cubicBezTo>
                <a:lnTo>
                  <a:pt x="142875" y="311468"/>
                </a:lnTo>
                <a:cubicBezTo>
                  <a:pt x="77688" y="298252"/>
                  <a:pt x="28575" y="240566"/>
                  <a:pt x="28575" y="171450"/>
                </a:cubicBezTo>
                <a:lnTo>
                  <a:pt x="28575" y="42863"/>
                </a:lnTo>
                <a:close/>
                <a:moveTo>
                  <a:pt x="428625" y="200025"/>
                </a:moveTo>
                <a:cubicBezTo>
                  <a:pt x="444396" y="200025"/>
                  <a:pt x="457200" y="187221"/>
                  <a:pt x="457200" y="171450"/>
                </a:cubicBezTo>
                <a:cubicBezTo>
                  <a:pt x="457200" y="155679"/>
                  <a:pt x="444396" y="142875"/>
                  <a:pt x="428625" y="142875"/>
                </a:cubicBezTo>
                <a:cubicBezTo>
                  <a:pt x="412854" y="142875"/>
                  <a:pt x="400050" y="155679"/>
                  <a:pt x="400050" y="171450"/>
                </a:cubicBezTo>
                <a:cubicBezTo>
                  <a:pt x="400050" y="187221"/>
                  <a:pt x="412854" y="200025"/>
                  <a:pt x="428625" y="200025"/>
                </a:cubicBezTo>
                <a:close/>
              </a:path>
            </a:pathLst>
          </a:custGeom>
          <a:solidFill>
            <a:srgbClr val="C52726"/>
          </a:solidFill>
          <a:ln/>
        </p:spPr>
      </p:sp>
      <p:sp>
        <p:nvSpPr>
          <p:cNvPr id="9" name="Text 7"/>
          <p:cNvSpPr/>
          <p:nvPr/>
        </p:nvSpPr>
        <p:spPr>
          <a:xfrm>
            <a:off x="749300" y="645001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Lâm sàng</a:t>
            </a:r>
            <a:endParaRPr lang="en-US" sz="1600" dirty="0"/>
          </a:p>
        </p:txBody>
      </p:sp>
      <p:sp>
        <p:nvSpPr>
          <p:cNvPr id="10" name="Shape 8"/>
          <p:cNvSpPr/>
          <p:nvPr/>
        </p:nvSpPr>
        <p:spPr>
          <a:xfrm>
            <a:off x="5689600" y="553561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0196"/>
            </a:srgbClr>
          </a:solidFill>
          <a:ln/>
        </p:spPr>
      </p:sp>
      <p:sp>
        <p:nvSpPr>
          <p:cNvPr id="11" name="Shape 9"/>
          <p:cNvSpPr/>
          <p:nvPr/>
        </p:nvSpPr>
        <p:spPr>
          <a:xfrm>
            <a:off x="7899400" y="5840413"/>
            <a:ext cx="457200" cy="457200"/>
          </a:xfrm>
          <a:custGeom>
            <a:avLst/>
            <a:gdLst/>
            <a:ahLst/>
            <a:cxnLst/>
            <a:rect l="l" t="t" r="r" b="b"/>
            <a:pathLst>
              <a:path w="457200" h="457200">
                <a:moveTo>
                  <a:pt x="305931" y="8394"/>
                </a:moveTo>
                <a:cubicBezTo>
                  <a:pt x="294769" y="-2768"/>
                  <a:pt x="276642" y="-2768"/>
                  <a:pt x="265480" y="8394"/>
                </a:cubicBezTo>
                <a:cubicBezTo>
                  <a:pt x="254318" y="19556"/>
                  <a:pt x="254318" y="37683"/>
                  <a:pt x="265480" y="48845"/>
                </a:cubicBezTo>
                <a:lnTo>
                  <a:pt x="273874" y="57150"/>
                </a:lnTo>
                <a:lnTo>
                  <a:pt x="25092" y="305931"/>
                </a:lnTo>
                <a:cubicBezTo>
                  <a:pt x="9019" y="322005"/>
                  <a:pt x="0" y="343793"/>
                  <a:pt x="0" y="366564"/>
                </a:cubicBezTo>
                <a:lnTo>
                  <a:pt x="0" y="371475"/>
                </a:lnTo>
                <a:cubicBezTo>
                  <a:pt x="0" y="418802"/>
                  <a:pt x="38398" y="457200"/>
                  <a:pt x="85725" y="457200"/>
                </a:cubicBezTo>
                <a:lnTo>
                  <a:pt x="90636" y="457200"/>
                </a:lnTo>
                <a:cubicBezTo>
                  <a:pt x="113407" y="457200"/>
                  <a:pt x="135195" y="448181"/>
                  <a:pt x="151269" y="432108"/>
                </a:cubicBezTo>
                <a:lnTo>
                  <a:pt x="400050" y="183326"/>
                </a:lnTo>
                <a:lnTo>
                  <a:pt x="408444" y="191720"/>
                </a:lnTo>
                <a:cubicBezTo>
                  <a:pt x="419606" y="202882"/>
                  <a:pt x="437733" y="202882"/>
                  <a:pt x="448895" y="191720"/>
                </a:cubicBezTo>
                <a:cubicBezTo>
                  <a:pt x="460058" y="180558"/>
                  <a:pt x="460058" y="162431"/>
                  <a:pt x="448895" y="151269"/>
                </a:cubicBezTo>
                <a:lnTo>
                  <a:pt x="306020" y="8394"/>
                </a:lnTo>
                <a:close/>
                <a:moveTo>
                  <a:pt x="183326" y="228600"/>
                </a:moveTo>
                <a:lnTo>
                  <a:pt x="314325" y="97601"/>
                </a:lnTo>
                <a:lnTo>
                  <a:pt x="359599" y="142875"/>
                </a:lnTo>
                <a:lnTo>
                  <a:pt x="273874" y="228600"/>
                </a:lnTo>
                <a:lnTo>
                  <a:pt x="183237" y="228600"/>
                </a:lnTo>
                <a:close/>
              </a:path>
            </a:pathLst>
          </a:custGeom>
          <a:solidFill>
            <a:srgbClr val="C52726"/>
          </a:solidFill>
          <a:ln/>
        </p:spPr>
      </p:sp>
      <p:sp>
        <p:nvSpPr>
          <p:cNvPr id="12" name="Text 10"/>
          <p:cNvSpPr/>
          <p:nvPr/>
        </p:nvSpPr>
        <p:spPr>
          <a:xfrm>
            <a:off x="5930900" y="645001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Xét nghiệm</a:t>
            </a:r>
            <a:endParaRPr lang="en-US" sz="1600" dirty="0"/>
          </a:p>
        </p:txBody>
      </p:sp>
      <p:sp>
        <p:nvSpPr>
          <p:cNvPr id="13" name="Shape 11"/>
          <p:cNvSpPr/>
          <p:nvPr/>
        </p:nvSpPr>
        <p:spPr>
          <a:xfrm>
            <a:off x="10871200" y="553561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0196"/>
            </a:srgbClr>
          </a:solidFill>
          <a:ln/>
        </p:spPr>
      </p:sp>
      <p:sp>
        <p:nvSpPr>
          <p:cNvPr id="14" name="Shape 12"/>
          <p:cNvSpPr/>
          <p:nvPr/>
        </p:nvSpPr>
        <p:spPr>
          <a:xfrm>
            <a:off x="13109575" y="5840413"/>
            <a:ext cx="400050" cy="457200"/>
          </a:xfrm>
          <a:custGeom>
            <a:avLst/>
            <a:gdLst/>
            <a:ahLst/>
            <a:cxnLst/>
            <a:rect l="l" t="t" r="r" b="b"/>
            <a:pathLst>
              <a:path w="400050" h="457200">
                <a:moveTo>
                  <a:pt x="338078" y="73045"/>
                </a:moveTo>
                <a:cubicBezTo>
                  <a:pt x="346829" y="59918"/>
                  <a:pt x="343257" y="42148"/>
                  <a:pt x="330131" y="33397"/>
                </a:cubicBezTo>
                <a:cubicBezTo>
                  <a:pt x="317004" y="24646"/>
                  <a:pt x="299234" y="28218"/>
                  <a:pt x="290483" y="41344"/>
                </a:cubicBezTo>
                <a:lnTo>
                  <a:pt x="241905" y="114300"/>
                </a:lnTo>
                <a:lnTo>
                  <a:pt x="28575" y="114300"/>
                </a:lnTo>
                <a:cubicBezTo>
                  <a:pt x="12769" y="114300"/>
                  <a:pt x="0" y="127069"/>
                  <a:pt x="0" y="142875"/>
                </a:cubicBezTo>
                <a:cubicBezTo>
                  <a:pt x="0" y="158681"/>
                  <a:pt x="12769" y="171450"/>
                  <a:pt x="28575" y="171450"/>
                </a:cubicBezTo>
                <a:lnTo>
                  <a:pt x="203775" y="171450"/>
                </a:lnTo>
                <a:lnTo>
                  <a:pt x="127605" y="285750"/>
                </a:lnTo>
                <a:lnTo>
                  <a:pt x="28575" y="285750"/>
                </a:lnTo>
                <a:cubicBezTo>
                  <a:pt x="12769" y="285750"/>
                  <a:pt x="0" y="298519"/>
                  <a:pt x="0" y="314325"/>
                </a:cubicBezTo>
                <a:cubicBezTo>
                  <a:pt x="0" y="330131"/>
                  <a:pt x="12769" y="342900"/>
                  <a:pt x="28575" y="342900"/>
                </a:cubicBezTo>
                <a:lnTo>
                  <a:pt x="89475" y="342900"/>
                </a:lnTo>
                <a:lnTo>
                  <a:pt x="61972" y="384155"/>
                </a:lnTo>
                <a:cubicBezTo>
                  <a:pt x="53221" y="397282"/>
                  <a:pt x="56793" y="415052"/>
                  <a:pt x="69919" y="423803"/>
                </a:cubicBezTo>
                <a:cubicBezTo>
                  <a:pt x="83046" y="432554"/>
                  <a:pt x="100816" y="428982"/>
                  <a:pt x="109567" y="415856"/>
                </a:cubicBezTo>
                <a:lnTo>
                  <a:pt x="158145" y="342900"/>
                </a:lnTo>
                <a:lnTo>
                  <a:pt x="371475" y="342900"/>
                </a:lnTo>
                <a:cubicBezTo>
                  <a:pt x="387281" y="342900"/>
                  <a:pt x="400050" y="330131"/>
                  <a:pt x="400050" y="314325"/>
                </a:cubicBezTo>
                <a:cubicBezTo>
                  <a:pt x="400050" y="298519"/>
                  <a:pt x="387281" y="285750"/>
                  <a:pt x="371475" y="285750"/>
                </a:cubicBezTo>
                <a:lnTo>
                  <a:pt x="196275" y="285750"/>
                </a:lnTo>
                <a:lnTo>
                  <a:pt x="272445" y="171450"/>
                </a:lnTo>
                <a:lnTo>
                  <a:pt x="371475" y="171450"/>
                </a:lnTo>
                <a:cubicBezTo>
                  <a:pt x="387281" y="171450"/>
                  <a:pt x="400050" y="158681"/>
                  <a:pt x="400050" y="142875"/>
                </a:cubicBezTo>
                <a:cubicBezTo>
                  <a:pt x="400050" y="127069"/>
                  <a:pt x="387281" y="114300"/>
                  <a:pt x="371475" y="114300"/>
                </a:cubicBezTo>
                <a:lnTo>
                  <a:pt x="310575" y="114300"/>
                </a:lnTo>
                <a:lnTo>
                  <a:pt x="338078" y="73045"/>
                </a:lnTo>
                <a:close/>
              </a:path>
            </a:pathLst>
          </a:custGeom>
          <a:solidFill>
            <a:srgbClr val="C52726"/>
          </a:solidFill>
          <a:ln/>
        </p:spPr>
      </p:sp>
      <p:sp>
        <p:nvSpPr>
          <p:cNvPr id="15" name="Text 13"/>
          <p:cNvSpPr/>
          <p:nvPr/>
        </p:nvSpPr>
        <p:spPr>
          <a:xfrm>
            <a:off x="11112500" y="645001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Phân biệt</a:t>
            </a:r>
            <a:endParaRPr lang="en-US" sz="1600" dirty="0"/>
          </a:p>
        </p:txBody>
      </p:sp>
    </p:spTree>
  </p:cSld>
  <p:clrMapOvr>
    <a:masterClrMapping/>
  </p:clrMapOvr>
  <p:transition>
    <p:fade/>
    <p:spd val="med"/>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Tiêu chuẩn Chẩn đoán Sốc phản vệ</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47800"/>
            <a:ext cx="7493000" cy="4368800"/>
          </a:xfrm>
          <a:custGeom>
            <a:avLst/>
            <a:gdLst/>
            <a:ahLst/>
            <a:cxnLst/>
            <a:rect l="l" t="t" r="r" b="b"/>
            <a:pathLst>
              <a:path w="7493000" h="4368800">
                <a:moveTo>
                  <a:pt x="50800" y="0"/>
                </a:moveTo>
                <a:lnTo>
                  <a:pt x="7442200" y="0"/>
                </a:lnTo>
                <a:cubicBezTo>
                  <a:pt x="7470237" y="0"/>
                  <a:pt x="7493000" y="22763"/>
                  <a:pt x="7493000" y="50800"/>
                </a:cubicBezTo>
                <a:lnTo>
                  <a:pt x="7493000" y="4216416"/>
                </a:lnTo>
                <a:cubicBezTo>
                  <a:pt x="7493000" y="4300575"/>
                  <a:pt x="7424775" y="4368800"/>
                  <a:pt x="7340616" y="4368800"/>
                </a:cubicBezTo>
                <a:lnTo>
                  <a:pt x="152384" y="4368800"/>
                </a:lnTo>
                <a:cubicBezTo>
                  <a:pt x="68225" y="4368800"/>
                  <a:pt x="0" y="4300575"/>
                  <a:pt x="0" y="4216416"/>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6" name="Shape 4"/>
          <p:cNvSpPr/>
          <p:nvPr/>
        </p:nvSpPr>
        <p:spPr>
          <a:xfrm>
            <a:off x="781050" y="1777839"/>
            <a:ext cx="342900" cy="304800"/>
          </a:xfrm>
          <a:custGeom>
            <a:avLst/>
            <a:gdLst/>
            <a:ahLst/>
            <a:cxnLst/>
            <a:rect l="l" t="t" r="r" b="b"/>
            <a:pathLst>
              <a:path w="342900" h="304800">
                <a:moveTo>
                  <a:pt x="19050" y="28575"/>
                </a:moveTo>
                <a:cubicBezTo>
                  <a:pt x="19050" y="12799"/>
                  <a:pt x="31849" y="0"/>
                  <a:pt x="47625" y="0"/>
                </a:cubicBezTo>
                <a:lnTo>
                  <a:pt x="76200" y="0"/>
                </a:lnTo>
                <a:cubicBezTo>
                  <a:pt x="86737" y="0"/>
                  <a:pt x="95250" y="8513"/>
                  <a:pt x="95250" y="19050"/>
                </a:cubicBezTo>
                <a:cubicBezTo>
                  <a:pt x="95250" y="29587"/>
                  <a:pt x="86737" y="38100"/>
                  <a:pt x="76200" y="38100"/>
                </a:cubicBezTo>
                <a:lnTo>
                  <a:pt x="57150" y="38100"/>
                </a:lnTo>
                <a:lnTo>
                  <a:pt x="57150" y="114300"/>
                </a:lnTo>
                <a:cubicBezTo>
                  <a:pt x="57150" y="145852"/>
                  <a:pt x="82748" y="171450"/>
                  <a:pt x="114300" y="171450"/>
                </a:cubicBezTo>
                <a:cubicBezTo>
                  <a:pt x="145852" y="171450"/>
                  <a:pt x="171450" y="145852"/>
                  <a:pt x="171450" y="114300"/>
                </a:cubicBezTo>
                <a:lnTo>
                  <a:pt x="171450" y="38100"/>
                </a:lnTo>
                <a:lnTo>
                  <a:pt x="152400" y="38100"/>
                </a:lnTo>
                <a:cubicBezTo>
                  <a:pt x="141863" y="38100"/>
                  <a:pt x="133350" y="29587"/>
                  <a:pt x="133350" y="19050"/>
                </a:cubicBezTo>
                <a:cubicBezTo>
                  <a:pt x="133350" y="8513"/>
                  <a:pt x="141863" y="0"/>
                  <a:pt x="152400" y="0"/>
                </a:cubicBezTo>
                <a:lnTo>
                  <a:pt x="180975" y="0"/>
                </a:lnTo>
                <a:cubicBezTo>
                  <a:pt x="196751" y="0"/>
                  <a:pt x="209550" y="12799"/>
                  <a:pt x="209550" y="28575"/>
                </a:cubicBezTo>
                <a:lnTo>
                  <a:pt x="209550" y="114300"/>
                </a:lnTo>
                <a:cubicBezTo>
                  <a:pt x="209550" y="160377"/>
                  <a:pt x="176808" y="198834"/>
                  <a:pt x="133350" y="207645"/>
                </a:cubicBezTo>
                <a:lnTo>
                  <a:pt x="133350" y="219075"/>
                </a:lnTo>
                <a:cubicBezTo>
                  <a:pt x="133350" y="255925"/>
                  <a:pt x="163175" y="285750"/>
                  <a:pt x="200025" y="285750"/>
                </a:cubicBezTo>
                <a:cubicBezTo>
                  <a:pt x="236875" y="285750"/>
                  <a:pt x="266700" y="255925"/>
                  <a:pt x="266700" y="219075"/>
                </a:cubicBezTo>
                <a:lnTo>
                  <a:pt x="266700" y="168176"/>
                </a:lnTo>
                <a:cubicBezTo>
                  <a:pt x="244495" y="160318"/>
                  <a:pt x="228600" y="139184"/>
                  <a:pt x="228600" y="114300"/>
                </a:cubicBezTo>
                <a:cubicBezTo>
                  <a:pt x="228600" y="82748"/>
                  <a:pt x="254198" y="57150"/>
                  <a:pt x="285750" y="57150"/>
                </a:cubicBezTo>
                <a:cubicBezTo>
                  <a:pt x="317302" y="57150"/>
                  <a:pt x="342900" y="82748"/>
                  <a:pt x="342900" y="114300"/>
                </a:cubicBezTo>
                <a:cubicBezTo>
                  <a:pt x="342900" y="139184"/>
                  <a:pt x="327005" y="160377"/>
                  <a:pt x="304800" y="168176"/>
                </a:cubicBezTo>
                <a:lnTo>
                  <a:pt x="304800" y="219075"/>
                </a:lnTo>
                <a:cubicBezTo>
                  <a:pt x="304800" y="276939"/>
                  <a:pt x="257889" y="323850"/>
                  <a:pt x="200025" y="323850"/>
                </a:cubicBezTo>
                <a:cubicBezTo>
                  <a:pt x="142161" y="323850"/>
                  <a:pt x="95250" y="276939"/>
                  <a:pt x="95250" y="219075"/>
                </a:cubicBezTo>
                <a:lnTo>
                  <a:pt x="95250" y="207645"/>
                </a:lnTo>
                <a:cubicBezTo>
                  <a:pt x="51792" y="198834"/>
                  <a:pt x="19050" y="160377"/>
                  <a:pt x="19050" y="114300"/>
                </a:cubicBezTo>
                <a:lnTo>
                  <a:pt x="19050" y="28575"/>
                </a:lnTo>
                <a:close/>
                <a:moveTo>
                  <a:pt x="285750" y="133350"/>
                </a:moveTo>
                <a:cubicBezTo>
                  <a:pt x="296264" y="133350"/>
                  <a:pt x="304800" y="124814"/>
                  <a:pt x="304800" y="114300"/>
                </a:cubicBezTo>
                <a:cubicBezTo>
                  <a:pt x="304800" y="103786"/>
                  <a:pt x="296264" y="95250"/>
                  <a:pt x="285750" y="95250"/>
                </a:cubicBezTo>
                <a:cubicBezTo>
                  <a:pt x="275236" y="95250"/>
                  <a:pt x="266700" y="103786"/>
                  <a:pt x="266700" y="114300"/>
                </a:cubicBezTo>
                <a:cubicBezTo>
                  <a:pt x="266700" y="124814"/>
                  <a:pt x="275236" y="133350"/>
                  <a:pt x="285750" y="133350"/>
                </a:cubicBezTo>
                <a:close/>
              </a:path>
            </a:pathLst>
          </a:custGeom>
          <a:solidFill>
            <a:srgbClr val="C52726"/>
          </a:solidFill>
          <a:ln/>
        </p:spPr>
      </p:sp>
      <p:sp>
        <p:nvSpPr>
          <p:cNvPr id="7" name="Text 5"/>
          <p:cNvSpPr/>
          <p:nvPr/>
        </p:nvSpPr>
        <p:spPr>
          <a:xfrm>
            <a:off x="1143000" y="1727200"/>
            <a:ext cx="67564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Chẩn đoán Lâm sàng</a:t>
            </a:r>
            <a:endParaRPr lang="en-US" sz="1600" dirty="0"/>
          </a:p>
        </p:txBody>
      </p:sp>
      <p:sp>
        <p:nvSpPr>
          <p:cNvPr id="8" name="Text 6"/>
          <p:cNvSpPr/>
          <p:nvPr/>
        </p:nvSpPr>
        <p:spPr>
          <a:xfrm>
            <a:off x="762000" y="2285839"/>
            <a:ext cx="7086600" cy="33020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Nghi ngờ sốc phản vệ</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khi có yếu tố kích thích + triệu chứng đột ngột:</a:t>
            </a:r>
            <a:endParaRPr lang="en-US" sz="1600" dirty="0"/>
          </a:p>
        </p:txBody>
      </p:sp>
      <p:sp>
        <p:nvSpPr>
          <p:cNvPr id="9" name="Shape 7"/>
          <p:cNvSpPr/>
          <p:nvPr/>
        </p:nvSpPr>
        <p:spPr>
          <a:xfrm>
            <a:off x="762000" y="2768439"/>
            <a:ext cx="6985000" cy="609600"/>
          </a:xfrm>
          <a:custGeom>
            <a:avLst/>
            <a:gdLst/>
            <a:ahLst/>
            <a:cxnLst/>
            <a:rect l="l" t="t" r="r" b="b"/>
            <a:pathLst>
              <a:path w="6985000" h="609600">
                <a:moveTo>
                  <a:pt x="101602" y="0"/>
                </a:moveTo>
                <a:lnTo>
                  <a:pt x="6883398" y="0"/>
                </a:lnTo>
                <a:cubicBezTo>
                  <a:pt x="6939511" y="0"/>
                  <a:pt x="6985000" y="45489"/>
                  <a:pt x="6985000" y="101602"/>
                </a:cubicBezTo>
                <a:lnTo>
                  <a:pt x="6985000" y="507998"/>
                </a:lnTo>
                <a:cubicBezTo>
                  <a:pt x="6985000" y="564111"/>
                  <a:pt x="6939511" y="609600"/>
                  <a:pt x="6883398" y="609600"/>
                </a:cubicBezTo>
                <a:lnTo>
                  <a:pt x="101602" y="609600"/>
                </a:lnTo>
                <a:cubicBezTo>
                  <a:pt x="45489" y="609600"/>
                  <a:pt x="0" y="564111"/>
                  <a:pt x="0" y="507998"/>
                </a:cubicBezTo>
                <a:lnTo>
                  <a:pt x="0" y="101602"/>
                </a:lnTo>
                <a:cubicBezTo>
                  <a:pt x="0" y="45526"/>
                  <a:pt x="45526" y="0"/>
                  <a:pt x="101602" y="0"/>
                </a:cubicBezTo>
                <a:close/>
              </a:path>
            </a:pathLst>
          </a:custGeom>
          <a:solidFill>
            <a:srgbClr val="C52726">
              <a:alpha val="10196"/>
            </a:srgbClr>
          </a:solidFill>
          <a:ln/>
        </p:spPr>
      </p:sp>
      <p:sp>
        <p:nvSpPr>
          <p:cNvPr id="10" name="Text 8"/>
          <p:cNvSpPr/>
          <p:nvPr/>
        </p:nvSpPr>
        <p:spPr>
          <a:xfrm>
            <a:off x="914400" y="2920839"/>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1) Sốc</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đột ngột không giải thích được</a:t>
            </a:r>
            <a:endParaRPr lang="en-US" sz="1600" dirty="0"/>
          </a:p>
        </p:txBody>
      </p:sp>
      <p:sp>
        <p:nvSpPr>
          <p:cNvPr id="11" name="Shape 9"/>
          <p:cNvSpPr/>
          <p:nvPr/>
        </p:nvSpPr>
        <p:spPr>
          <a:xfrm>
            <a:off x="762000" y="3479639"/>
            <a:ext cx="6985000" cy="609600"/>
          </a:xfrm>
          <a:custGeom>
            <a:avLst/>
            <a:gdLst/>
            <a:ahLst/>
            <a:cxnLst/>
            <a:rect l="l" t="t" r="r" b="b"/>
            <a:pathLst>
              <a:path w="6985000" h="609600">
                <a:moveTo>
                  <a:pt x="101602" y="0"/>
                </a:moveTo>
                <a:lnTo>
                  <a:pt x="6883398" y="0"/>
                </a:lnTo>
                <a:cubicBezTo>
                  <a:pt x="6939511" y="0"/>
                  <a:pt x="6985000" y="45489"/>
                  <a:pt x="6985000" y="101602"/>
                </a:cubicBezTo>
                <a:lnTo>
                  <a:pt x="6985000" y="507998"/>
                </a:lnTo>
                <a:cubicBezTo>
                  <a:pt x="6985000" y="564111"/>
                  <a:pt x="6939511" y="609600"/>
                  <a:pt x="6883398" y="609600"/>
                </a:cubicBezTo>
                <a:lnTo>
                  <a:pt x="101602" y="609600"/>
                </a:lnTo>
                <a:cubicBezTo>
                  <a:pt x="45489" y="609600"/>
                  <a:pt x="0" y="564111"/>
                  <a:pt x="0" y="507998"/>
                </a:cubicBezTo>
                <a:lnTo>
                  <a:pt x="0" y="101602"/>
                </a:lnTo>
                <a:cubicBezTo>
                  <a:pt x="0" y="45526"/>
                  <a:pt x="45526" y="0"/>
                  <a:pt x="101602" y="0"/>
                </a:cubicBezTo>
                <a:close/>
              </a:path>
            </a:pathLst>
          </a:custGeom>
          <a:solidFill>
            <a:srgbClr val="C52726">
              <a:alpha val="10196"/>
            </a:srgbClr>
          </a:solidFill>
          <a:ln/>
        </p:spPr>
      </p:sp>
      <p:sp>
        <p:nvSpPr>
          <p:cNvPr id="12" name="Text 10"/>
          <p:cNvSpPr/>
          <p:nvPr/>
        </p:nvSpPr>
        <p:spPr>
          <a:xfrm>
            <a:off x="914400" y="3632039"/>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2) Triệu chứng hô hấp</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nặng (khó thở, thở rít)</a:t>
            </a:r>
            <a:endParaRPr lang="en-US" sz="1600" dirty="0"/>
          </a:p>
        </p:txBody>
      </p:sp>
      <p:sp>
        <p:nvSpPr>
          <p:cNvPr id="13" name="Shape 11"/>
          <p:cNvSpPr/>
          <p:nvPr/>
        </p:nvSpPr>
        <p:spPr>
          <a:xfrm>
            <a:off x="762000" y="4190839"/>
            <a:ext cx="6985000" cy="609600"/>
          </a:xfrm>
          <a:custGeom>
            <a:avLst/>
            <a:gdLst/>
            <a:ahLst/>
            <a:cxnLst/>
            <a:rect l="l" t="t" r="r" b="b"/>
            <a:pathLst>
              <a:path w="6985000" h="609600">
                <a:moveTo>
                  <a:pt x="101602" y="0"/>
                </a:moveTo>
                <a:lnTo>
                  <a:pt x="6883398" y="0"/>
                </a:lnTo>
                <a:cubicBezTo>
                  <a:pt x="6939511" y="0"/>
                  <a:pt x="6985000" y="45489"/>
                  <a:pt x="6985000" y="101602"/>
                </a:cubicBezTo>
                <a:lnTo>
                  <a:pt x="6985000" y="507998"/>
                </a:lnTo>
                <a:cubicBezTo>
                  <a:pt x="6985000" y="564111"/>
                  <a:pt x="6939511" y="609600"/>
                  <a:pt x="6883398" y="609600"/>
                </a:cubicBezTo>
                <a:lnTo>
                  <a:pt x="101602" y="609600"/>
                </a:lnTo>
                <a:cubicBezTo>
                  <a:pt x="45489" y="609600"/>
                  <a:pt x="0" y="564111"/>
                  <a:pt x="0" y="507998"/>
                </a:cubicBezTo>
                <a:lnTo>
                  <a:pt x="0" y="101602"/>
                </a:lnTo>
                <a:cubicBezTo>
                  <a:pt x="0" y="45526"/>
                  <a:pt x="45526" y="0"/>
                  <a:pt x="101602" y="0"/>
                </a:cubicBezTo>
                <a:close/>
              </a:path>
            </a:pathLst>
          </a:custGeom>
          <a:solidFill>
            <a:srgbClr val="C52726">
              <a:alpha val="10196"/>
            </a:srgbClr>
          </a:solidFill>
          <a:ln/>
        </p:spPr>
      </p:sp>
      <p:sp>
        <p:nvSpPr>
          <p:cNvPr id="14" name="Text 12"/>
          <p:cNvSpPr/>
          <p:nvPr/>
        </p:nvSpPr>
        <p:spPr>
          <a:xfrm>
            <a:off x="914400" y="4343239"/>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3) ≥2 triệu chứng</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tại nhiều cơ quan</a:t>
            </a:r>
            <a:endParaRPr lang="en-US" sz="1600" dirty="0"/>
          </a:p>
        </p:txBody>
      </p:sp>
      <p:sp>
        <p:nvSpPr>
          <p:cNvPr id="15" name="Shape 13"/>
          <p:cNvSpPr/>
          <p:nvPr/>
        </p:nvSpPr>
        <p:spPr>
          <a:xfrm>
            <a:off x="762000" y="4952839"/>
            <a:ext cx="6985000" cy="609600"/>
          </a:xfrm>
          <a:custGeom>
            <a:avLst/>
            <a:gdLst/>
            <a:ahLst/>
            <a:cxnLst/>
            <a:rect l="l" t="t" r="r" b="b"/>
            <a:pathLst>
              <a:path w="6985000" h="609600">
                <a:moveTo>
                  <a:pt x="101602" y="0"/>
                </a:moveTo>
                <a:lnTo>
                  <a:pt x="6883398" y="0"/>
                </a:lnTo>
                <a:cubicBezTo>
                  <a:pt x="6939511" y="0"/>
                  <a:pt x="6985000" y="45489"/>
                  <a:pt x="6985000" y="101602"/>
                </a:cubicBezTo>
                <a:lnTo>
                  <a:pt x="6985000" y="507998"/>
                </a:lnTo>
                <a:cubicBezTo>
                  <a:pt x="6985000" y="564111"/>
                  <a:pt x="6939511" y="609600"/>
                  <a:pt x="6883398" y="609600"/>
                </a:cubicBezTo>
                <a:lnTo>
                  <a:pt x="101602" y="609600"/>
                </a:lnTo>
                <a:cubicBezTo>
                  <a:pt x="45489" y="609600"/>
                  <a:pt x="0" y="564111"/>
                  <a:pt x="0" y="507998"/>
                </a:cubicBezTo>
                <a:lnTo>
                  <a:pt x="0" y="101602"/>
                </a:lnTo>
                <a:cubicBezTo>
                  <a:pt x="0" y="45526"/>
                  <a:pt x="45526" y="0"/>
                  <a:pt x="101602" y="0"/>
                </a:cubicBezTo>
                <a:close/>
              </a:path>
            </a:pathLst>
          </a:custGeom>
          <a:solidFill>
            <a:srgbClr val="C52726"/>
          </a:solidFill>
          <a:ln/>
        </p:spPr>
      </p:sp>
      <p:sp>
        <p:nvSpPr>
          <p:cNvPr id="16" name="Shape 14"/>
          <p:cNvSpPr/>
          <p:nvPr/>
        </p:nvSpPr>
        <p:spPr>
          <a:xfrm>
            <a:off x="939800" y="5145881"/>
            <a:ext cx="203200" cy="203200"/>
          </a:xfrm>
          <a:custGeom>
            <a:avLst/>
            <a:gdLst/>
            <a:ahLst/>
            <a:cxnLst/>
            <a:rect l="l" t="t" r="r" b="b"/>
            <a:pathLst>
              <a:path w="203200" h="203200">
                <a:moveTo>
                  <a:pt x="101600" y="0"/>
                </a:moveTo>
                <a:cubicBezTo>
                  <a:pt x="107434" y="0"/>
                  <a:pt x="112792" y="3215"/>
                  <a:pt x="115570" y="8334"/>
                </a:cubicBezTo>
                <a:lnTo>
                  <a:pt x="201295" y="167084"/>
                </a:lnTo>
                <a:cubicBezTo>
                  <a:pt x="203954" y="172006"/>
                  <a:pt x="203835" y="177959"/>
                  <a:pt x="200978" y="182761"/>
                </a:cubicBezTo>
                <a:cubicBezTo>
                  <a:pt x="198120" y="187563"/>
                  <a:pt x="192921" y="190500"/>
                  <a:pt x="187325" y="190500"/>
                </a:cubicBezTo>
                <a:lnTo>
                  <a:pt x="15875" y="190500"/>
                </a:lnTo>
                <a:cubicBezTo>
                  <a:pt x="10279" y="190500"/>
                  <a:pt x="5120" y="187563"/>
                  <a:pt x="2223" y="182761"/>
                </a:cubicBezTo>
                <a:cubicBezTo>
                  <a:pt x="-675" y="177959"/>
                  <a:pt x="-754" y="172006"/>
                  <a:pt x="1905" y="167084"/>
                </a:cubicBezTo>
                <a:lnTo>
                  <a:pt x="87630" y="8334"/>
                </a:lnTo>
                <a:cubicBezTo>
                  <a:pt x="90408" y="3215"/>
                  <a:pt x="95766" y="0"/>
                  <a:pt x="101600" y="0"/>
                </a:cubicBezTo>
                <a:close/>
                <a:moveTo>
                  <a:pt x="101600" y="66675"/>
                </a:moveTo>
                <a:cubicBezTo>
                  <a:pt x="96322" y="66675"/>
                  <a:pt x="92075" y="70922"/>
                  <a:pt x="92075" y="76200"/>
                </a:cubicBezTo>
                <a:lnTo>
                  <a:pt x="92075" y="120650"/>
                </a:lnTo>
                <a:cubicBezTo>
                  <a:pt x="92075" y="125928"/>
                  <a:pt x="96322" y="130175"/>
                  <a:pt x="101600" y="130175"/>
                </a:cubicBezTo>
                <a:cubicBezTo>
                  <a:pt x="106878" y="130175"/>
                  <a:pt x="111125" y="125928"/>
                  <a:pt x="111125" y="120650"/>
                </a:cubicBezTo>
                <a:lnTo>
                  <a:pt x="111125" y="76200"/>
                </a:lnTo>
                <a:cubicBezTo>
                  <a:pt x="111125" y="70922"/>
                  <a:pt x="106878" y="66675"/>
                  <a:pt x="101600" y="66675"/>
                </a:cubicBezTo>
                <a:close/>
                <a:moveTo>
                  <a:pt x="112197" y="152400"/>
                </a:moveTo>
                <a:cubicBezTo>
                  <a:pt x="112438" y="148467"/>
                  <a:pt x="110476" y="144724"/>
                  <a:pt x="107104" y="142685"/>
                </a:cubicBezTo>
                <a:cubicBezTo>
                  <a:pt x="103732" y="140645"/>
                  <a:pt x="99507" y="140645"/>
                  <a:pt x="96135" y="142685"/>
                </a:cubicBezTo>
                <a:cubicBezTo>
                  <a:pt x="92764" y="144724"/>
                  <a:pt x="90802" y="148467"/>
                  <a:pt x="91043" y="152400"/>
                </a:cubicBezTo>
                <a:cubicBezTo>
                  <a:pt x="90802" y="156333"/>
                  <a:pt x="92764" y="160076"/>
                  <a:pt x="96135" y="162115"/>
                </a:cubicBezTo>
                <a:cubicBezTo>
                  <a:pt x="99507" y="164155"/>
                  <a:pt x="103732" y="164155"/>
                  <a:pt x="107104" y="162115"/>
                </a:cubicBezTo>
                <a:cubicBezTo>
                  <a:pt x="110476" y="160076"/>
                  <a:pt x="112438" y="156333"/>
                  <a:pt x="112197" y="152400"/>
                </a:cubicBezTo>
                <a:close/>
              </a:path>
            </a:pathLst>
          </a:custGeom>
          <a:solidFill>
            <a:srgbClr val="FFFFFF"/>
          </a:solidFill>
          <a:ln/>
        </p:spPr>
      </p:sp>
      <p:sp>
        <p:nvSpPr>
          <p:cNvPr id="17" name="Text 15"/>
          <p:cNvSpPr/>
          <p:nvPr/>
        </p:nvSpPr>
        <p:spPr>
          <a:xfrm>
            <a:off x="1270000" y="5105239"/>
            <a:ext cx="64262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Không chờ xét nghiệm, điều trị ngay</a:t>
            </a:r>
            <a:endParaRPr lang="en-US" sz="1600" dirty="0"/>
          </a:p>
        </p:txBody>
      </p:sp>
      <p:sp>
        <p:nvSpPr>
          <p:cNvPr id="18" name="Shape 16"/>
          <p:cNvSpPr/>
          <p:nvPr/>
        </p:nvSpPr>
        <p:spPr>
          <a:xfrm>
            <a:off x="8255000" y="1447800"/>
            <a:ext cx="7493000" cy="4368800"/>
          </a:xfrm>
          <a:custGeom>
            <a:avLst/>
            <a:gdLst/>
            <a:ahLst/>
            <a:cxnLst/>
            <a:rect l="l" t="t" r="r" b="b"/>
            <a:pathLst>
              <a:path w="7493000" h="4368800">
                <a:moveTo>
                  <a:pt x="50800" y="0"/>
                </a:moveTo>
                <a:lnTo>
                  <a:pt x="7442200" y="0"/>
                </a:lnTo>
                <a:cubicBezTo>
                  <a:pt x="7470237" y="0"/>
                  <a:pt x="7493000" y="22763"/>
                  <a:pt x="7493000" y="50800"/>
                </a:cubicBezTo>
                <a:lnTo>
                  <a:pt x="7493000" y="4216416"/>
                </a:lnTo>
                <a:cubicBezTo>
                  <a:pt x="7493000" y="4300575"/>
                  <a:pt x="7424775" y="4368800"/>
                  <a:pt x="7340616" y="4368800"/>
                </a:cubicBezTo>
                <a:lnTo>
                  <a:pt x="152384" y="4368800"/>
                </a:lnTo>
                <a:cubicBezTo>
                  <a:pt x="68225" y="4368800"/>
                  <a:pt x="0" y="4300575"/>
                  <a:pt x="0" y="4216416"/>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19" name="Shape 17"/>
          <p:cNvSpPr/>
          <p:nvPr/>
        </p:nvSpPr>
        <p:spPr>
          <a:xfrm>
            <a:off x="8255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2A4B7C"/>
          </a:solidFill>
          <a:ln/>
        </p:spPr>
      </p:sp>
      <p:sp>
        <p:nvSpPr>
          <p:cNvPr id="20" name="Shape 18"/>
          <p:cNvSpPr/>
          <p:nvPr/>
        </p:nvSpPr>
        <p:spPr>
          <a:xfrm>
            <a:off x="8547100" y="1777839"/>
            <a:ext cx="304800" cy="304800"/>
          </a:xfrm>
          <a:custGeom>
            <a:avLst/>
            <a:gdLst/>
            <a:ahLst/>
            <a:cxnLst/>
            <a:rect l="l" t="t" r="r" b="b"/>
            <a:pathLst>
              <a:path w="304800" h="304800">
                <a:moveTo>
                  <a:pt x="203954" y="5596"/>
                </a:moveTo>
                <a:cubicBezTo>
                  <a:pt x="196513" y="-1845"/>
                  <a:pt x="184428" y="-1845"/>
                  <a:pt x="176986" y="5596"/>
                </a:cubicBezTo>
                <a:cubicBezTo>
                  <a:pt x="169545" y="13037"/>
                  <a:pt x="169545" y="25122"/>
                  <a:pt x="176986" y="32564"/>
                </a:cubicBezTo>
                <a:lnTo>
                  <a:pt x="182582" y="38100"/>
                </a:lnTo>
                <a:lnTo>
                  <a:pt x="16728" y="203954"/>
                </a:lnTo>
                <a:cubicBezTo>
                  <a:pt x="6013" y="214670"/>
                  <a:pt x="0" y="229195"/>
                  <a:pt x="0" y="244376"/>
                </a:cubicBezTo>
                <a:lnTo>
                  <a:pt x="0" y="247650"/>
                </a:lnTo>
                <a:cubicBezTo>
                  <a:pt x="0" y="279202"/>
                  <a:pt x="25598" y="304800"/>
                  <a:pt x="57150" y="304800"/>
                </a:cubicBezTo>
                <a:lnTo>
                  <a:pt x="60424" y="304800"/>
                </a:lnTo>
                <a:cubicBezTo>
                  <a:pt x="75605" y="304800"/>
                  <a:pt x="90130" y="298787"/>
                  <a:pt x="100846" y="288072"/>
                </a:cubicBezTo>
                <a:lnTo>
                  <a:pt x="266700" y="122218"/>
                </a:lnTo>
                <a:lnTo>
                  <a:pt x="272296" y="127814"/>
                </a:lnTo>
                <a:cubicBezTo>
                  <a:pt x="279737" y="135255"/>
                  <a:pt x="291822" y="135255"/>
                  <a:pt x="299264" y="127814"/>
                </a:cubicBezTo>
                <a:cubicBezTo>
                  <a:pt x="306705" y="120372"/>
                  <a:pt x="306705" y="108287"/>
                  <a:pt x="299264" y="100846"/>
                </a:cubicBezTo>
                <a:lnTo>
                  <a:pt x="204014" y="5596"/>
                </a:lnTo>
                <a:close/>
                <a:moveTo>
                  <a:pt x="122218" y="152400"/>
                </a:moveTo>
                <a:lnTo>
                  <a:pt x="209550" y="65068"/>
                </a:lnTo>
                <a:lnTo>
                  <a:pt x="239732" y="95250"/>
                </a:lnTo>
                <a:lnTo>
                  <a:pt x="182582" y="152400"/>
                </a:lnTo>
                <a:lnTo>
                  <a:pt x="122158" y="152400"/>
                </a:lnTo>
                <a:close/>
              </a:path>
            </a:pathLst>
          </a:custGeom>
          <a:solidFill>
            <a:srgbClr val="2A4B7C"/>
          </a:solidFill>
          <a:ln/>
        </p:spPr>
      </p:sp>
      <p:sp>
        <p:nvSpPr>
          <p:cNvPr id="21" name="Text 19"/>
          <p:cNvSpPr/>
          <p:nvPr/>
        </p:nvSpPr>
        <p:spPr>
          <a:xfrm>
            <a:off x="8890000" y="1727200"/>
            <a:ext cx="67564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Xét nghiệm Hỗ trợ</a:t>
            </a:r>
            <a:endParaRPr lang="en-US" sz="1600" dirty="0"/>
          </a:p>
        </p:txBody>
      </p:sp>
      <p:sp>
        <p:nvSpPr>
          <p:cNvPr id="22" name="Text 20"/>
          <p:cNvSpPr/>
          <p:nvPr/>
        </p:nvSpPr>
        <p:spPr>
          <a:xfrm>
            <a:off x="8509000" y="2285839"/>
            <a:ext cx="7086600" cy="33020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Tryptase huyết thanh</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 dấu ấn sinh học của tế bào mast:</a:t>
            </a:r>
            <a:endParaRPr lang="en-US" sz="1600" dirty="0"/>
          </a:p>
        </p:txBody>
      </p:sp>
      <p:sp>
        <p:nvSpPr>
          <p:cNvPr id="23" name="Shape 21"/>
          <p:cNvSpPr/>
          <p:nvPr/>
        </p:nvSpPr>
        <p:spPr>
          <a:xfrm>
            <a:off x="8534400" y="2819239"/>
            <a:ext cx="203200" cy="203200"/>
          </a:xfrm>
          <a:custGeom>
            <a:avLst/>
            <a:gdLst/>
            <a:ahLst/>
            <a:cxnLst/>
            <a:rect l="l" t="t" r="r" b="b"/>
            <a:pathLst>
              <a:path w="203200" h="203200">
                <a:moveTo>
                  <a:pt x="101600" y="0"/>
                </a:moveTo>
                <a:cubicBezTo>
                  <a:pt x="157675" y="0"/>
                  <a:pt x="203200" y="45525"/>
                  <a:pt x="203200" y="101600"/>
                </a:cubicBezTo>
                <a:cubicBezTo>
                  <a:pt x="203200" y="157675"/>
                  <a:pt x="157675" y="203200"/>
                  <a:pt x="101600" y="203200"/>
                </a:cubicBezTo>
                <a:cubicBezTo>
                  <a:pt x="45525" y="203200"/>
                  <a:pt x="0" y="157675"/>
                  <a:pt x="0" y="101600"/>
                </a:cubicBezTo>
                <a:cubicBezTo>
                  <a:pt x="0" y="45525"/>
                  <a:pt x="45525" y="0"/>
                  <a:pt x="101600" y="0"/>
                </a:cubicBezTo>
                <a:close/>
                <a:moveTo>
                  <a:pt x="92075" y="47625"/>
                </a:moveTo>
                <a:lnTo>
                  <a:pt x="92075" y="101600"/>
                </a:lnTo>
                <a:cubicBezTo>
                  <a:pt x="92075" y="104775"/>
                  <a:pt x="93663" y="107752"/>
                  <a:pt x="96322" y="109538"/>
                </a:cubicBezTo>
                <a:lnTo>
                  <a:pt x="134422" y="134938"/>
                </a:lnTo>
                <a:cubicBezTo>
                  <a:pt x="138787" y="137874"/>
                  <a:pt x="144701" y="136684"/>
                  <a:pt x="147638" y="132278"/>
                </a:cubicBezTo>
                <a:cubicBezTo>
                  <a:pt x="150574" y="127873"/>
                  <a:pt x="149384" y="121999"/>
                  <a:pt x="144978" y="119063"/>
                </a:cubicBezTo>
                <a:lnTo>
                  <a:pt x="111125" y="96520"/>
                </a:lnTo>
                <a:lnTo>
                  <a:pt x="111125" y="47625"/>
                </a:lnTo>
                <a:cubicBezTo>
                  <a:pt x="111125" y="42347"/>
                  <a:pt x="106878" y="38100"/>
                  <a:pt x="101600" y="38100"/>
                </a:cubicBezTo>
                <a:cubicBezTo>
                  <a:pt x="96322" y="38100"/>
                  <a:pt x="92075" y="42347"/>
                  <a:pt x="92075" y="47625"/>
                </a:cubicBezTo>
                <a:close/>
              </a:path>
            </a:pathLst>
          </a:custGeom>
          <a:solidFill>
            <a:srgbClr val="2A4B7C"/>
          </a:solidFill>
          <a:ln/>
        </p:spPr>
      </p:sp>
      <p:sp>
        <p:nvSpPr>
          <p:cNvPr id="24" name="Text 22"/>
          <p:cNvSpPr/>
          <p:nvPr/>
        </p:nvSpPr>
        <p:spPr>
          <a:xfrm>
            <a:off x="8864600" y="2768439"/>
            <a:ext cx="30099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Mẫu 1:</a:t>
            </a:r>
            <a:endParaRPr lang="en-US" sz="1600" dirty="0"/>
          </a:p>
        </p:txBody>
      </p:sp>
      <p:sp>
        <p:nvSpPr>
          <p:cNvPr id="25" name="Text 23"/>
          <p:cNvSpPr/>
          <p:nvPr/>
        </p:nvSpPr>
        <p:spPr>
          <a:xfrm>
            <a:off x="8864600" y="3073239"/>
            <a:ext cx="29972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Trong vòng 15-120 phút sau phản ứng</a:t>
            </a:r>
            <a:endParaRPr lang="en-US" sz="1600" dirty="0"/>
          </a:p>
        </p:txBody>
      </p:sp>
      <p:sp>
        <p:nvSpPr>
          <p:cNvPr id="26" name="Shape 24"/>
          <p:cNvSpPr/>
          <p:nvPr/>
        </p:nvSpPr>
        <p:spPr>
          <a:xfrm>
            <a:off x="8534400" y="3479639"/>
            <a:ext cx="203200" cy="203200"/>
          </a:xfrm>
          <a:custGeom>
            <a:avLst/>
            <a:gdLst/>
            <a:ahLst/>
            <a:cxnLst/>
            <a:rect l="l" t="t" r="r" b="b"/>
            <a:pathLst>
              <a:path w="203200" h="203200">
                <a:moveTo>
                  <a:pt x="101600" y="0"/>
                </a:moveTo>
                <a:cubicBezTo>
                  <a:pt x="157675" y="0"/>
                  <a:pt x="203200" y="45525"/>
                  <a:pt x="203200" y="101600"/>
                </a:cubicBezTo>
                <a:cubicBezTo>
                  <a:pt x="203200" y="157675"/>
                  <a:pt x="157675" y="203200"/>
                  <a:pt x="101600" y="203200"/>
                </a:cubicBezTo>
                <a:cubicBezTo>
                  <a:pt x="45525" y="203200"/>
                  <a:pt x="0" y="157675"/>
                  <a:pt x="0" y="101600"/>
                </a:cubicBezTo>
                <a:cubicBezTo>
                  <a:pt x="0" y="45525"/>
                  <a:pt x="45525" y="0"/>
                  <a:pt x="101600" y="0"/>
                </a:cubicBezTo>
                <a:close/>
                <a:moveTo>
                  <a:pt x="92075" y="47625"/>
                </a:moveTo>
                <a:lnTo>
                  <a:pt x="92075" y="101600"/>
                </a:lnTo>
                <a:cubicBezTo>
                  <a:pt x="92075" y="104775"/>
                  <a:pt x="93663" y="107752"/>
                  <a:pt x="96322" y="109538"/>
                </a:cubicBezTo>
                <a:lnTo>
                  <a:pt x="134422" y="134938"/>
                </a:lnTo>
                <a:cubicBezTo>
                  <a:pt x="138787" y="137874"/>
                  <a:pt x="144701" y="136684"/>
                  <a:pt x="147638" y="132278"/>
                </a:cubicBezTo>
                <a:cubicBezTo>
                  <a:pt x="150574" y="127873"/>
                  <a:pt x="149384" y="121999"/>
                  <a:pt x="144978" y="119063"/>
                </a:cubicBezTo>
                <a:lnTo>
                  <a:pt x="111125" y="96520"/>
                </a:lnTo>
                <a:lnTo>
                  <a:pt x="111125" y="47625"/>
                </a:lnTo>
                <a:cubicBezTo>
                  <a:pt x="111125" y="42347"/>
                  <a:pt x="106878" y="38100"/>
                  <a:pt x="101600" y="38100"/>
                </a:cubicBezTo>
                <a:cubicBezTo>
                  <a:pt x="96322" y="38100"/>
                  <a:pt x="92075" y="42347"/>
                  <a:pt x="92075" y="47625"/>
                </a:cubicBezTo>
                <a:close/>
              </a:path>
            </a:pathLst>
          </a:custGeom>
          <a:solidFill>
            <a:srgbClr val="2A4B7C"/>
          </a:solidFill>
          <a:ln/>
        </p:spPr>
      </p:sp>
      <p:sp>
        <p:nvSpPr>
          <p:cNvPr id="27" name="Text 25"/>
          <p:cNvSpPr/>
          <p:nvPr/>
        </p:nvSpPr>
        <p:spPr>
          <a:xfrm>
            <a:off x="8864600" y="3428839"/>
            <a:ext cx="1689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Mẫu 2:</a:t>
            </a:r>
            <a:endParaRPr lang="en-US" sz="1600" dirty="0"/>
          </a:p>
        </p:txBody>
      </p:sp>
      <p:sp>
        <p:nvSpPr>
          <p:cNvPr id="28" name="Text 26"/>
          <p:cNvSpPr/>
          <p:nvPr/>
        </p:nvSpPr>
        <p:spPr>
          <a:xfrm>
            <a:off x="8864600" y="3733639"/>
            <a:ext cx="16764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Sau 24 giờ (baseline)</a:t>
            </a:r>
            <a:endParaRPr lang="en-US" sz="1600" dirty="0"/>
          </a:p>
        </p:txBody>
      </p:sp>
      <p:sp>
        <p:nvSpPr>
          <p:cNvPr id="29" name="Shape 27"/>
          <p:cNvSpPr/>
          <p:nvPr/>
        </p:nvSpPr>
        <p:spPr>
          <a:xfrm>
            <a:off x="8509000" y="4140039"/>
            <a:ext cx="6985000" cy="914400"/>
          </a:xfrm>
          <a:custGeom>
            <a:avLst/>
            <a:gdLst/>
            <a:ahLst/>
            <a:cxnLst/>
            <a:rect l="l" t="t" r="r" b="b"/>
            <a:pathLst>
              <a:path w="6985000" h="914400">
                <a:moveTo>
                  <a:pt x="101599" y="0"/>
                </a:moveTo>
                <a:lnTo>
                  <a:pt x="6883401" y="0"/>
                </a:lnTo>
                <a:cubicBezTo>
                  <a:pt x="6939513" y="0"/>
                  <a:pt x="6985000" y="45487"/>
                  <a:pt x="6985000" y="101599"/>
                </a:cubicBezTo>
                <a:lnTo>
                  <a:pt x="6985000" y="812801"/>
                </a:lnTo>
                <a:cubicBezTo>
                  <a:pt x="6985000" y="868913"/>
                  <a:pt x="6939513" y="914400"/>
                  <a:pt x="6883401" y="914400"/>
                </a:cubicBezTo>
                <a:lnTo>
                  <a:pt x="101599" y="914400"/>
                </a:lnTo>
                <a:cubicBezTo>
                  <a:pt x="45487" y="914400"/>
                  <a:pt x="0" y="868913"/>
                  <a:pt x="0" y="812801"/>
                </a:cubicBezTo>
                <a:lnTo>
                  <a:pt x="0" y="101599"/>
                </a:lnTo>
                <a:cubicBezTo>
                  <a:pt x="0" y="45525"/>
                  <a:pt x="45525" y="0"/>
                  <a:pt x="101599" y="0"/>
                </a:cubicBezTo>
                <a:close/>
              </a:path>
            </a:pathLst>
          </a:custGeom>
          <a:solidFill>
            <a:srgbClr val="2A4B7C">
              <a:alpha val="10196"/>
            </a:srgbClr>
          </a:solidFill>
          <a:ln/>
        </p:spPr>
      </p:sp>
      <p:sp>
        <p:nvSpPr>
          <p:cNvPr id="30" name="Text 28"/>
          <p:cNvSpPr/>
          <p:nvPr/>
        </p:nvSpPr>
        <p:spPr>
          <a:xfrm>
            <a:off x="8661400" y="4292439"/>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Chẩn đoán: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Tryptase cao hơn baseline +20%</a:t>
            </a:r>
            <a:endParaRPr lang="en-US" sz="1600" dirty="0"/>
          </a:p>
        </p:txBody>
      </p:sp>
      <p:sp>
        <p:nvSpPr>
          <p:cNvPr id="31" name="Shape 29"/>
          <p:cNvSpPr/>
          <p:nvPr/>
        </p:nvSpPr>
        <p:spPr>
          <a:xfrm>
            <a:off x="8686800" y="4678524"/>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77788" y="55563"/>
                </a:moveTo>
                <a:cubicBezTo>
                  <a:pt x="77788" y="49429"/>
                  <a:pt x="82767" y="44450"/>
                  <a:pt x="88900" y="44450"/>
                </a:cubicBezTo>
                <a:cubicBezTo>
                  <a:pt x="95033" y="44450"/>
                  <a:pt x="100013" y="49429"/>
                  <a:pt x="100013" y="55563"/>
                </a:cubicBezTo>
                <a:cubicBezTo>
                  <a:pt x="100013" y="61696"/>
                  <a:pt x="95033" y="66675"/>
                  <a:pt x="88900" y="66675"/>
                </a:cubicBezTo>
                <a:cubicBezTo>
                  <a:pt x="82767" y="66675"/>
                  <a:pt x="77788" y="61696"/>
                  <a:pt x="77788" y="55563"/>
                </a:cubicBezTo>
                <a:close/>
                <a:moveTo>
                  <a:pt x="75009" y="77788"/>
                </a:moveTo>
                <a:lnTo>
                  <a:pt x="91678" y="77788"/>
                </a:lnTo>
                <a:cubicBezTo>
                  <a:pt x="96297" y="77788"/>
                  <a:pt x="100013" y="81503"/>
                  <a:pt x="100013" y="86122"/>
                </a:cubicBezTo>
                <a:lnTo>
                  <a:pt x="100013" y="116681"/>
                </a:lnTo>
                <a:lnTo>
                  <a:pt x="102791" y="116681"/>
                </a:lnTo>
                <a:cubicBezTo>
                  <a:pt x="107409" y="116681"/>
                  <a:pt x="111125" y="120397"/>
                  <a:pt x="111125" y="125016"/>
                </a:cubicBezTo>
                <a:cubicBezTo>
                  <a:pt x="111125" y="129634"/>
                  <a:pt x="107409" y="133350"/>
                  <a:pt x="102791" y="133350"/>
                </a:cubicBezTo>
                <a:lnTo>
                  <a:pt x="75009" y="133350"/>
                </a:lnTo>
                <a:cubicBezTo>
                  <a:pt x="70391" y="133350"/>
                  <a:pt x="66675" y="129634"/>
                  <a:pt x="66675" y="125016"/>
                </a:cubicBezTo>
                <a:cubicBezTo>
                  <a:pt x="66675" y="120397"/>
                  <a:pt x="70391" y="116681"/>
                  <a:pt x="75009" y="116681"/>
                </a:cubicBezTo>
                <a:lnTo>
                  <a:pt x="83344" y="116681"/>
                </a:lnTo>
                <a:lnTo>
                  <a:pt x="83344" y="94456"/>
                </a:lnTo>
                <a:lnTo>
                  <a:pt x="75009" y="94456"/>
                </a:lnTo>
                <a:cubicBezTo>
                  <a:pt x="70391" y="94456"/>
                  <a:pt x="66675" y="90741"/>
                  <a:pt x="66675" y="86122"/>
                </a:cubicBezTo>
                <a:cubicBezTo>
                  <a:pt x="66675" y="81503"/>
                  <a:pt x="70391" y="77788"/>
                  <a:pt x="75009" y="77788"/>
                </a:cubicBezTo>
                <a:close/>
              </a:path>
            </a:pathLst>
          </a:custGeom>
          <a:solidFill>
            <a:srgbClr val="2A4B7C"/>
          </a:solidFill>
          <a:ln/>
        </p:spPr>
      </p:sp>
      <p:sp>
        <p:nvSpPr>
          <p:cNvPr id="32" name="Text 30"/>
          <p:cNvSpPr/>
          <p:nvPr/>
        </p:nvSpPr>
        <p:spPr>
          <a:xfrm>
            <a:off x="8940800" y="4648039"/>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Giá trị bình thường không loại trừ phản vệ</a:t>
            </a:r>
            <a:endParaRPr lang="en-US" sz="1600" dirty="0"/>
          </a:p>
        </p:txBody>
      </p:sp>
      <p:sp>
        <p:nvSpPr>
          <p:cNvPr id="33" name="Shape 31"/>
          <p:cNvSpPr/>
          <p:nvPr/>
        </p:nvSpPr>
        <p:spPr>
          <a:xfrm>
            <a:off x="508000" y="6019639"/>
            <a:ext cx="15240000" cy="1676400"/>
          </a:xfrm>
          <a:custGeom>
            <a:avLst/>
            <a:gdLst/>
            <a:ahLst/>
            <a:cxnLst/>
            <a:rect l="l" t="t" r="r" b="b"/>
            <a:pathLst>
              <a:path w="15240000" h="1676400">
                <a:moveTo>
                  <a:pt x="152402" y="0"/>
                </a:moveTo>
                <a:lnTo>
                  <a:pt x="15087598" y="0"/>
                </a:lnTo>
                <a:cubicBezTo>
                  <a:pt x="15171768" y="0"/>
                  <a:pt x="15240000" y="68232"/>
                  <a:pt x="15240000" y="152402"/>
                </a:cubicBezTo>
                <a:lnTo>
                  <a:pt x="15240000" y="1523998"/>
                </a:lnTo>
                <a:cubicBezTo>
                  <a:pt x="15240000" y="1608168"/>
                  <a:pt x="15171768" y="1676400"/>
                  <a:pt x="15087598" y="1676400"/>
                </a:cubicBezTo>
                <a:lnTo>
                  <a:pt x="152402" y="1676400"/>
                </a:lnTo>
                <a:cubicBezTo>
                  <a:pt x="68232" y="1676400"/>
                  <a:pt x="0" y="1608168"/>
                  <a:pt x="0" y="1523998"/>
                </a:cubicBezTo>
                <a:lnTo>
                  <a:pt x="0" y="152402"/>
                </a:lnTo>
                <a:cubicBezTo>
                  <a:pt x="0" y="68289"/>
                  <a:pt x="68289" y="0"/>
                  <a:pt x="152402" y="0"/>
                </a:cubicBezTo>
                <a:close/>
              </a:path>
            </a:pathLst>
          </a:custGeom>
          <a:solidFill>
            <a:srgbClr val="2A4B7C"/>
          </a:solidFill>
          <a:ln/>
          <a:effectLst>
            <a:outerShdw sx="100000" sy="100000" kx="0" ky="0" algn="bl" rotWithShape="0" blurRad="317500" dist="254000" dir="5400000">
              <a:srgbClr val="000000">
                <a:alpha val="10196"/>
              </a:srgbClr>
            </a:outerShdw>
          </a:effectLst>
        </p:spPr>
      </p:sp>
      <p:sp>
        <p:nvSpPr>
          <p:cNvPr id="34" name="Shape 32"/>
          <p:cNvSpPr/>
          <p:nvPr/>
        </p:nvSpPr>
        <p:spPr>
          <a:xfrm>
            <a:off x="787400" y="6248239"/>
            <a:ext cx="228600" cy="304800"/>
          </a:xfrm>
          <a:custGeom>
            <a:avLst/>
            <a:gdLst/>
            <a:ahLst/>
            <a:cxnLst/>
            <a:rect l="l" t="t" r="r" b="b"/>
            <a:pathLst>
              <a:path w="228600" h="304800">
                <a:moveTo>
                  <a:pt x="185380" y="19050"/>
                </a:moveTo>
                <a:lnTo>
                  <a:pt x="190500" y="19050"/>
                </a:lnTo>
                <a:cubicBezTo>
                  <a:pt x="211515" y="19050"/>
                  <a:pt x="228600" y="36135"/>
                  <a:pt x="228600" y="57150"/>
                </a:cubicBezTo>
                <a:lnTo>
                  <a:pt x="228600" y="266700"/>
                </a:lnTo>
                <a:cubicBezTo>
                  <a:pt x="228600" y="287715"/>
                  <a:pt x="211515" y="304800"/>
                  <a:pt x="190500" y="304800"/>
                </a:cubicBezTo>
                <a:lnTo>
                  <a:pt x="38100" y="304800"/>
                </a:lnTo>
                <a:cubicBezTo>
                  <a:pt x="17085" y="304800"/>
                  <a:pt x="0" y="287715"/>
                  <a:pt x="0" y="266700"/>
                </a:cubicBezTo>
                <a:lnTo>
                  <a:pt x="0" y="57150"/>
                </a:lnTo>
                <a:cubicBezTo>
                  <a:pt x="0" y="36135"/>
                  <a:pt x="17085" y="19050"/>
                  <a:pt x="38100" y="19050"/>
                </a:cubicBezTo>
                <a:lnTo>
                  <a:pt x="43220" y="19050"/>
                </a:lnTo>
                <a:cubicBezTo>
                  <a:pt x="49768" y="7680"/>
                  <a:pt x="62091" y="0"/>
                  <a:pt x="76200" y="0"/>
                </a:cubicBezTo>
                <a:lnTo>
                  <a:pt x="152400" y="0"/>
                </a:lnTo>
                <a:cubicBezTo>
                  <a:pt x="166509" y="0"/>
                  <a:pt x="178832" y="7680"/>
                  <a:pt x="185380" y="19050"/>
                </a:cubicBezTo>
                <a:close/>
                <a:moveTo>
                  <a:pt x="147638" y="66675"/>
                </a:moveTo>
                <a:cubicBezTo>
                  <a:pt x="155555" y="66675"/>
                  <a:pt x="161925" y="60305"/>
                  <a:pt x="161925" y="52388"/>
                </a:cubicBezTo>
                <a:cubicBezTo>
                  <a:pt x="161925" y="44470"/>
                  <a:pt x="155555" y="38100"/>
                  <a:pt x="147638" y="38100"/>
                </a:cubicBezTo>
                <a:lnTo>
                  <a:pt x="80962" y="38100"/>
                </a:lnTo>
                <a:cubicBezTo>
                  <a:pt x="73045" y="38100"/>
                  <a:pt x="66675" y="44470"/>
                  <a:pt x="66675" y="52388"/>
                </a:cubicBezTo>
                <a:cubicBezTo>
                  <a:pt x="66675" y="60305"/>
                  <a:pt x="73045" y="66675"/>
                  <a:pt x="80962" y="66675"/>
                </a:cubicBezTo>
                <a:lnTo>
                  <a:pt x="147638" y="66675"/>
                </a:lnTo>
                <a:close/>
                <a:moveTo>
                  <a:pt x="164544" y="155198"/>
                </a:moveTo>
                <a:cubicBezTo>
                  <a:pt x="168712" y="148530"/>
                  <a:pt x="166688" y="139720"/>
                  <a:pt x="160020" y="135493"/>
                </a:cubicBezTo>
                <a:cubicBezTo>
                  <a:pt x="153352" y="131266"/>
                  <a:pt x="144542" y="133350"/>
                  <a:pt x="140315" y="140018"/>
                </a:cubicBezTo>
                <a:lnTo>
                  <a:pt x="103763" y="198537"/>
                </a:lnTo>
                <a:lnTo>
                  <a:pt x="87690" y="177105"/>
                </a:lnTo>
                <a:cubicBezTo>
                  <a:pt x="82927" y="170795"/>
                  <a:pt x="73997" y="169485"/>
                  <a:pt x="67687" y="174248"/>
                </a:cubicBezTo>
                <a:cubicBezTo>
                  <a:pt x="61377" y="179010"/>
                  <a:pt x="60067" y="187940"/>
                  <a:pt x="64830" y="194250"/>
                </a:cubicBezTo>
                <a:lnTo>
                  <a:pt x="93405" y="232350"/>
                </a:lnTo>
                <a:cubicBezTo>
                  <a:pt x="96202" y="236101"/>
                  <a:pt x="100727" y="238244"/>
                  <a:pt x="105430" y="238065"/>
                </a:cubicBezTo>
                <a:cubicBezTo>
                  <a:pt x="110133" y="237887"/>
                  <a:pt x="114419" y="235387"/>
                  <a:pt x="116919" y="231338"/>
                </a:cubicBezTo>
                <a:lnTo>
                  <a:pt x="164544" y="155138"/>
                </a:lnTo>
                <a:close/>
              </a:path>
            </a:pathLst>
          </a:custGeom>
          <a:solidFill>
            <a:srgbClr val="FFFFFF"/>
          </a:solidFill>
          <a:ln/>
        </p:spPr>
      </p:sp>
      <p:sp>
        <p:nvSpPr>
          <p:cNvPr id="35" name="Text 33"/>
          <p:cNvSpPr/>
          <p:nvPr/>
        </p:nvSpPr>
        <p:spPr>
          <a:xfrm>
            <a:off x="1092200" y="6222839"/>
            <a:ext cx="145796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Các Câu hỏi Chẩn đoán Quan trọng</a:t>
            </a:r>
            <a:endParaRPr lang="en-US" sz="1600" dirty="0"/>
          </a:p>
        </p:txBody>
      </p:sp>
      <p:sp>
        <p:nvSpPr>
          <p:cNvPr id="36" name="Shape 34"/>
          <p:cNvSpPr/>
          <p:nvPr/>
        </p:nvSpPr>
        <p:spPr>
          <a:xfrm>
            <a:off x="742950" y="67816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14300" y="78581"/>
                </a:moveTo>
                <a:cubicBezTo>
                  <a:pt x="106397" y="78581"/>
                  <a:pt x="100013" y="84966"/>
                  <a:pt x="100013" y="92869"/>
                </a:cubicBezTo>
                <a:cubicBezTo>
                  <a:pt x="100013" y="98807"/>
                  <a:pt x="95235" y="103584"/>
                  <a:pt x="89297" y="103584"/>
                </a:cubicBezTo>
                <a:cubicBezTo>
                  <a:pt x="83359" y="103584"/>
                  <a:pt x="78581" y="98807"/>
                  <a:pt x="78581" y="92869"/>
                </a:cubicBezTo>
                <a:cubicBezTo>
                  <a:pt x="78581" y="73134"/>
                  <a:pt x="94565" y="57150"/>
                  <a:pt x="114300" y="57150"/>
                </a:cubicBezTo>
                <a:cubicBezTo>
                  <a:pt x="134035" y="57150"/>
                  <a:pt x="150019" y="73134"/>
                  <a:pt x="150019" y="92869"/>
                </a:cubicBezTo>
                <a:cubicBezTo>
                  <a:pt x="150019" y="113943"/>
                  <a:pt x="133945" y="122873"/>
                  <a:pt x="125016" y="126132"/>
                </a:cubicBezTo>
                <a:lnTo>
                  <a:pt x="125016" y="127828"/>
                </a:lnTo>
                <a:cubicBezTo>
                  <a:pt x="125016" y="133767"/>
                  <a:pt x="120238" y="138544"/>
                  <a:pt x="114300" y="138544"/>
                </a:cubicBezTo>
                <a:cubicBezTo>
                  <a:pt x="108362" y="138544"/>
                  <a:pt x="103584" y="133767"/>
                  <a:pt x="103584" y="127828"/>
                </a:cubicBezTo>
                <a:lnTo>
                  <a:pt x="103584" y="124212"/>
                </a:lnTo>
                <a:cubicBezTo>
                  <a:pt x="103584" y="115059"/>
                  <a:pt x="110192" y="108496"/>
                  <a:pt x="117024" y="106263"/>
                </a:cubicBezTo>
                <a:cubicBezTo>
                  <a:pt x="119881" y="105326"/>
                  <a:pt x="122917" y="103808"/>
                  <a:pt x="125150" y="101664"/>
                </a:cubicBezTo>
                <a:cubicBezTo>
                  <a:pt x="127069" y="99789"/>
                  <a:pt x="128588" y="97200"/>
                  <a:pt x="128588" y="92913"/>
                </a:cubicBezTo>
                <a:cubicBezTo>
                  <a:pt x="128588" y="85011"/>
                  <a:pt x="122203" y="78626"/>
                  <a:pt x="114300" y="78626"/>
                </a:cubicBezTo>
                <a:close/>
                <a:moveTo>
                  <a:pt x="100013" y="164306"/>
                </a:moveTo>
                <a:cubicBezTo>
                  <a:pt x="100013" y="156421"/>
                  <a:pt x="106415" y="150019"/>
                  <a:pt x="114300" y="150019"/>
                </a:cubicBezTo>
                <a:cubicBezTo>
                  <a:pt x="122185" y="150019"/>
                  <a:pt x="128588" y="156421"/>
                  <a:pt x="128588" y="164306"/>
                </a:cubicBezTo>
                <a:cubicBezTo>
                  <a:pt x="128588" y="172192"/>
                  <a:pt x="122185" y="178594"/>
                  <a:pt x="114300" y="178594"/>
                </a:cubicBezTo>
                <a:cubicBezTo>
                  <a:pt x="106415" y="178594"/>
                  <a:pt x="100013" y="172192"/>
                  <a:pt x="100013" y="164306"/>
                </a:cubicBezTo>
                <a:close/>
              </a:path>
            </a:pathLst>
          </a:custGeom>
          <a:solidFill>
            <a:srgbClr val="C52726"/>
          </a:solidFill>
          <a:ln/>
        </p:spPr>
      </p:sp>
      <p:sp>
        <p:nvSpPr>
          <p:cNvPr id="37" name="Text 35"/>
          <p:cNvSpPr/>
          <p:nvPr/>
        </p:nvSpPr>
        <p:spPr>
          <a:xfrm>
            <a:off x="1098550" y="6730839"/>
            <a:ext cx="39751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Bệnh nhân có tiếp xúc gì bất thường không?</a:t>
            </a:r>
            <a:endParaRPr lang="en-US" sz="1600" dirty="0"/>
          </a:p>
        </p:txBody>
      </p:sp>
      <p:sp>
        <p:nvSpPr>
          <p:cNvPr id="38" name="Shape 36"/>
          <p:cNvSpPr/>
          <p:nvPr/>
        </p:nvSpPr>
        <p:spPr>
          <a:xfrm>
            <a:off x="8235950" y="67816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14300" y="78581"/>
                </a:moveTo>
                <a:cubicBezTo>
                  <a:pt x="106397" y="78581"/>
                  <a:pt x="100013" y="84966"/>
                  <a:pt x="100013" y="92869"/>
                </a:cubicBezTo>
                <a:cubicBezTo>
                  <a:pt x="100013" y="98807"/>
                  <a:pt x="95235" y="103584"/>
                  <a:pt x="89297" y="103584"/>
                </a:cubicBezTo>
                <a:cubicBezTo>
                  <a:pt x="83359" y="103584"/>
                  <a:pt x="78581" y="98807"/>
                  <a:pt x="78581" y="92869"/>
                </a:cubicBezTo>
                <a:cubicBezTo>
                  <a:pt x="78581" y="73134"/>
                  <a:pt x="94565" y="57150"/>
                  <a:pt x="114300" y="57150"/>
                </a:cubicBezTo>
                <a:cubicBezTo>
                  <a:pt x="134035" y="57150"/>
                  <a:pt x="150019" y="73134"/>
                  <a:pt x="150019" y="92869"/>
                </a:cubicBezTo>
                <a:cubicBezTo>
                  <a:pt x="150019" y="113943"/>
                  <a:pt x="133945" y="122873"/>
                  <a:pt x="125016" y="126132"/>
                </a:cubicBezTo>
                <a:lnTo>
                  <a:pt x="125016" y="127828"/>
                </a:lnTo>
                <a:cubicBezTo>
                  <a:pt x="125016" y="133767"/>
                  <a:pt x="120238" y="138544"/>
                  <a:pt x="114300" y="138544"/>
                </a:cubicBezTo>
                <a:cubicBezTo>
                  <a:pt x="108362" y="138544"/>
                  <a:pt x="103584" y="133767"/>
                  <a:pt x="103584" y="127828"/>
                </a:cubicBezTo>
                <a:lnTo>
                  <a:pt x="103584" y="124212"/>
                </a:lnTo>
                <a:cubicBezTo>
                  <a:pt x="103584" y="115059"/>
                  <a:pt x="110192" y="108496"/>
                  <a:pt x="117024" y="106263"/>
                </a:cubicBezTo>
                <a:cubicBezTo>
                  <a:pt x="119881" y="105326"/>
                  <a:pt x="122917" y="103808"/>
                  <a:pt x="125150" y="101664"/>
                </a:cubicBezTo>
                <a:cubicBezTo>
                  <a:pt x="127069" y="99789"/>
                  <a:pt x="128588" y="97200"/>
                  <a:pt x="128588" y="92913"/>
                </a:cubicBezTo>
                <a:cubicBezTo>
                  <a:pt x="128588" y="85011"/>
                  <a:pt x="122203" y="78626"/>
                  <a:pt x="114300" y="78626"/>
                </a:cubicBezTo>
                <a:close/>
                <a:moveTo>
                  <a:pt x="100013" y="164306"/>
                </a:moveTo>
                <a:cubicBezTo>
                  <a:pt x="100013" y="156421"/>
                  <a:pt x="106415" y="150019"/>
                  <a:pt x="114300" y="150019"/>
                </a:cubicBezTo>
                <a:cubicBezTo>
                  <a:pt x="122185" y="150019"/>
                  <a:pt x="128588" y="156421"/>
                  <a:pt x="128588" y="164306"/>
                </a:cubicBezTo>
                <a:cubicBezTo>
                  <a:pt x="128588" y="172192"/>
                  <a:pt x="122185" y="178594"/>
                  <a:pt x="114300" y="178594"/>
                </a:cubicBezTo>
                <a:cubicBezTo>
                  <a:pt x="106415" y="178594"/>
                  <a:pt x="100013" y="172192"/>
                  <a:pt x="100013" y="164306"/>
                </a:cubicBezTo>
                <a:close/>
              </a:path>
            </a:pathLst>
          </a:custGeom>
          <a:solidFill>
            <a:srgbClr val="C52726"/>
          </a:solidFill>
          <a:ln/>
        </p:spPr>
      </p:sp>
      <p:sp>
        <p:nvSpPr>
          <p:cNvPr id="39" name="Text 37"/>
          <p:cNvSpPr/>
          <p:nvPr/>
        </p:nvSpPr>
        <p:spPr>
          <a:xfrm>
            <a:off x="8591550" y="6730839"/>
            <a:ext cx="44704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Có tiền sử dị ứng hoặc phản vệ trước đây không?</a:t>
            </a:r>
            <a:endParaRPr lang="en-US" sz="1600" dirty="0"/>
          </a:p>
        </p:txBody>
      </p:sp>
      <p:sp>
        <p:nvSpPr>
          <p:cNvPr id="40" name="Shape 38"/>
          <p:cNvSpPr/>
          <p:nvPr/>
        </p:nvSpPr>
        <p:spPr>
          <a:xfrm>
            <a:off x="742950" y="72388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14300" y="78581"/>
                </a:moveTo>
                <a:cubicBezTo>
                  <a:pt x="106397" y="78581"/>
                  <a:pt x="100013" y="84966"/>
                  <a:pt x="100013" y="92869"/>
                </a:cubicBezTo>
                <a:cubicBezTo>
                  <a:pt x="100013" y="98807"/>
                  <a:pt x="95235" y="103584"/>
                  <a:pt x="89297" y="103584"/>
                </a:cubicBezTo>
                <a:cubicBezTo>
                  <a:pt x="83359" y="103584"/>
                  <a:pt x="78581" y="98807"/>
                  <a:pt x="78581" y="92869"/>
                </a:cubicBezTo>
                <a:cubicBezTo>
                  <a:pt x="78581" y="73134"/>
                  <a:pt x="94565" y="57150"/>
                  <a:pt x="114300" y="57150"/>
                </a:cubicBezTo>
                <a:cubicBezTo>
                  <a:pt x="134035" y="57150"/>
                  <a:pt x="150019" y="73134"/>
                  <a:pt x="150019" y="92869"/>
                </a:cubicBezTo>
                <a:cubicBezTo>
                  <a:pt x="150019" y="113943"/>
                  <a:pt x="133945" y="122873"/>
                  <a:pt x="125016" y="126132"/>
                </a:cubicBezTo>
                <a:lnTo>
                  <a:pt x="125016" y="127828"/>
                </a:lnTo>
                <a:cubicBezTo>
                  <a:pt x="125016" y="133767"/>
                  <a:pt x="120238" y="138544"/>
                  <a:pt x="114300" y="138544"/>
                </a:cubicBezTo>
                <a:cubicBezTo>
                  <a:pt x="108362" y="138544"/>
                  <a:pt x="103584" y="133767"/>
                  <a:pt x="103584" y="127828"/>
                </a:cubicBezTo>
                <a:lnTo>
                  <a:pt x="103584" y="124212"/>
                </a:lnTo>
                <a:cubicBezTo>
                  <a:pt x="103584" y="115059"/>
                  <a:pt x="110192" y="108496"/>
                  <a:pt x="117024" y="106263"/>
                </a:cubicBezTo>
                <a:cubicBezTo>
                  <a:pt x="119881" y="105326"/>
                  <a:pt x="122917" y="103808"/>
                  <a:pt x="125150" y="101664"/>
                </a:cubicBezTo>
                <a:cubicBezTo>
                  <a:pt x="127069" y="99789"/>
                  <a:pt x="128588" y="97200"/>
                  <a:pt x="128588" y="92913"/>
                </a:cubicBezTo>
                <a:cubicBezTo>
                  <a:pt x="128588" y="85011"/>
                  <a:pt x="122203" y="78626"/>
                  <a:pt x="114300" y="78626"/>
                </a:cubicBezTo>
                <a:close/>
                <a:moveTo>
                  <a:pt x="100013" y="164306"/>
                </a:moveTo>
                <a:cubicBezTo>
                  <a:pt x="100013" y="156421"/>
                  <a:pt x="106415" y="150019"/>
                  <a:pt x="114300" y="150019"/>
                </a:cubicBezTo>
                <a:cubicBezTo>
                  <a:pt x="122185" y="150019"/>
                  <a:pt x="128588" y="156421"/>
                  <a:pt x="128588" y="164306"/>
                </a:cubicBezTo>
                <a:cubicBezTo>
                  <a:pt x="128588" y="172192"/>
                  <a:pt x="122185" y="178594"/>
                  <a:pt x="114300" y="178594"/>
                </a:cubicBezTo>
                <a:cubicBezTo>
                  <a:pt x="106415" y="178594"/>
                  <a:pt x="100013" y="172192"/>
                  <a:pt x="100013" y="164306"/>
                </a:cubicBezTo>
                <a:close/>
              </a:path>
            </a:pathLst>
          </a:custGeom>
          <a:solidFill>
            <a:srgbClr val="C52726"/>
          </a:solidFill>
          <a:ln/>
        </p:spPr>
      </p:sp>
      <p:sp>
        <p:nvSpPr>
          <p:cNvPr id="41" name="Text 39"/>
          <p:cNvSpPr/>
          <p:nvPr/>
        </p:nvSpPr>
        <p:spPr>
          <a:xfrm>
            <a:off x="1098550" y="7188039"/>
            <a:ext cx="39243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Triệu chứng xuất hiện bao lâu sau tiếp xúc?</a:t>
            </a:r>
            <a:endParaRPr lang="en-US" sz="1600" dirty="0"/>
          </a:p>
        </p:txBody>
      </p:sp>
      <p:sp>
        <p:nvSpPr>
          <p:cNvPr id="42" name="Shape 40"/>
          <p:cNvSpPr/>
          <p:nvPr/>
        </p:nvSpPr>
        <p:spPr>
          <a:xfrm>
            <a:off x="8235950" y="72388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14300" y="78581"/>
                </a:moveTo>
                <a:cubicBezTo>
                  <a:pt x="106397" y="78581"/>
                  <a:pt x="100013" y="84966"/>
                  <a:pt x="100013" y="92869"/>
                </a:cubicBezTo>
                <a:cubicBezTo>
                  <a:pt x="100013" y="98807"/>
                  <a:pt x="95235" y="103584"/>
                  <a:pt x="89297" y="103584"/>
                </a:cubicBezTo>
                <a:cubicBezTo>
                  <a:pt x="83359" y="103584"/>
                  <a:pt x="78581" y="98807"/>
                  <a:pt x="78581" y="92869"/>
                </a:cubicBezTo>
                <a:cubicBezTo>
                  <a:pt x="78581" y="73134"/>
                  <a:pt x="94565" y="57150"/>
                  <a:pt x="114300" y="57150"/>
                </a:cubicBezTo>
                <a:cubicBezTo>
                  <a:pt x="134035" y="57150"/>
                  <a:pt x="150019" y="73134"/>
                  <a:pt x="150019" y="92869"/>
                </a:cubicBezTo>
                <a:cubicBezTo>
                  <a:pt x="150019" y="113943"/>
                  <a:pt x="133945" y="122873"/>
                  <a:pt x="125016" y="126132"/>
                </a:cubicBezTo>
                <a:lnTo>
                  <a:pt x="125016" y="127828"/>
                </a:lnTo>
                <a:cubicBezTo>
                  <a:pt x="125016" y="133767"/>
                  <a:pt x="120238" y="138544"/>
                  <a:pt x="114300" y="138544"/>
                </a:cubicBezTo>
                <a:cubicBezTo>
                  <a:pt x="108362" y="138544"/>
                  <a:pt x="103584" y="133767"/>
                  <a:pt x="103584" y="127828"/>
                </a:cubicBezTo>
                <a:lnTo>
                  <a:pt x="103584" y="124212"/>
                </a:lnTo>
                <a:cubicBezTo>
                  <a:pt x="103584" y="115059"/>
                  <a:pt x="110192" y="108496"/>
                  <a:pt x="117024" y="106263"/>
                </a:cubicBezTo>
                <a:cubicBezTo>
                  <a:pt x="119881" y="105326"/>
                  <a:pt x="122917" y="103808"/>
                  <a:pt x="125150" y="101664"/>
                </a:cubicBezTo>
                <a:cubicBezTo>
                  <a:pt x="127069" y="99789"/>
                  <a:pt x="128588" y="97200"/>
                  <a:pt x="128588" y="92913"/>
                </a:cubicBezTo>
                <a:cubicBezTo>
                  <a:pt x="128588" y="85011"/>
                  <a:pt x="122203" y="78626"/>
                  <a:pt x="114300" y="78626"/>
                </a:cubicBezTo>
                <a:close/>
                <a:moveTo>
                  <a:pt x="100013" y="164306"/>
                </a:moveTo>
                <a:cubicBezTo>
                  <a:pt x="100013" y="156421"/>
                  <a:pt x="106415" y="150019"/>
                  <a:pt x="114300" y="150019"/>
                </a:cubicBezTo>
                <a:cubicBezTo>
                  <a:pt x="122185" y="150019"/>
                  <a:pt x="128588" y="156421"/>
                  <a:pt x="128588" y="164306"/>
                </a:cubicBezTo>
                <a:cubicBezTo>
                  <a:pt x="128588" y="172192"/>
                  <a:pt x="122185" y="178594"/>
                  <a:pt x="114300" y="178594"/>
                </a:cubicBezTo>
                <a:cubicBezTo>
                  <a:pt x="106415" y="178594"/>
                  <a:pt x="100013" y="172192"/>
                  <a:pt x="100013" y="164306"/>
                </a:cubicBezTo>
                <a:close/>
              </a:path>
            </a:pathLst>
          </a:custGeom>
          <a:solidFill>
            <a:srgbClr val="C52726"/>
          </a:solidFill>
          <a:ln/>
        </p:spPr>
      </p:sp>
      <p:sp>
        <p:nvSpPr>
          <p:cNvPr id="43" name="Text 41"/>
          <p:cNvSpPr/>
          <p:nvPr/>
        </p:nvSpPr>
        <p:spPr>
          <a:xfrm>
            <a:off x="8591550" y="7188039"/>
            <a:ext cx="33655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Có triệu chứng ở bao nhiêu cơ quan?</a:t>
            </a:r>
            <a:endParaRPr lang="en-US" sz="1600" dirty="0"/>
          </a:p>
        </p:txBody>
      </p:sp>
    </p:spTree>
  </p:cSld>
  <p:clrMapOvr>
    <a:masterClrMapping/>
  </p:clrMapOvr>
  <p:transition>
    <p:fade/>
    <p:spd val="med"/>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Phân biệt Chẩn đoán</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22400"/>
            <a:ext cx="15240000" cy="5486400"/>
          </a:xfrm>
          <a:custGeom>
            <a:avLst/>
            <a:gdLst/>
            <a:ahLst/>
            <a:cxnLst/>
            <a:rect l="l" t="t" r="r" b="b"/>
            <a:pathLst>
              <a:path w="15240000" h="5486400">
                <a:moveTo>
                  <a:pt x="152412" y="0"/>
                </a:moveTo>
                <a:lnTo>
                  <a:pt x="15087588" y="0"/>
                </a:lnTo>
                <a:cubicBezTo>
                  <a:pt x="15171763" y="0"/>
                  <a:pt x="15240000" y="68237"/>
                  <a:pt x="15240000" y="152412"/>
                </a:cubicBezTo>
                <a:lnTo>
                  <a:pt x="15240000" y="5333988"/>
                </a:lnTo>
                <a:cubicBezTo>
                  <a:pt x="15240000" y="5418163"/>
                  <a:pt x="15171763" y="5486400"/>
                  <a:pt x="15087588" y="5486400"/>
                </a:cubicBezTo>
                <a:lnTo>
                  <a:pt x="152412" y="5486400"/>
                </a:lnTo>
                <a:cubicBezTo>
                  <a:pt x="68237" y="5486400"/>
                  <a:pt x="0" y="5418163"/>
                  <a:pt x="0" y="5333988"/>
                </a:cubicBezTo>
                <a:lnTo>
                  <a:pt x="0" y="152412"/>
                </a:lnTo>
                <a:cubicBezTo>
                  <a:pt x="0" y="68294"/>
                  <a:pt x="68294" y="0"/>
                  <a:pt x="152412" y="0"/>
                </a:cubicBezTo>
                <a:close/>
              </a:path>
            </a:pathLst>
          </a:custGeom>
          <a:solidFill>
            <a:srgbClr val="FFFFFF"/>
          </a:solidFill>
          <a:ln/>
          <a:effectLst>
            <a:outerShdw sx="100000" sy="100000" kx="0" ky="0" algn="bl" rotWithShape="0" blurRad="190500" dist="127000" dir="5400000">
              <a:srgbClr val="000000">
                <a:alpha val="10196"/>
              </a:srgbClr>
            </a:outerShdw>
          </a:effectLst>
        </p:spPr>
      </p:sp>
      <p:graphicFrame>
        <p:nvGraphicFramePr>
          <p:cNvPr id="16" name="Table 0"/>
          <p:cNvGraphicFramePr>
            <a:graphicFrameLocks noGrp="1"/>
          </p:cNvGraphicFramePr>
          <p:nvPr>
            <p:extLst>
              <p:ext uri="{D42A27DB-BD31-4B8C-83A1-F6EECF244321}">
                <p14:modId xmlns:p14="http://schemas.microsoft.com/office/powerpoint/2010/main" val="1579011935"/>
              </p:ext>
            </p:extLst>
          </p:nvPr>
        </p:nvGraphicFramePr>
        <p:xfrm>
          <a:off x="762000" y="1676400"/>
          <a:ext cx="14732000" cy="4978400"/>
        </p:xfrm>
        <a:graphic>
          <a:graphicData uri="http://schemas.openxmlformats.org/drawingml/2006/table">
            <a:tbl>
              <a:tblPr/>
              <a:tblGrid>
                <a:gridCol w="2857500"/>
                <a:gridCol w="3670300"/>
                <a:gridCol w="8204200"/>
              </a:tblGrid>
              <a:tr h="711200">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Tình trạng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Đặc điểm chung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Điểm phân biệt</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r>
              <a:tr h="711200">
                <a:tc>
                  <a:txBody>
                    <a:bodyPr/>
                    <a:lstStyle/>
                    <a:p>
                      <a:r>
                        <a:rPr lang="en-US" sz="1600" u="none" dirty="0">
                          <a:solidFill>
                            <a:srgbClr val="212529"/>
                          </a:solidFill>
                          <a:latin typeface="微软雅黑" pitchFamily="34" charset="0"/>
                          <a:ea typeface="微软雅黑" pitchFamily="34" charset="-122"/>
                          <a:cs typeface="微软雅黑" pitchFamily="34" charset="-120"/>
                        </a:rPr>
                        <a:t>1Sốc phản vệ</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Tụt HA, choáng, vã mồ hôi</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Có triệu chứng da (mề đay), khó thở, tiêm Adrenaline đáp ứng tốt</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r>
              <a:tr h="711200">
                <a:tc>
                  <a:txBody>
                    <a:bodyPr/>
                    <a:lstStyle/>
                    <a:p>
                      <a:r>
                        <a:rPr lang="en-US" sz="1600" u="none" dirty="0">
                          <a:solidFill>
                            <a:srgbClr val="212529"/>
                          </a:solidFill>
                          <a:latin typeface="微软雅黑" pitchFamily="34" charset="0"/>
                          <a:ea typeface="微软雅黑" pitchFamily="34" charset="-122"/>
                          <a:cs typeface="微软雅黑" pitchFamily="34" charset="-120"/>
                        </a:rPr>
                        <a:t>2Sốc vagal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Tụt HA, chóng mặt, buồn nôn</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Nhịp tim chậm, không có triệu chứng da, thường do đau, căng thẳng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r>
              <a:tr h="711200">
                <a:tc>
                  <a:txBody>
                    <a:bodyPr/>
                    <a:lstStyle/>
                    <a:p>
                      <a:r>
                        <a:rPr lang="en-US" sz="1600" u="none" dirty="0">
                          <a:solidFill>
                            <a:srgbClr val="212529"/>
                          </a:solidFill>
                          <a:latin typeface="微软雅黑" pitchFamily="34" charset="0"/>
                          <a:ea typeface="微软雅黑" pitchFamily="34" charset="-122"/>
                          <a:cs typeface="微软雅黑" pitchFamily="34" charset="-120"/>
                        </a:rPr>
                        <a:t>3Hen suyễn cấp</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Khó thở, thở rít, co thắt phế quản</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Không có tụt HA, không có triệu chứng da, tiền sử hen, đáp ứng với Salbutamol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r>
              <a:tr h="711200">
                <a:tc>
                  <a:txBody>
                    <a:bodyPr/>
                    <a:lstStyle/>
                    <a:p>
                      <a:r>
                        <a:rPr lang="en-US" sz="1600" u="none" dirty="0">
                          <a:solidFill>
                            <a:srgbClr val="212529"/>
                          </a:solidFill>
                          <a:latin typeface="微软雅黑" pitchFamily="34" charset="0"/>
                          <a:ea typeface="微软雅黑" pitchFamily="34" charset="-122"/>
                          <a:cs typeface="微软雅黑" pitchFamily="34" charset="-120"/>
                        </a:rPr>
                        <a:t>4Phù mạch di truyền</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Phù mạch, sưng mặt, môi</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Không có mề đay, không tụt HA, tiền sử gia đình, kéo dài 2-5 ngày</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r>
              <a:tr h="711200">
                <a:tc>
                  <a:txBody>
                    <a:bodyPr/>
                    <a:lstStyle/>
                    <a:p>
                      <a:r>
                        <a:rPr lang="en-US" sz="1600" u="none" dirty="0">
                          <a:solidFill>
                            <a:srgbClr val="212529"/>
                          </a:solidFill>
                          <a:latin typeface="微软雅黑" pitchFamily="34" charset="0"/>
                          <a:ea typeface="微软雅黑" pitchFamily="34" charset="-122"/>
                          <a:cs typeface="微软雅黑" pitchFamily="34" charset="-120"/>
                        </a:rPr>
                        <a:t>5Suy tim cấp</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Khó thở, tím tái, tụt HA</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Tiền sử tim mạch, phù phổi cấp, ran ẩm 2 đáy phổi, không có triệu chứng da</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r>
              <a:tr h="711200">
                <a:tc>
                  <a:txBody>
                    <a:bodyPr/>
                    <a:lstStyle/>
                    <a:p>
                      <a:r>
                        <a:rPr lang="en-US" sz="1600" u="none" dirty="0">
                          <a:solidFill>
                            <a:srgbClr val="212529"/>
                          </a:solidFill>
                          <a:latin typeface="微软雅黑" pitchFamily="34" charset="0"/>
                          <a:ea typeface="微软雅黑" pitchFamily="34" charset="-122"/>
                          <a:cs typeface="微软雅黑" pitchFamily="34" charset="-120"/>
                        </a:rPr>
                        <a:t>6Hạ đường huyết</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Vã mồ hôi, choáng, mất ý thức</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Đo glucose máu thấp, không có triệu chứng da, đáp ứng glucose TM</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9FAFB"/>
                    </a:solidFill>
                  </a:tcPr>
                </a:tc>
              </a:tr>
            </a:tbl>
          </a:graphicData>
        </a:graphic>
      </p:graphicFrame>
      <p:sp>
        <p:nvSpPr>
          <p:cNvPr id="6" name="Shape 3"/>
          <p:cNvSpPr/>
          <p:nvPr/>
        </p:nvSpPr>
        <p:spPr>
          <a:xfrm>
            <a:off x="508000" y="7112000"/>
            <a:ext cx="15240000" cy="1524000"/>
          </a:xfrm>
          <a:custGeom>
            <a:avLst/>
            <a:gdLst/>
            <a:ahLst/>
            <a:cxnLst/>
            <a:rect l="l" t="t" r="r" b="b"/>
            <a:pathLst>
              <a:path w="15240000" h="1524000">
                <a:moveTo>
                  <a:pt x="152400" y="0"/>
                </a:moveTo>
                <a:lnTo>
                  <a:pt x="15087600" y="0"/>
                </a:lnTo>
                <a:cubicBezTo>
                  <a:pt x="15171712" y="0"/>
                  <a:pt x="15240000" y="68288"/>
                  <a:pt x="15240000" y="152400"/>
                </a:cubicBezTo>
                <a:lnTo>
                  <a:pt x="15240000" y="1371600"/>
                </a:lnTo>
                <a:cubicBezTo>
                  <a:pt x="15240000" y="1455712"/>
                  <a:pt x="15171712" y="1524000"/>
                  <a:pt x="15087600" y="1524000"/>
                </a:cubicBezTo>
                <a:lnTo>
                  <a:pt x="152400" y="1524000"/>
                </a:lnTo>
                <a:cubicBezTo>
                  <a:pt x="68288" y="1524000"/>
                  <a:pt x="0" y="1455712"/>
                  <a:pt x="0" y="1371600"/>
                </a:cubicBezTo>
                <a:lnTo>
                  <a:pt x="0" y="152400"/>
                </a:lnTo>
                <a:cubicBezTo>
                  <a:pt x="0" y="68288"/>
                  <a:pt x="68288" y="0"/>
                  <a:pt x="1524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7" name="Shape 4"/>
          <p:cNvSpPr/>
          <p:nvPr/>
        </p:nvSpPr>
        <p:spPr>
          <a:xfrm>
            <a:off x="809625" y="7315200"/>
            <a:ext cx="285750" cy="381000"/>
          </a:xfrm>
          <a:custGeom>
            <a:avLst/>
            <a:gdLst/>
            <a:ahLst/>
            <a:cxnLst/>
            <a:rect l="l" t="t" r="r" b="b"/>
            <a:pathLst>
              <a:path w="285750" h="381000">
                <a:moveTo>
                  <a:pt x="217959" y="285750"/>
                </a:moveTo>
                <a:cubicBezTo>
                  <a:pt x="223391" y="269156"/>
                  <a:pt x="234255" y="254124"/>
                  <a:pt x="246534" y="241176"/>
                </a:cubicBezTo>
                <a:cubicBezTo>
                  <a:pt x="270867" y="215578"/>
                  <a:pt x="285750" y="180975"/>
                  <a:pt x="285750" y="142875"/>
                </a:cubicBezTo>
                <a:cubicBezTo>
                  <a:pt x="285750" y="63996"/>
                  <a:pt x="221754" y="0"/>
                  <a:pt x="142875" y="0"/>
                </a:cubicBezTo>
                <a:cubicBezTo>
                  <a:pt x="63996" y="0"/>
                  <a:pt x="0" y="63996"/>
                  <a:pt x="0" y="142875"/>
                </a:cubicBezTo>
                <a:cubicBezTo>
                  <a:pt x="0" y="180975"/>
                  <a:pt x="14883" y="215578"/>
                  <a:pt x="39216" y="241176"/>
                </a:cubicBezTo>
                <a:cubicBezTo>
                  <a:pt x="51495" y="254124"/>
                  <a:pt x="62433" y="269156"/>
                  <a:pt x="67791" y="285750"/>
                </a:cubicBezTo>
                <a:lnTo>
                  <a:pt x="217884" y="285750"/>
                </a:lnTo>
                <a:close/>
                <a:moveTo>
                  <a:pt x="214313" y="321469"/>
                </a:moveTo>
                <a:lnTo>
                  <a:pt x="71438" y="321469"/>
                </a:lnTo>
                <a:lnTo>
                  <a:pt x="71438" y="333375"/>
                </a:lnTo>
                <a:cubicBezTo>
                  <a:pt x="71438" y="366266"/>
                  <a:pt x="98078" y="392906"/>
                  <a:pt x="130969" y="392906"/>
                </a:cubicBezTo>
                <a:lnTo>
                  <a:pt x="154781" y="392906"/>
                </a:lnTo>
                <a:cubicBezTo>
                  <a:pt x="187672" y="392906"/>
                  <a:pt x="214313" y="366266"/>
                  <a:pt x="214313" y="333375"/>
                </a:cubicBezTo>
                <a:lnTo>
                  <a:pt x="214313" y="321469"/>
                </a:lnTo>
                <a:close/>
                <a:moveTo>
                  <a:pt x="136922" y="83344"/>
                </a:moveTo>
                <a:cubicBezTo>
                  <a:pt x="107305" y="83344"/>
                  <a:pt x="83344" y="107305"/>
                  <a:pt x="83344" y="136922"/>
                </a:cubicBezTo>
                <a:cubicBezTo>
                  <a:pt x="83344" y="146819"/>
                  <a:pt x="75381" y="154781"/>
                  <a:pt x="65484" y="154781"/>
                </a:cubicBezTo>
                <a:cubicBezTo>
                  <a:pt x="55587" y="154781"/>
                  <a:pt x="47625" y="146819"/>
                  <a:pt x="47625" y="136922"/>
                </a:cubicBezTo>
                <a:cubicBezTo>
                  <a:pt x="47625" y="87585"/>
                  <a:pt x="87585" y="47625"/>
                  <a:pt x="136922" y="47625"/>
                </a:cubicBezTo>
                <a:cubicBezTo>
                  <a:pt x="146819" y="47625"/>
                  <a:pt x="154781" y="55587"/>
                  <a:pt x="154781" y="65484"/>
                </a:cubicBezTo>
                <a:cubicBezTo>
                  <a:pt x="154781" y="75381"/>
                  <a:pt x="146819" y="83344"/>
                  <a:pt x="136922" y="83344"/>
                </a:cubicBezTo>
                <a:close/>
              </a:path>
            </a:pathLst>
          </a:custGeom>
          <a:solidFill>
            <a:srgbClr val="FFFFFF"/>
          </a:solidFill>
          <a:ln/>
        </p:spPr>
      </p:sp>
      <p:sp>
        <p:nvSpPr>
          <p:cNvPr id="8" name="Text 5"/>
          <p:cNvSpPr/>
          <p:nvPr/>
        </p:nvSpPr>
        <p:spPr>
          <a:xfrm>
            <a:off x="1390650" y="7315200"/>
            <a:ext cx="142875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NGUYÊN TẮC KHI NGHI NGỜ</a:t>
            </a:r>
            <a:endParaRPr lang="en-US" sz="1600" dirty="0"/>
          </a:p>
        </p:txBody>
      </p:sp>
      <p:sp>
        <p:nvSpPr>
          <p:cNvPr id="9" name="Text 6"/>
          <p:cNvSpPr/>
          <p:nvPr/>
        </p:nvSpPr>
        <p:spPr>
          <a:xfrm>
            <a:off x="1390650" y="7772400"/>
            <a:ext cx="14262100" cy="660400"/>
          </a:xfrm>
          <a:prstGeom prst="rect">
            <a:avLst/>
          </a:prstGeom>
          <a:noFill/>
          <a:ln/>
        </p:spPr>
        <p:txBody>
          <a:bodyPr wrap="square" lIns="0" tIns="0" rIns="0" bIns="0" rtlCol="0" anchor="ctr"/>
          <a:lstStyle/>
          <a:p>
            <a:pPr>
              <a:lnSpc>
                <a:spcPct val="140000"/>
              </a:lnSpc>
            </a:pPr>
            <a:r>
              <a:rPr lang="en-US" sz="1600" b="1" dirty="0">
                <a:solidFill>
                  <a:srgbClr val="FFFFFF"/>
                </a:solidFill>
                <a:latin typeface="Quattrocento Sans" pitchFamily="34" charset="0"/>
                <a:ea typeface="Quattrocento Sans" pitchFamily="34" charset="-122"/>
                <a:cs typeface="Quattrocento Sans" pitchFamily="34" charset="-120"/>
              </a:rPr>
              <a:t>Nếu nghi ngờ sốc phản vệ → Tiêm Adrenaline ngay lập tức.</a:t>
            </a:r>
            <a:pPr>
              <a:lnSpc>
                <a:spcPct val="140000"/>
              </a:lnSpc>
            </a:pPr>
            <a:r>
              <a:rPr lang="en-US" sz="1600" dirty="0">
                <a:solidFill>
                  <a:srgbClr val="FFFFFF"/>
                </a:solidFill>
                <a:latin typeface="Quattrocento Sans" pitchFamily="34" charset="0"/>
                <a:ea typeface="Quattrocento Sans" pitchFamily="34" charset="-122"/>
                <a:cs typeface="Quattrocento Sans" pitchFamily="34" charset="-120"/>
              </a:rPr>
              <a:t> Không nên trì hoãn vì xét nghiệm. Adrenaline an toàn, không có chống chỉ định tuyệt đối. An toàn hơn tiêm nhầm còn hơn bỏ lỡ phản vệ nặng.</a:t>
            </a:r>
            <a:endParaRPr lang="en-US" sz="1600" dirty="0"/>
          </a:p>
        </p:txBody>
      </p:sp>
    </p:spTree>
  </p:cSld>
  <p:clrMapOvr>
    <a:masterClrMapping/>
  </p:clrMapOvr>
  <p:transition>
    <p:fade/>
    <p:spd val="med"/>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C52726"/>
        </a:solidFill>
      </p:bgPr>
    </p:bg>
    <p:spTree>
      <p:nvGrpSpPr>
        <p:cNvPr id="1" name=""/>
        <p:cNvGrpSpPr/>
        <p:nvPr/>
      </p:nvGrpSpPr>
      <p:grpSpPr>
        <a:xfrm>
          <a:off x="0" y="0"/>
          <a:ext cx="0" cy="0"/>
          <a:chOff x="0" y="0"/>
          <a:chExt cx="0" cy="0"/>
        </a:xfrm>
      </p:grpSpPr>
      <p:sp>
        <p:nvSpPr>
          <p:cNvPr id="2" name="Shape 0"/>
          <p:cNvSpPr/>
          <p:nvPr/>
        </p:nvSpPr>
        <p:spPr>
          <a:xfrm>
            <a:off x="508000" y="155733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FFFFFF"/>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1557338"/>
            <a:ext cx="1244600" cy="1016000"/>
          </a:xfrm>
          <a:prstGeom prst="rect">
            <a:avLst/>
          </a:prstGeom>
          <a:noFill/>
          <a:ln/>
        </p:spPr>
        <p:txBody>
          <a:bodyPr wrap="square" lIns="0" tIns="0" rIns="0" bIns="0" rtlCol="0" anchor="ctr"/>
          <a:lstStyle/>
          <a:p>
            <a:pPr algn="ctr">
              <a:lnSpc>
                <a:spcPct val="90000"/>
              </a:lnSpc>
            </a:pPr>
            <a:r>
              <a:rPr lang="en-US" sz="3600" b="1" dirty="0">
                <a:solidFill>
                  <a:srgbClr val="C52726"/>
                </a:solidFill>
                <a:latin typeface="Quattrocento Sans" pitchFamily="34" charset="0"/>
                <a:ea typeface="Quattrocento Sans" pitchFamily="34" charset="-122"/>
                <a:cs typeface="Quattrocento Sans" pitchFamily="34" charset="-120"/>
              </a:rPr>
              <a:t>06</a:t>
            </a:r>
            <a:endParaRPr lang="en-US" sz="1600" dirty="0"/>
          </a:p>
        </p:txBody>
      </p:sp>
      <p:sp>
        <p:nvSpPr>
          <p:cNvPr id="4" name="Text 2"/>
          <p:cNvSpPr/>
          <p:nvPr/>
        </p:nvSpPr>
        <p:spPr>
          <a:xfrm>
            <a:off x="1930400" y="1557338"/>
            <a:ext cx="3467100" cy="19050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Xử trí</a:t>
            </a:r>
            <a:endParaRPr lang="en-US" sz="1600" dirty="0"/>
          </a:p>
          <a:p>
            <a:pPr>
              <a:lnSpc>
                <a:spcPct val="100000"/>
              </a:lnSpc>
            </a:pPr>
            <a:r>
              <a:rPr lang="en-US" sz="6000" b="1" dirty="0">
                <a:solidFill>
                  <a:srgbClr val="FFFFFF"/>
                </a:solidFill>
                <a:latin typeface="Noto Sans SC" pitchFamily="34" charset="0"/>
                <a:ea typeface="Noto Sans SC" pitchFamily="34" charset="-122"/>
                <a:cs typeface="Noto Sans SC" pitchFamily="34" charset="-120"/>
              </a:rPr>
              <a:t>Cấp cứu</a:t>
            </a:r>
            <a:endParaRPr lang="en-US" sz="1600" dirty="0"/>
          </a:p>
        </p:txBody>
      </p:sp>
      <p:sp>
        <p:nvSpPr>
          <p:cNvPr id="5" name="Shape 3"/>
          <p:cNvSpPr/>
          <p:nvPr/>
        </p:nvSpPr>
        <p:spPr>
          <a:xfrm>
            <a:off x="1930400" y="36655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FFFFFF"/>
          </a:solidFill>
          <a:ln/>
        </p:spPr>
      </p:sp>
      <p:sp>
        <p:nvSpPr>
          <p:cNvPr id="6" name="Text 4"/>
          <p:cNvSpPr/>
          <p:nvPr/>
        </p:nvSpPr>
        <p:spPr>
          <a:xfrm>
            <a:off x="508000" y="437673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Adrenaline là thuốc sống còn trong cấp cứu sốc phản vệ</a:t>
            </a:r>
            <a:endParaRPr lang="en-US" sz="1600" dirty="0"/>
          </a:p>
        </p:txBody>
      </p:sp>
      <p:sp>
        <p:nvSpPr>
          <p:cNvPr id="7" name="Shape 5"/>
          <p:cNvSpPr/>
          <p:nvPr/>
        </p:nvSpPr>
        <p:spPr>
          <a:xfrm>
            <a:off x="508000" y="601186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4902"/>
            </a:srgbClr>
          </a:solidFill>
          <a:ln/>
        </p:spPr>
      </p:sp>
      <p:sp>
        <p:nvSpPr>
          <p:cNvPr id="8" name="Shape 6"/>
          <p:cNvSpPr/>
          <p:nvPr/>
        </p:nvSpPr>
        <p:spPr>
          <a:xfrm>
            <a:off x="2746375" y="6316663"/>
            <a:ext cx="400050" cy="457200"/>
          </a:xfrm>
          <a:custGeom>
            <a:avLst/>
            <a:gdLst/>
            <a:ahLst/>
            <a:cxnLst/>
            <a:rect l="l" t="t" r="r" b="b"/>
            <a:pathLst>
              <a:path w="400050" h="457200">
                <a:moveTo>
                  <a:pt x="302538" y="-8840"/>
                </a:moveTo>
                <a:cubicBezTo>
                  <a:pt x="313164" y="-1161"/>
                  <a:pt x="317093" y="12769"/>
                  <a:pt x="312271" y="24914"/>
                </a:cubicBezTo>
                <a:lnTo>
                  <a:pt x="242262" y="200025"/>
                </a:lnTo>
                <a:lnTo>
                  <a:pt x="371475" y="200025"/>
                </a:lnTo>
                <a:cubicBezTo>
                  <a:pt x="383530" y="200025"/>
                  <a:pt x="394246" y="207526"/>
                  <a:pt x="398353" y="218867"/>
                </a:cubicBezTo>
                <a:cubicBezTo>
                  <a:pt x="402461" y="230207"/>
                  <a:pt x="398978" y="242888"/>
                  <a:pt x="389781" y="250567"/>
                </a:cubicBezTo>
                <a:lnTo>
                  <a:pt x="132606" y="464880"/>
                </a:lnTo>
                <a:cubicBezTo>
                  <a:pt x="122515" y="473273"/>
                  <a:pt x="108139" y="473720"/>
                  <a:pt x="97512" y="466040"/>
                </a:cubicBezTo>
                <a:cubicBezTo>
                  <a:pt x="86886" y="458361"/>
                  <a:pt x="82957" y="444431"/>
                  <a:pt x="87779" y="432286"/>
                </a:cubicBezTo>
                <a:lnTo>
                  <a:pt x="157788" y="257175"/>
                </a:lnTo>
                <a:lnTo>
                  <a:pt x="28575" y="257175"/>
                </a:lnTo>
                <a:cubicBezTo>
                  <a:pt x="16520" y="257175"/>
                  <a:pt x="5804" y="249674"/>
                  <a:pt x="1697" y="238333"/>
                </a:cubicBezTo>
                <a:cubicBezTo>
                  <a:pt x="-2411" y="226993"/>
                  <a:pt x="1072" y="214312"/>
                  <a:pt x="10269" y="206633"/>
                </a:cubicBezTo>
                <a:lnTo>
                  <a:pt x="267444" y="-7680"/>
                </a:lnTo>
                <a:cubicBezTo>
                  <a:pt x="277535" y="-16073"/>
                  <a:pt x="291911" y="-16520"/>
                  <a:pt x="302538" y="-8840"/>
                </a:cubicBezTo>
                <a:close/>
              </a:path>
            </a:pathLst>
          </a:custGeom>
          <a:solidFill>
            <a:srgbClr val="FFFFFF"/>
          </a:solidFill>
          <a:ln/>
        </p:spPr>
      </p:sp>
      <p:sp>
        <p:nvSpPr>
          <p:cNvPr id="9" name="Text 7"/>
          <p:cNvSpPr/>
          <p:nvPr/>
        </p:nvSpPr>
        <p:spPr>
          <a:xfrm>
            <a:off x="749300" y="6926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Khẩn cấp</a:t>
            </a:r>
            <a:endParaRPr lang="en-US" sz="1600" dirty="0"/>
          </a:p>
        </p:txBody>
      </p:sp>
      <p:sp>
        <p:nvSpPr>
          <p:cNvPr id="10" name="Shape 8"/>
          <p:cNvSpPr/>
          <p:nvPr/>
        </p:nvSpPr>
        <p:spPr>
          <a:xfrm>
            <a:off x="5689600" y="601186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4902"/>
            </a:srgbClr>
          </a:solidFill>
          <a:ln/>
        </p:spPr>
      </p:sp>
      <p:sp>
        <p:nvSpPr>
          <p:cNvPr id="11" name="Shape 9"/>
          <p:cNvSpPr/>
          <p:nvPr/>
        </p:nvSpPr>
        <p:spPr>
          <a:xfrm>
            <a:off x="7956550" y="6316663"/>
            <a:ext cx="342900" cy="457200"/>
          </a:xfrm>
          <a:custGeom>
            <a:avLst/>
            <a:gdLst/>
            <a:ahLst/>
            <a:cxnLst/>
            <a:rect l="l" t="t" r="r" b="b"/>
            <a:pathLst>
              <a:path w="342900" h="457200">
                <a:moveTo>
                  <a:pt x="0" y="168414"/>
                </a:moveTo>
                <a:cubicBezTo>
                  <a:pt x="0" y="75367"/>
                  <a:pt x="76795" y="0"/>
                  <a:pt x="171450" y="0"/>
                </a:cubicBezTo>
                <a:cubicBezTo>
                  <a:pt x="266105" y="0"/>
                  <a:pt x="342900" y="75367"/>
                  <a:pt x="342900" y="168414"/>
                </a:cubicBezTo>
                <a:cubicBezTo>
                  <a:pt x="342900" y="274945"/>
                  <a:pt x="235565" y="402640"/>
                  <a:pt x="190738" y="451306"/>
                </a:cubicBezTo>
                <a:cubicBezTo>
                  <a:pt x="180201" y="462736"/>
                  <a:pt x="162610" y="462736"/>
                  <a:pt x="152073" y="451306"/>
                </a:cubicBezTo>
                <a:cubicBezTo>
                  <a:pt x="107246" y="402640"/>
                  <a:pt x="-89" y="274945"/>
                  <a:pt x="-89" y="168414"/>
                </a:cubicBezTo>
                <a:close/>
                <a:moveTo>
                  <a:pt x="171450" y="228600"/>
                </a:moveTo>
                <a:cubicBezTo>
                  <a:pt x="202992" y="228600"/>
                  <a:pt x="228600" y="202992"/>
                  <a:pt x="228600" y="171450"/>
                </a:cubicBezTo>
                <a:cubicBezTo>
                  <a:pt x="228600" y="139908"/>
                  <a:pt x="202992" y="114300"/>
                  <a:pt x="171450" y="114300"/>
                </a:cubicBezTo>
                <a:cubicBezTo>
                  <a:pt x="139908" y="114300"/>
                  <a:pt x="114300" y="139908"/>
                  <a:pt x="114300" y="171450"/>
                </a:cubicBezTo>
                <a:cubicBezTo>
                  <a:pt x="114300" y="202992"/>
                  <a:pt x="139908" y="228600"/>
                  <a:pt x="171450" y="228600"/>
                </a:cubicBezTo>
                <a:close/>
              </a:path>
            </a:pathLst>
          </a:custGeom>
          <a:solidFill>
            <a:srgbClr val="FFFFFF"/>
          </a:solidFill>
          <a:ln/>
        </p:spPr>
      </p:sp>
      <p:sp>
        <p:nvSpPr>
          <p:cNvPr id="12" name="Text 10"/>
          <p:cNvSpPr/>
          <p:nvPr/>
        </p:nvSpPr>
        <p:spPr>
          <a:xfrm>
            <a:off x="5930900" y="6926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Tại chỗ</a:t>
            </a:r>
            <a:endParaRPr lang="en-US" sz="1600" dirty="0"/>
          </a:p>
        </p:txBody>
      </p:sp>
      <p:sp>
        <p:nvSpPr>
          <p:cNvPr id="13" name="Shape 11"/>
          <p:cNvSpPr/>
          <p:nvPr/>
        </p:nvSpPr>
        <p:spPr>
          <a:xfrm>
            <a:off x="10871200" y="601186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4902"/>
            </a:srgbClr>
          </a:solidFill>
          <a:ln/>
        </p:spPr>
      </p:sp>
      <p:sp>
        <p:nvSpPr>
          <p:cNvPr id="14" name="Shape 12"/>
          <p:cNvSpPr/>
          <p:nvPr/>
        </p:nvSpPr>
        <p:spPr>
          <a:xfrm>
            <a:off x="13052425" y="6316663"/>
            <a:ext cx="514350" cy="457200"/>
          </a:xfrm>
          <a:custGeom>
            <a:avLst/>
            <a:gdLst/>
            <a:ahLst/>
            <a:cxnLst/>
            <a:rect l="l" t="t" r="r" b="b"/>
            <a:pathLst>
              <a:path w="514350" h="457200">
                <a:moveTo>
                  <a:pt x="444252" y="-15180"/>
                </a:moveTo>
                <a:cubicBezTo>
                  <a:pt x="435858" y="-23574"/>
                  <a:pt x="422285" y="-23574"/>
                  <a:pt x="413980" y="-15180"/>
                </a:cubicBezTo>
                <a:cubicBezTo>
                  <a:pt x="405676" y="-6787"/>
                  <a:pt x="405586" y="6787"/>
                  <a:pt x="413980" y="15091"/>
                </a:cubicBezTo>
                <a:lnTo>
                  <a:pt x="427375" y="28486"/>
                </a:lnTo>
                <a:lnTo>
                  <a:pt x="386209" y="69652"/>
                </a:lnTo>
                <a:lnTo>
                  <a:pt x="329952" y="13395"/>
                </a:lnTo>
                <a:cubicBezTo>
                  <a:pt x="321558" y="5001"/>
                  <a:pt x="307985" y="5001"/>
                  <a:pt x="299680" y="13395"/>
                </a:cubicBezTo>
                <a:cubicBezTo>
                  <a:pt x="291376" y="21788"/>
                  <a:pt x="291286" y="35362"/>
                  <a:pt x="299680" y="43666"/>
                </a:cubicBezTo>
                <a:lnTo>
                  <a:pt x="305931" y="49917"/>
                </a:lnTo>
                <a:lnTo>
                  <a:pt x="236190" y="119658"/>
                </a:lnTo>
                <a:lnTo>
                  <a:pt x="272802" y="156270"/>
                </a:lnTo>
                <a:cubicBezTo>
                  <a:pt x="281196" y="164663"/>
                  <a:pt x="281196" y="178237"/>
                  <a:pt x="272802" y="186541"/>
                </a:cubicBezTo>
                <a:cubicBezTo>
                  <a:pt x="264408" y="194846"/>
                  <a:pt x="250835" y="194935"/>
                  <a:pt x="242530" y="186541"/>
                </a:cubicBezTo>
                <a:lnTo>
                  <a:pt x="205919" y="149929"/>
                </a:lnTo>
                <a:lnTo>
                  <a:pt x="164753" y="191095"/>
                </a:lnTo>
                <a:lnTo>
                  <a:pt x="201364" y="227707"/>
                </a:lnTo>
                <a:cubicBezTo>
                  <a:pt x="209758" y="236101"/>
                  <a:pt x="209758" y="249674"/>
                  <a:pt x="201364" y="257979"/>
                </a:cubicBezTo>
                <a:cubicBezTo>
                  <a:pt x="192971" y="266283"/>
                  <a:pt x="179397" y="266373"/>
                  <a:pt x="171093" y="257979"/>
                </a:cubicBezTo>
                <a:lnTo>
                  <a:pt x="134481" y="221367"/>
                </a:lnTo>
                <a:lnTo>
                  <a:pt x="100816" y="255032"/>
                </a:lnTo>
                <a:cubicBezTo>
                  <a:pt x="91440" y="264408"/>
                  <a:pt x="86171" y="277088"/>
                  <a:pt x="86171" y="290393"/>
                </a:cubicBezTo>
                <a:lnTo>
                  <a:pt x="86171" y="369689"/>
                </a:lnTo>
                <a:lnTo>
                  <a:pt x="35272" y="420588"/>
                </a:lnTo>
                <a:cubicBezTo>
                  <a:pt x="26878" y="428982"/>
                  <a:pt x="26878" y="442555"/>
                  <a:pt x="35272" y="450860"/>
                </a:cubicBezTo>
                <a:cubicBezTo>
                  <a:pt x="43666" y="459165"/>
                  <a:pt x="57239" y="459254"/>
                  <a:pt x="65544" y="450860"/>
                </a:cubicBezTo>
                <a:lnTo>
                  <a:pt x="116443" y="399961"/>
                </a:lnTo>
                <a:lnTo>
                  <a:pt x="195739" y="399961"/>
                </a:lnTo>
                <a:cubicBezTo>
                  <a:pt x="209044" y="399961"/>
                  <a:pt x="221724" y="394692"/>
                  <a:pt x="231100" y="385316"/>
                </a:cubicBezTo>
                <a:lnTo>
                  <a:pt x="436215" y="180201"/>
                </a:lnTo>
                <a:lnTo>
                  <a:pt x="442466" y="186452"/>
                </a:lnTo>
                <a:cubicBezTo>
                  <a:pt x="450860" y="194846"/>
                  <a:pt x="464433" y="194846"/>
                  <a:pt x="472738" y="186452"/>
                </a:cubicBezTo>
                <a:cubicBezTo>
                  <a:pt x="481042" y="178058"/>
                  <a:pt x="481132" y="164485"/>
                  <a:pt x="472738" y="156180"/>
                </a:cubicBezTo>
                <a:lnTo>
                  <a:pt x="416481" y="99923"/>
                </a:lnTo>
                <a:lnTo>
                  <a:pt x="457646" y="58757"/>
                </a:lnTo>
                <a:lnTo>
                  <a:pt x="471041" y="72152"/>
                </a:lnTo>
                <a:cubicBezTo>
                  <a:pt x="479435" y="80546"/>
                  <a:pt x="493008" y="80546"/>
                  <a:pt x="501313" y="72152"/>
                </a:cubicBezTo>
                <a:cubicBezTo>
                  <a:pt x="509617" y="63758"/>
                  <a:pt x="509707" y="50185"/>
                  <a:pt x="501313" y="41880"/>
                </a:cubicBezTo>
                <a:lnTo>
                  <a:pt x="444163" y="-15270"/>
                </a:lnTo>
                <a:close/>
              </a:path>
            </a:pathLst>
          </a:custGeom>
          <a:solidFill>
            <a:srgbClr val="FFFFFF"/>
          </a:solidFill>
          <a:ln/>
        </p:spPr>
      </p:sp>
      <p:sp>
        <p:nvSpPr>
          <p:cNvPr id="15" name="Text 13"/>
          <p:cNvSpPr/>
          <p:nvPr/>
        </p:nvSpPr>
        <p:spPr>
          <a:xfrm>
            <a:off x="11112500" y="6926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Adrenaline</a:t>
            </a:r>
            <a:endParaRPr lang="en-US" sz="1600" dirty="0"/>
          </a:p>
        </p:txBody>
      </p:sp>
    </p:spTree>
  </p:cSld>
  <p:clrMapOvr>
    <a:masterClrMapping/>
  </p:clrMapOvr>
  <p:transition>
    <p:fade/>
    <p:spd val="med"/>
  </p:transition>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5237" y="505237"/>
            <a:ext cx="15472883" cy="505237"/>
          </a:xfrm>
          <a:prstGeom prst="rect">
            <a:avLst/>
          </a:prstGeom>
          <a:noFill/>
          <a:ln/>
        </p:spPr>
        <p:txBody>
          <a:bodyPr wrap="square" lIns="0" tIns="0" rIns="0" bIns="0" rtlCol="0" anchor="ctr"/>
          <a:lstStyle/>
          <a:p>
            <a:pPr>
              <a:lnSpc>
                <a:spcPct val="90000"/>
              </a:lnSpc>
            </a:pPr>
            <a:r>
              <a:rPr lang="en-US" sz="3580" b="1" dirty="0">
                <a:solidFill>
                  <a:srgbClr val="2A4B7C"/>
                </a:solidFill>
                <a:latin typeface="Noto Sans SC" pitchFamily="34" charset="0"/>
                <a:ea typeface="Noto Sans SC" pitchFamily="34" charset="-122"/>
                <a:cs typeface="Noto Sans SC" pitchFamily="34" charset="-120"/>
              </a:rPr>
              <a:t>Nguyên tắc Xử trí Cấp cứu</a:t>
            </a:r>
            <a:endParaRPr lang="en-US" sz="1600" dirty="0"/>
          </a:p>
        </p:txBody>
      </p:sp>
      <p:sp>
        <p:nvSpPr>
          <p:cNvPr id="3" name="Shape 1"/>
          <p:cNvSpPr/>
          <p:nvPr/>
        </p:nvSpPr>
        <p:spPr>
          <a:xfrm>
            <a:off x="505237" y="1162045"/>
            <a:ext cx="1212569" cy="50524"/>
          </a:xfrm>
          <a:custGeom>
            <a:avLst/>
            <a:gdLst/>
            <a:ahLst/>
            <a:cxnLst/>
            <a:rect l="l" t="t" r="r" b="b"/>
            <a:pathLst>
              <a:path w="1212569" h="50524">
                <a:moveTo>
                  <a:pt x="0" y="0"/>
                </a:moveTo>
                <a:lnTo>
                  <a:pt x="1212569" y="0"/>
                </a:lnTo>
                <a:lnTo>
                  <a:pt x="1212569" y="50524"/>
                </a:lnTo>
                <a:lnTo>
                  <a:pt x="0" y="50524"/>
                </a:lnTo>
                <a:lnTo>
                  <a:pt x="0" y="0"/>
                </a:lnTo>
                <a:close/>
              </a:path>
            </a:pathLst>
          </a:custGeom>
          <a:solidFill>
            <a:srgbClr val="C52726"/>
          </a:solidFill>
          <a:ln/>
        </p:spPr>
      </p:sp>
      <p:sp>
        <p:nvSpPr>
          <p:cNvPr id="4" name="Shape 2"/>
          <p:cNvSpPr/>
          <p:nvPr/>
        </p:nvSpPr>
        <p:spPr>
          <a:xfrm>
            <a:off x="505237" y="1364140"/>
            <a:ext cx="15245526" cy="1263092"/>
          </a:xfrm>
          <a:custGeom>
            <a:avLst/>
            <a:gdLst/>
            <a:ahLst/>
            <a:cxnLst/>
            <a:rect l="l" t="t" r="r" b="b"/>
            <a:pathLst>
              <a:path w="15245526" h="1263092">
                <a:moveTo>
                  <a:pt x="151571" y="0"/>
                </a:moveTo>
                <a:lnTo>
                  <a:pt x="15093955" y="0"/>
                </a:lnTo>
                <a:cubicBezTo>
                  <a:pt x="15177665" y="0"/>
                  <a:pt x="15245526" y="67861"/>
                  <a:pt x="15245526" y="151571"/>
                </a:cubicBezTo>
                <a:lnTo>
                  <a:pt x="15245526" y="1111521"/>
                </a:lnTo>
                <a:cubicBezTo>
                  <a:pt x="15245526" y="1195232"/>
                  <a:pt x="15177665" y="1263092"/>
                  <a:pt x="15093955" y="1263092"/>
                </a:cubicBezTo>
                <a:lnTo>
                  <a:pt x="151571" y="1263092"/>
                </a:lnTo>
                <a:cubicBezTo>
                  <a:pt x="67861" y="1263092"/>
                  <a:pt x="0" y="1195232"/>
                  <a:pt x="0" y="1111521"/>
                </a:cubicBezTo>
                <a:lnTo>
                  <a:pt x="0" y="151571"/>
                </a:lnTo>
                <a:cubicBezTo>
                  <a:pt x="0" y="67917"/>
                  <a:pt x="67917" y="0"/>
                  <a:pt x="151571" y="0"/>
                </a:cubicBezTo>
                <a:close/>
              </a:path>
            </a:pathLst>
          </a:custGeom>
          <a:solidFill>
            <a:srgbClr val="C52726"/>
          </a:solidFill>
          <a:ln/>
          <a:effectLst>
            <a:outerShdw sx="100000" sy="100000" kx="0" ky="0" algn="bl" rotWithShape="0" blurRad="315773" dist="252618" dir="5400000">
              <a:srgbClr val="000000">
                <a:alpha val="10196"/>
              </a:srgbClr>
            </a:outerShdw>
          </a:effectLst>
        </p:spPr>
      </p:sp>
      <p:sp>
        <p:nvSpPr>
          <p:cNvPr id="5" name="Shape 3"/>
          <p:cNvSpPr/>
          <p:nvPr/>
        </p:nvSpPr>
        <p:spPr>
          <a:xfrm>
            <a:off x="745225" y="1692384"/>
            <a:ext cx="682070" cy="606284"/>
          </a:xfrm>
          <a:custGeom>
            <a:avLst/>
            <a:gdLst/>
            <a:ahLst/>
            <a:cxnLst/>
            <a:rect l="l" t="t" r="r" b="b"/>
            <a:pathLst>
              <a:path w="682070" h="606284">
                <a:moveTo>
                  <a:pt x="366494" y="-22380"/>
                </a:moveTo>
                <a:cubicBezTo>
                  <a:pt x="361639" y="-31854"/>
                  <a:pt x="351811" y="-37893"/>
                  <a:pt x="341153" y="-37893"/>
                </a:cubicBezTo>
                <a:cubicBezTo>
                  <a:pt x="330496" y="-37893"/>
                  <a:pt x="320668" y="-31854"/>
                  <a:pt x="315813" y="-22380"/>
                </a:cubicBezTo>
                <a:lnTo>
                  <a:pt x="228659" y="148374"/>
                </a:lnTo>
                <a:lnTo>
                  <a:pt x="39314" y="178451"/>
                </a:lnTo>
                <a:cubicBezTo>
                  <a:pt x="28775" y="180109"/>
                  <a:pt x="20012" y="187569"/>
                  <a:pt x="16697" y="197753"/>
                </a:cubicBezTo>
                <a:cubicBezTo>
                  <a:pt x="13381" y="207937"/>
                  <a:pt x="16104" y="219068"/>
                  <a:pt x="23565" y="226646"/>
                </a:cubicBezTo>
                <a:lnTo>
                  <a:pt x="159031" y="362231"/>
                </a:lnTo>
                <a:lnTo>
                  <a:pt x="129191" y="551577"/>
                </a:lnTo>
                <a:cubicBezTo>
                  <a:pt x="127533" y="562116"/>
                  <a:pt x="131914" y="572773"/>
                  <a:pt x="140559" y="579049"/>
                </a:cubicBezTo>
                <a:cubicBezTo>
                  <a:pt x="149203" y="585325"/>
                  <a:pt x="160571" y="586272"/>
                  <a:pt x="170162" y="581417"/>
                </a:cubicBezTo>
                <a:lnTo>
                  <a:pt x="341153" y="494501"/>
                </a:lnTo>
                <a:lnTo>
                  <a:pt x="512026" y="581417"/>
                </a:lnTo>
                <a:cubicBezTo>
                  <a:pt x="521499" y="586272"/>
                  <a:pt x="532986" y="585325"/>
                  <a:pt x="541630" y="579049"/>
                </a:cubicBezTo>
                <a:cubicBezTo>
                  <a:pt x="550274" y="572773"/>
                  <a:pt x="554655" y="562234"/>
                  <a:pt x="552998" y="551577"/>
                </a:cubicBezTo>
                <a:lnTo>
                  <a:pt x="523039" y="362231"/>
                </a:lnTo>
                <a:lnTo>
                  <a:pt x="658505" y="226646"/>
                </a:lnTo>
                <a:cubicBezTo>
                  <a:pt x="666084" y="219068"/>
                  <a:pt x="668689" y="207937"/>
                  <a:pt x="665373" y="197753"/>
                </a:cubicBezTo>
                <a:cubicBezTo>
                  <a:pt x="662058" y="187569"/>
                  <a:pt x="653414" y="180109"/>
                  <a:pt x="642756" y="178451"/>
                </a:cubicBezTo>
                <a:lnTo>
                  <a:pt x="453529" y="148374"/>
                </a:lnTo>
                <a:lnTo>
                  <a:pt x="366494" y="-22380"/>
                </a:lnTo>
                <a:close/>
              </a:path>
            </a:pathLst>
          </a:custGeom>
          <a:solidFill>
            <a:srgbClr val="FFFFFF"/>
          </a:solidFill>
          <a:ln/>
        </p:spPr>
      </p:sp>
      <p:sp>
        <p:nvSpPr>
          <p:cNvPr id="6" name="Text 4"/>
          <p:cNvSpPr/>
          <p:nvPr/>
        </p:nvSpPr>
        <p:spPr>
          <a:xfrm>
            <a:off x="1667282" y="1566235"/>
            <a:ext cx="5797594" cy="404190"/>
          </a:xfrm>
          <a:prstGeom prst="rect">
            <a:avLst/>
          </a:prstGeom>
          <a:noFill/>
          <a:ln/>
        </p:spPr>
        <p:txBody>
          <a:bodyPr wrap="square" lIns="0" tIns="0" rIns="0" bIns="0" rtlCol="0" anchor="ctr"/>
          <a:lstStyle/>
          <a:p>
            <a:pPr>
              <a:lnSpc>
                <a:spcPct val="110000"/>
              </a:lnSpc>
            </a:pPr>
            <a:r>
              <a:rPr lang="en-US" sz="2387" b="1" dirty="0">
                <a:solidFill>
                  <a:srgbClr val="FFFFFF"/>
                </a:solidFill>
                <a:latin typeface="Noto Sans SC" pitchFamily="34" charset="0"/>
                <a:ea typeface="Noto Sans SC" pitchFamily="34" charset="-122"/>
                <a:cs typeface="Noto Sans SC" pitchFamily="34" charset="-120"/>
              </a:rPr>
              <a:t>NGUYÊN TẮC VÀNG</a:t>
            </a:r>
            <a:endParaRPr lang="en-US" sz="1600" dirty="0"/>
          </a:p>
        </p:txBody>
      </p:sp>
      <p:sp>
        <p:nvSpPr>
          <p:cNvPr id="7" name="Text 5"/>
          <p:cNvSpPr/>
          <p:nvPr/>
        </p:nvSpPr>
        <p:spPr>
          <a:xfrm>
            <a:off x="1667282" y="2071311"/>
            <a:ext cx="5772333" cy="353666"/>
          </a:xfrm>
          <a:prstGeom prst="rect">
            <a:avLst/>
          </a:prstGeom>
          <a:noFill/>
          <a:ln/>
        </p:spPr>
        <p:txBody>
          <a:bodyPr wrap="square" lIns="0" tIns="0" rIns="0" bIns="0" rtlCol="0" anchor="ctr"/>
          <a:lstStyle/>
          <a:p>
            <a:pPr>
              <a:lnSpc>
                <a:spcPct val="120000"/>
              </a:lnSpc>
            </a:pPr>
            <a:r>
              <a:rPr lang="en-US" sz="1989" b="1" dirty="0">
                <a:solidFill>
                  <a:srgbClr val="FFFFFF"/>
                </a:solidFill>
                <a:latin typeface="Quattrocento Sans" pitchFamily="34" charset="0"/>
                <a:ea typeface="Quattrocento Sans" pitchFamily="34" charset="-122"/>
                <a:cs typeface="Quattrocento Sans" pitchFamily="34" charset="-120"/>
              </a:rPr>
              <a:t>KHẨN CẤP - TẠI CHỖ - DÙNG NGAY ADRENALINE</a:t>
            </a:r>
            <a:endParaRPr lang="en-US" sz="1600" dirty="0"/>
          </a:p>
        </p:txBody>
      </p:sp>
      <p:sp>
        <p:nvSpPr>
          <p:cNvPr id="8" name="Shape 6"/>
          <p:cNvSpPr/>
          <p:nvPr/>
        </p:nvSpPr>
        <p:spPr>
          <a:xfrm>
            <a:off x="530499" y="2778643"/>
            <a:ext cx="7502769" cy="2020948"/>
          </a:xfrm>
          <a:custGeom>
            <a:avLst/>
            <a:gdLst/>
            <a:ahLst/>
            <a:cxnLst/>
            <a:rect l="l" t="t" r="r" b="b"/>
            <a:pathLst>
              <a:path w="7502769" h="2020948">
                <a:moveTo>
                  <a:pt x="50524" y="0"/>
                </a:moveTo>
                <a:lnTo>
                  <a:pt x="7351198" y="0"/>
                </a:lnTo>
                <a:cubicBezTo>
                  <a:pt x="7434909" y="0"/>
                  <a:pt x="7502769" y="67861"/>
                  <a:pt x="7502769" y="151571"/>
                </a:cubicBezTo>
                <a:lnTo>
                  <a:pt x="7502769" y="1869377"/>
                </a:lnTo>
                <a:cubicBezTo>
                  <a:pt x="7502769" y="1953087"/>
                  <a:pt x="7434909" y="2020948"/>
                  <a:pt x="7351198" y="2020948"/>
                </a:cubicBezTo>
                <a:lnTo>
                  <a:pt x="50524" y="2020948"/>
                </a:lnTo>
                <a:cubicBezTo>
                  <a:pt x="22620" y="2020948"/>
                  <a:pt x="0" y="1998328"/>
                  <a:pt x="0" y="1970424"/>
                </a:cubicBezTo>
                <a:lnTo>
                  <a:pt x="0" y="50524"/>
                </a:lnTo>
                <a:cubicBezTo>
                  <a:pt x="0" y="22620"/>
                  <a:pt x="22620" y="0"/>
                  <a:pt x="50524" y="0"/>
                </a:cubicBezTo>
                <a:close/>
              </a:path>
            </a:pathLst>
          </a:custGeom>
          <a:solidFill>
            <a:srgbClr val="FFFFFF"/>
          </a:solidFill>
          <a:ln/>
          <a:effectLst>
            <a:outerShdw sx="100000" sy="100000" kx="0" ky="0" algn="bl" rotWithShape="0" blurRad="189464" dist="126309" dir="5400000">
              <a:srgbClr val="000000">
                <a:alpha val="10196"/>
              </a:srgbClr>
            </a:outerShdw>
          </a:effectLst>
        </p:spPr>
      </p:sp>
      <p:sp>
        <p:nvSpPr>
          <p:cNvPr id="9" name="Shape 7"/>
          <p:cNvSpPr/>
          <p:nvPr/>
        </p:nvSpPr>
        <p:spPr>
          <a:xfrm>
            <a:off x="530499" y="2778643"/>
            <a:ext cx="50524" cy="2020948"/>
          </a:xfrm>
          <a:custGeom>
            <a:avLst/>
            <a:gdLst/>
            <a:ahLst/>
            <a:cxnLst/>
            <a:rect l="l" t="t" r="r" b="b"/>
            <a:pathLst>
              <a:path w="50524" h="2020948">
                <a:moveTo>
                  <a:pt x="50524" y="0"/>
                </a:moveTo>
                <a:lnTo>
                  <a:pt x="50524" y="0"/>
                </a:lnTo>
                <a:lnTo>
                  <a:pt x="50524" y="2020948"/>
                </a:lnTo>
                <a:lnTo>
                  <a:pt x="50524" y="2020948"/>
                </a:lnTo>
                <a:cubicBezTo>
                  <a:pt x="22620" y="2020948"/>
                  <a:pt x="0" y="1998328"/>
                  <a:pt x="0" y="1970424"/>
                </a:cubicBezTo>
                <a:lnTo>
                  <a:pt x="0" y="50524"/>
                </a:lnTo>
                <a:cubicBezTo>
                  <a:pt x="0" y="22620"/>
                  <a:pt x="22620" y="0"/>
                  <a:pt x="50524" y="0"/>
                </a:cubicBezTo>
                <a:close/>
              </a:path>
            </a:pathLst>
          </a:custGeom>
          <a:solidFill>
            <a:srgbClr val="C52726"/>
          </a:solidFill>
          <a:ln/>
        </p:spPr>
      </p:sp>
      <p:sp>
        <p:nvSpPr>
          <p:cNvPr id="10" name="Shape 8"/>
          <p:cNvSpPr/>
          <p:nvPr/>
        </p:nvSpPr>
        <p:spPr>
          <a:xfrm>
            <a:off x="757855" y="2980738"/>
            <a:ext cx="505237" cy="505237"/>
          </a:xfrm>
          <a:custGeom>
            <a:avLst/>
            <a:gdLst/>
            <a:ahLst/>
            <a:cxnLst/>
            <a:rect l="l" t="t" r="r" b="b"/>
            <a:pathLst>
              <a:path w="505237" h="505237">
                <a:moveTo>
                  <a:pt x="252618" y="0"/>
                </a:moveTo>
                <a:lnTo>
                  <a:pt x="252618" y="0"/>
                </a:lnTo>
                <a:cubicBezTo>
                  <a:pt x="392042" y="0"/>
                  <a:pt x="505237" y="113195"/>
                  <a:pt x="505237" y="252618"/>
                </a:cubicBezTo>
                <a:lnTo>
                  <a:pt x="505237" y="252618"/>
                </a:lnTo>
                <a:cubicBezTo>
                  <a:pt x="505237" y="392042"/>
                  <a:pt x="392042" y="505237"/>
                  <a:pt x="252618" y="505237"/>
                </a:cubicBezTo>
                <a:lnTo>
                  <a:pt x="252618" y="505237"/>
                </a:lnTo>
                <a:cubicBezTo>
                  <a:pt x="113195" y="505237"/>
                  <a:pt x="0" y="392042"/>
                  <a:pt x="0" y="252618"/>
                </a:cubicBezTo>
                <a:lnTo>
                  <a:pt x="0" y="252618"/>
                </a:lnTo>
                <a:cubicBezTo>
                  <a:pt x="0" y="113195"/>
                  <a:pt x="113195" y="0"/>
                  <a:pt x="252618" y="0"/>
                </a:cubicBezTo>
                <a:close/>
              </a:path>
            </a:pathLst>
          </a:custGeom>
          <a:solidFill>
            <a:srgbClr val="C52726"/>
          </a:solidFill>
          <a:ln/>
        </p:spPr>
      </p:sp>
      <p:sp>
        <p:nvSpPr>
          <p:cNvPr id="11" name="Text 9"/>
          <p:cNvSpPr/>
          <p:nvPr/>
        </p:nvSpPr>
        <p:spPr>
          <a:xfrm>
            <a:off x="701016" y="2980738"/>
            <a:ext cx="618915" cy="505237"/>
          </a:xfrm>
          <a:prstGeom prst="rect">
            <a:avLst/>
          </a:prstGeom>
          <a:noFill/>
          <a:ln/>
        </p:spPr>
        <p:txBody>
          <a:bodyPr wrap="square" lIns="0" tIns="0" rIns="0" bIns="0" rtlCol="0" anchor="ctr"/>
          <a:lstStyle/>
          <a:p>
            <a:pPr algn="ctr">
              <a:lnSpc>
                <a:spcPct val="130000"/>
              </a:lnSpc>
            </a:pPr>
            <a:r>
              <a:rPr lang="en-US" sz="179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12" name="Text 10"/>
          <p:cNvSpPr/>
          <p:nvPr/>
        </p:nvSpPr>
        <p:spPr>
          <a:xfrm>
            <a:off x="1414664" y="3056523"/>
            <a:ext cx="3902956" cy="353666"/>
          </a:xfrm>
          <a:prstGeom prst="rect">
            <a:avLst/>
          </a:prstGeom>
          <a:noFill/>
          <a:ln/>
        </p:spPr>
        <p:txBody>
          <a:bodyPr wrap="square" lIns="0" tIns="0" rIns="0" bIns="0" rtlCol="0" anchor="ctr"/>
          <a:lstStyle/>
          <a:p>
            <a:pPr>
              <a:lnSpc>
                <a:spcPct val="120000"/>
              </a:lnSpc>
            </a:pPr>
            <a:r>
              <a:rPr lang="en-US" sz="1989" b="1" dirty="0">
                <a:solidFill>
                  <a:srgbClr val="C52726"/>
                </a:solidFill>
                <a:latin typeface="Noto Sans SC" pitchFamily="34" charset="0"/>
                <a:ea typeface="Noto Sans SC" pitchFamily="34" charset="-122"/>
                <a:cs typeface="Noto Sans SC" pitchFamily="34" charset="-120"/>
              </a:rPr>
              <a:t>Ngừng ngay tiếp xúc dị nguyên</a:t>
            </a:r>
            <a:endParaRPr lang="en-US" sz="1600" dirty="0"/>
          </a:p>
        </p:txBody>
      </p:sp>
      <p:sp>
        <p:nvSpPr>
          <p:cNvPr id="13" name="Shape 11"/>
          <p:cNvSpPr/>
          <p:nvPr/>
        </p:nvSpPr>
        <p:spPr>
          <a:xfrm>
            <a:off x="783117" y="3627444"/>
            <a:ext cx="202095" cy="202095"/>
          </a:xfrm>
          <a:custGeom>
            <a:avLst/>
            <a:gdLst/>
            <a:ahLst/>
            <a:cxnLst/>
            <a:rect l="l" t="t" r="r" b="b"/>
            <a:pathLst>
              <a:path w="202095" h="202095">
                <a:moveTo>
                  <a:pt x="101047" y="202095"/>
                </a:moveTo>
                <a:cubicBezTo>
                  <a:pt x="156817" y="202095"/>
                  <a:pt x="202095" y="156817"/>
                  <a:pt x="202095" y="101047"/>
                </a:cubicBezTo>
                <a:cubicBezTo>
                  <a:pt x="202095" y="45278"/>
                  <a:pt x="156817" y="0"/>
                  <a:pt x="101047" y="0"/>
                </a:cubicBezTo>
                <a:cubicBezTo>
                  <a:pt x="45278" y="0"/>
                  <a:pt x="0" y="45278"/>
                  <a:pt x="0" y="101047"/>
                </a:cubicBezTo>
                <a:cubicBezTo>
                  <a:pt x="0" y="156817"/>
                  <a:pt x="45278" y="202095"/>
                  <a:pt x="101047" y="202095"/>
                </a:cubicBezTo>
                <a:close/>
                <a:moveTo>
                  <a:pt x="75786" y="63155"/>
                </a:moveTo>
                <a:lnTo>
                  <a:pt x="126309" y="63155"/>
                </a:lnTo>
                <a:cubicBezTo>
                  <a:pt x="133296" y="63155"/>
                  <a:pt x="138940" y="68799"/>
                  <a:pt x="138940" y="75786"/>
                </a:cubicBezTo>
                <a:lnTo>
                  <a:pt x="138940" y="126309"/>
                </a:lnTo>
                <a:cubicBezTo>
                  <a:pt x="138940" y="133296"/>
                  <a:pt x="133296" y="138940"/>
                  <a:pt x="126309" y="138940"/>
                </a:cubicBezTo>
                <a:lnTo>
                  <a:pt x="75786" y="138940"/>
                </a:lnTo>
                <a:cubicBezTo>
                  <a:pt x="68799" y="138940"/>
                  <a:pt x="63155" y="133296"/>
                  <a:pt x="63155" y="126309"/>
                </a:cubicBezTo>
                <a:lnTo>
                  <a:pt x="63155" y="75786"/>
                </a:lnTo>
                <a:cubicBezTo>
                  <a:pt x="63155" y="68799"/>
                  <a:pt x="68799" y="63155"/>
                  <a:pt x="75786" y="63155"/>
                </a:cubicBezTo>
                <a:close/>
              </a:path>
            </a:pathLst>
          </a:custGeom>
          <a:solidFill>
            <a:srgbClr val="C52726"/>
          </a:solidFill>
          <a:ln/>
        </p:spPr>
      </p:sp>
      <p:sp>
        <p:nvSpPr>
          <p:cNvPr id="14" name="Text 12"/>
          <p:cNvSpPr/>
          <p:nvPr/>
        </p:nvSpPr>
        <p:spPr>
          <a:xfrm>
            <a:off x="1110972" y="3587022"/>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Dừng tiêm/truyền thuốc nghi ngờ</a:t>
            </a:r>
            <a:endParaRPr lang="en-US" sz="1600" dirty="0"/>
          </a:p>
        </p:txBody>
      </p:sp>
      <p:sp>
        <p:nvSpPr>
          <p:cNvPr id="15" name="Shape 13"/>
          <p:cNvSpPr/>
          <p:nvPr/>
        </p:nvSpPr>
        <p:spPr>
          <a:xfrm>
            <a:off x="783117" y="3981110"/>
            <a:ext cx="202095" cy="202095"/>
          </a:xfrm>
          <a:custGeom>
            <a:avLst/>
            <a:gdLst/>
            <a:ahLst/>
            <a:cxnLst/>
            <a:rect l="l" t="t" r="r" b="b"/>
            <a:pathLst>
              <a:path w="202095" h="202095">
                <a:moveTo>
                  <a:pt x="101047" y="202095"/>
                </a:moveTo>
                <a:cubicBezTo>
                  <a:pt x="156817" y="202095"/>
                  <a:pt x="202095" y="156817"/>
                  <a:pt x="202095" y="101047"/>
                </a:cubicBezTo>
                <a:cubicBezTo>
                  <a:pt x="202095" y="45278"/>
                  <a:pt x="156817" y="0"/>
                  <a:pt x="101047" y="0"/>
                </a:cubicBezTo>
                <a:cubicBezTo>
                  <a:pt x="45278" y="0"/>
                  <a:pt x="0" y="45278"/>
                  <a:pt x="0" y="101047"/>
                </a:cubicBezTo>
                <a:cubicBezTo>
                  <a:pt x="0" y="156817"/>
                  <a:pt x="45278" y="202095"/>
                  <a:pt x="101047" y="202095"/>
                </a:cubicBezTo>
                <a:close/>
                <a:moveTo>
                  <a:pt x="75786" y="63155"/>
                </a:moveTo>
                <a:lnTo>
                  <a:pt x="126309" y="63155"/>
                </a:lnTo>
                <a:cubicBezTo>
                  <a:pt x="133296" y="63155"/>
                  <a:pt x="138940" y="68799"/>
                  <a:pt x="138940" y="75786"/>
                </a:cubicBezTo>
                <a:lnTo>
                  <a:pt x="138940" y="126309"/>
                </a:lnTo>
                <a:cubicBezTo>
                  <a:pt x="138940" y="133296"/>
                  <a:pt x="133296" y="138940"/>
                  <a:pt x="126309" y="138940"/>
                </a:cubicBezTo>
                <a:lnTo>
                  <a:pt x="75786" y="138940"/>
                </a:lnTo>
                <a:cubicBezTo>
                  <a:pt x="68799" y="138940"/>
                  <a:pt x="63155" y="133296"/>
                  <a:pt x="63155" y="126309"/>
                </a:cubicBezTo>
                <a:lnTo>
                  <a:pt x="63155" y="75786"/>
                </a:lnTo>
                <a:cubicBezTo>
                  <a:pt x="63155" y="68799"/>
                  <a:pt x="68799" y="63155"/>
                  <a:pt x="75786" y="63155"/>
                </a:cubicBezTo>
                <a:close/>
              </a:path>
            </a:pathLst>
          </a:custGeom>
          <a:solidFill>
            <a:srgbClr val="C52726"/>
          </a:solidFill>
          <a:ln/>
        </p:spPr>
      </p:sp>
      <p:sp>
        <p:nvSpPr>
          <p:cNvPr id="16" name="Text 14"/>
          <p:cNvSpPr/>
          <p:nvPr/>
        </p:nvSpPr>
        <p:spPr>
          <a:xfrm>
            <a:off x="1110972" y="3940688"/>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Rút ống thông, catheter</a:t>
            </a:r>
            <a:endParaRPr lang="en-US" sz="1600" dirty="0"/>
          </a:p>
        </p:txBody>
      </p:sp>
      <p:sp>
        <p:nvSpPr>
          <p:cNvPr id="17" name="Shape 15"/>
          <p:cNvSpPr/>
          <p:nvPr/>
        </p:nvSpPr>
        <p:spPr>
          <a:xfrm>
            <a:off x="783117" y="4334775"/>
            <a:ext cx="202095" cy="202095"/>
          </a:xfrm>
          <a:custGeom>
            <a:avLst/>
            <a:gdLst/>
            <a:ahLst/>
            <a:cxnLst/>
            <a:rect l="l" t="t" r="r" b="b"/>
            <a:pathLst>
              <a:path w="202095" h="202095">
                <a:moveTo>
                  <a:pt x="101047" y="202095"/>
                </a:moveTo>
                <a:cubicBezTo>
                  <a:pt x="156817" y="202095"/>
                  <a:pt x="202095" y="156817"/>
                  <a:pt x="202095" y="101047"/>
                </a:cubicBezTo>
                <a:cubicBezTo>
                  <a:pt x="202095" y="45278"/>
                  <a:pt x="156817" y="0"/>
                  <a:pt x="101047" y="0"/>
                </a:cubicBezTo>
                <a:cubicBezTo>
                  <a:pt x="45278" y="0"/>
                  <a:pt x="0" y="45278"/>
                  <a:pt x="0" y="101047"/>
                </a:cubicBezTo>
                <a:cubicBezTo>
                  <a:pt x="0" y="156817"/>
                  <a:pt x="45278" y="202095"/>
                  <a:pt x="101047" y="202095"/>
                </a:cubicBezTo>
                <a:close/>
                <a:moveTo>
                  <a:pt x="75786" y="63155"/>
                </a:moveTo>
                <a:lnTo>
                  <a:pt x="126309" y="63155"/>
                </a:lnTo>
                <a:cubicBezTo>
                  <a:pt x="133296" y="63155"/>
                  <a:pt x="138940" y="68799"/>
                  <a:pt x="138940" y="75786"/>
                </a:cubicBezTo>
                <a:lnTo>
                  <a:pt x="138940" y="126309"/>
                </a:lnTo>
                <a:cubicBezTo>
                  <a:pt x="138940" y="133296"/>
                  <a:pt x="133296" y="138940"/>
                  <a:pt x="126309" y="138940"/>
                </a:cubicBezTo>
                <a:lnTo>
                  <a:pt x="75786" y="138940"/>
                </a:lnTo>
                <a:cubicBezTo>
                  <a:pt x="68799" y="138940"/>
                  <a:pt x="63155" y="133296"/>
                  <a:pt x="63155" y="126309"/>
                </a:cubicBezTo>
                <a:lnTo>
                  <a:pt x="63155" y="75786"/>
                </a:lnTo>
                <a:cubicBezTo>
                  <a:pt x="63155" y="68799"/>
                  <a:pt x="68799" y="63155"/>
                  <a:pt x="75786" y="63155"/>
                </a:cubicBezTo>
                <a:close/>
              </a:path>
            </a:pathLst>
          </a:custGeom>
          <a:solidFill>
            <a:srgbClr val="C52726"/>
          </a:solidFill>
          <a:ln/>
        </p:spPr>
      </p:sp>
      <p:sp>
        <p:nvSpPr>
          <p:cNvPr id="18" name="Text 16"/>
          <p:cNvSpPr/>
          <p:nvPr/>
        </p:nvSpPr>
        <p:spPr>
          <a:xfrm>
            <a:off x="1110972" y="4294354"/>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Lấy dị nguyên ra khỏi da</a:t>
            </a:r>
            <a:endParaRPr lang="en-US" sz="1600" dirty="0"/>
          </a:p>
        </p:txBody>
      </p:sp>
      <p:sp>
        <p:nvSpPr>
          <p:cNvPr id="19" name="Shape 17"/>
          <p:cNvSpPr/>
          <p:nvPr/>
        </p:nvSpPr>
        <p:spPr>
          <a:xfrm>
            <a:off x="530499" y="4951162"/>
            <a:ext cx="7502769" cy="2020948"/>
          </a:xfrm>
          <a:custGeom>
            <a:avLst/>
            <a:gdLst/>
            <a:ahLst/>
            <a:cxnLst/>
            <a:rect l="l" t="t" r="r" b="b"/>
            <a:pathLst>
              <a:path w="7502769" h="2020948">
                <a:moveTo>
                  <a:pt x="50524" y="0"/>
                </a:moveTo>
                <a:lnTo>
                  <a:pt x="7351198" y="0"/>
                </a:lnTo>
                <a:cubicBezTo>
                  <a:pt x="7434909" y="0"/>
                  <a:pt x="7502769" y="67861"/>
                  <a:pt x="7502769" y="151571"/>
                </a:cubicBezTo>
                <a:lnTo>
                  <a:pt x="7502769" y="1869377"/>
                </a:lnTo>
                <a:cubicBezTo>
                  <a:pt x="7502769" y="1953087"/>
                  <a:pt x="7434909" y="2020948"/>
                  <a:pt x="7351198" y="2020948"/>
                </a:cubicBezTo>
                <a:lnTo>
                  <a:pt x="50524" y="2020948"/>
                </a:lnTo>
                <a:cubicBezTo>
                  <a:pt x="22620" y="2020948"/>
                  <a:pt x="0" y="1998328"/>
                  <a:pt x="0" y="1970424"/>
                </a:cubicBezTo>
                <a:lnTo>
                  <a:pt x="0" y="50524"/>
                </a:lnTo>
                <a:cubicBezTo>
                  <a:pt x="0" y="22620"/>
                  <a:pt x="22620" y="0"/>
                  <a:pt x="50524" y="0"/>
                </a:cubicBezTo>
                <a:close/>
              </a:path>
            </a:pathLst>
          </a:custGeom>
          <a:solidFill>
            <a:srgbClr val="FFFFFF"/>
          </a:solidFill>
          <a:ln/>
          <a:effectLst>
            <a:outerShdw sx="100000" sy="100000" kx="0" ky="0" algn="bl" rotWithShape="0" blurRad="189464" dist="126309" dir="5400000">
              <a:srgbClr val="000000">
                <a:alpha val="10196"/>
              </a:srgbClr>
            </a:outerShdw>
          </a:effectLst>
        </p:spPr>
      </p:sp>
      <p:sp>
        <p:nvSpPr>
          <p:cNvPr id="20" name="Shape 18"/>
          <p:cNvSpPr/>
          <p:nvPr/>
        </p:nvSpPr>
        <p:spPr>
          <a:xfrm>
            <a:off x="530499" y="4951162"/>
            <a:ext cx="50524" cy="2020948"/>
          </a:xfrm>
          <a:custGeom>
            <a:avLst/>
            <a:gdLst/>
            <a:ahLst/>
            <a:cxnLst/>
            <a:rect l="l" t="t" r="r" b="b"/>
            <a:pathLst>
              <a:path w="50524" h="2020948">
                <a:moveTo>
                  <a:pt x="50524" y="0"/>
                </a:moveTo>
                <a:lnTo>
                  <a:pt x="50524" y="0"/>
                </a:lnTo>
                <a:lnTo>
                  <a:pt x="50524" y="2020948"/>
                </a:lnTo>
                <a:lnTo>
                  <a:pt x="50524" y="2020948"/>
                </a:lnTo>
                <a:cubicBezTo>
                  <a:pt x="22620" y="2020948"/>
                  <a:pt x="0" y="1998328"/>
                  <a:pt x="0" y="1970424"/>
                </a:cubicBezTo>
                <a:lnTo>
                  <a:pt x="0" y="50524"/>
                </a:lnTo>
                <a:cubicBezTo>
                  <a:pt x="0" y="22620"/>
                  <a:pt x="22620" y="0"/>
                  <a:pt x="50524" y="0"/>
                </a:cubicBezTo>
                <a:close/>
              </a:path>
            </a:pathLst>
          </a:custGeom>
          <a:solidFill>
            <a:srgbClr val="2A4B7C"/>
          </a:solidFill>
          <a:ln/>
        </p:spPr>
      </p:sp>
      <p:sp>
        <p:nvSpPr>
          <p:cNvPr id="21" name="Shape 19"/>
          <p:cNvSpPr/>
          <p:nvPr/>
        </p:nvSpPr>
        <p:spPr>
          <a:xfrm>
            <a:off x="757855" y="5153257"/>
            <a:ext cx="505237" cy="505237"/>
          </a:xfrm>
          <a:custGeom>
            <a:avLst/>
            <a:gdLst/>
            <a:ahLst/>
            <a:cxnLst/>
            <a:rect l="l" t="t" r="r" b="b"/>
            <a:pathLst>
              <a:path w="505237" h="505237">
                <a:moveTo>
                  <a:pt x="252618" y="0"/>
                </a:moveTo>
                <a:lnTo>
                  <a:pt x="252618" y="0"/>
                </a:lnTo>
                <a:cubicBezTo>
                  <a:pt x="392042" y="0"/>
                  <a:pt x="505237" y="113195"/>
                  <a:pt x="505237" y="252618"/>
                </a:cubicBezTo>
                <a:lnTo>
                  <a:pt x="505237" y="252618"/>
                </a:lnTo>
                <a:cubicBezTo>
                  <a:pt x="505237" y="392042"/>
                  <a:pt x="392042" y="505237"/>
                  <a:pt x="252618" y="505237"/>
                </a:cubicBezTo>
                <a:lnTo>
                  <a:pt x="252618" y="505237"/>
                </a:lnTo>
                <a:cubicBezTo>
                  <a:pt x="113195" y="505237"/>
                  <a:pt x="0" y="392042"/>
                  <a:pt x="0" y="252618"/>
                </a:cubicBezTo>
                <a:lnTo>
                  <a:pt x="0" y="252618"/>
                </a:lnTo>
                <a:cubicBezTo>
                  <a:pt x="0" y="113195"/>
                  <a:pt x="113195" y="0"/>
                  <a:pt x="252618" y="0"/>
                </a:cubicBezTo>
                <a:close/>
              </a:path>
            </a:pathLst>
          </a:custGeom>
          <a:solidFill>
            <a:srgbClr val="2A4B7C"/>
          </a:solidFill>
          <a:ln/>
        </p:spPr>
      </p:sp>
      <p:sp>
        <p:nvSpPr>
          <p:cNvPr id="22" name="Text 20"/>
          <p:cNvSpPr/>
          <p:nvPr/>
        </p:nvSpPr>
        <p:spPr>
          <a:xfrm>
            <a:off x="701016" y="5153257"/>
            <a:ext cx="618915" cy="505237"/>
          </a:xfrm>
          <a:prstGeom prst="rect">
            <a:avLst/>
          </a:prstGeom>
          <a:noFill/>
          <a:ln/>
        </p:spPr>
        <p:txBody>
          <a:bodyPr wrap="square" lIns="0" tIns="0" rIns="0" bIns="0" rtlCol="0" anchor="ctr"/>
          <a:lstStyle/>
          <a:p>
            <a:pPr algn="ctr">
              <a:lnSpc>
                <a:spcPct val="130000"/>
              </a:lnSpc>
            </a:pPr>
            <a:r>
              <a:rPr lang="en-US" sz="179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23" name="Text 21"/>
          <p:cNvSpPr/>
          <p:nvPr/>
        </p:nvSpPr>
        <p:spPr>
          <a:xfrm>
            <a:off x="1414664" y="5229042"/>
            <a:ext cx="2715649" cy="353666"/>
          </a:xfrm>
          <a:prstGeom prst="rect">
            <a:avLst/>
          </a:prstGeom>
          <a:noFill/>
          <a:ln/>
        </p:spPr>
        <p:txBody>
          <a:bodyPr wrap="square" lIns="0" tIns="0" rIns="0" bIns="0" rtlCol="0" anchor="ctr"/>
          <a:lstStyle/>
          <a:p>
            <a:pPr>
              <a:lnSpc>
                <a:spcPct val="120000"/>
              </a:lnSpc>
            </a:pPr>
            <a:r>
              <a:rPr lang="en-US" sz="1989" b="1" dirty="0">
                <a:solidFill>
                  <a:srgbClr val="2A4B7C"/>
                </a:solidFill>
                <a:latin typeface="Noto Sans SC" pitchFamily="34" charset="0"/>
                <a:ea typeface="Noto Sans SC" pitchFamily="34" charset="-122"/>
                <a:cs typeface="Noto Sans SC" pitchFamily="34" charset="-120"/>
              </a:rPr>
              <a:t>Gọi cấp cứu/hội chẩn</a:t>
            </a:r>
            <a:endParaRPr lang="en-US" sz="1600" dirty="0"/>
          </a:p>
        </p:txBody>
      </p:sp>
      <p:sp>
        <p:nvSpPr>
          <p:cNvPr id="24" name="Shape 22"/>
          <p:cNvSpPr/>
          <p:nvPr/>
        </p:nvSpPr>
        <p:spPr>
          <a:xfrm>
            <a:off x="783117" y="5799963"/>
            <a:ext cx="202095" cy="202095"/>
          </a:xfrm>
          <a:custGeom>
            <a:avLst/>
            <a:gdLst/>
            <a:ahLst/>
            <a:cxnLst/>
            <a:rect l="l" t="t" r="r" b="b"/>
            <a:pathLst>
              <a:path w="202095" h="202095">
                <a:moveTo>
                  <a:pt x="138861" y="9868"/>
                </a:moveTo>
                <a:cubicBezTo>
                  <a:pt x="141940" y="2447"/>
                  <a:pt x="150071" y="-1539"/>
                  <a:pt x="157847" y="592"/>
                </a:cubicBezTo>
                <a:lnTo>
                  <a:pt x="160018" y="1184"/>
                </a:lnTo>
                <a:cubicBezTo>
                  <a:pt x="185517" y="8131"/>
                  <a:pt x="207305" y="32840"/>
                  <a:pt x="200950" y="62918"/>
                </a:cubicBezTo>
                <a:cubicBezTo>
                  <a:pt x="186306" y="131993"/>
                  <a:pt x="131954" y="186346"/>
                  <a:pt x="62878" y="200990"/>
                </a:cubicBezTo>
                <a:cubicBezTo>
                  <a:pt x="32761" y="207384"/>
                  <a:pt x="8092" y="185556"/>
                  <a:pt x="1145" y="160057"/>
                </a:cubicBezTo>
                <a:lnTo>
                  <a:pt x="553" y="157887"/>
                </a:lnTo>
                <a:cubicBezTo>
                  <a:pt x="-1579" y="150111"/>
                  <a:pt x="2408" y="141979"/>
                  <a:pt x="9828" y="138901"/>
                </a:cubicBezTo>
                <a:lnTo>
                  <a:pt x="48234" y="122915"/>
                </a:lnTo>
                <a:cubicBezTo>
                  <a:pt x="54747" y="120191"/>
                  <a:pt x="62286" y="122086"/>
                  <a:pt x="66786" y="127572"/>
                </a:cubicBezTo>
                <a:lnTo>
                  <a:pt x="82022" y="146203"/>
                </a:lnTo>
                <a:cubicBezTo>
                  <a:pt x="109771" y="132427"/>
                  <a:pt x="132072" y="109376"/>
                  <a:pt x="144900" y="81114"/>
                </a:cubicBezTo>
                <a:lnTo>
                  <a:pt x="127493" y="66865"/>
                </a:lnTo>
                <a:cubicBezTo>
                  <a:pt x="122007" y="62405"/>
                  <a:pt x="120152" y="54866"/>
                  <a:pt x="122836" y="48313"/>
                </a:cubicBezTo>
                <a:lnTo>
                  <a:pt x="138861" y="9868"/>
                </a:lnTo>
                <a:close/>
              </a:path>
            </a:pathLst>
          </a:custGeom>
          <a:solidFill>
            <a:srgbClr val="2A4B7C"/>
          </a:solidFill>
          <a:ln/>
        </p:spPr>
      </p:sp>
      <p:sp>
        <p:nvSpPr>
          <p:cNvPr id="25" name="Text 23"/>
          <p:cNvSpPr/>
          <p:nvPr/>
        </p:nvSpPr>
        <p:spPr>
          <a:xfrm>
            <a:off x="1110972" y="5759541"/>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Gọi 115 (nếu ngoài bệnh viện)</a:t>
            </a:r>
            <a:endParaRPr lang="en-US" sz="1600" dirty="0"/>
          </a:p>
        </p:txBody>
      </p:sp>
      <p:sp>
        <p:nvSpPr>
          <p:cNvPr id="26" name="Shape 24"/>
          <p:cNvSpPr/>
          <p:nvPr/>
        </p:nvSpPr>
        <p:spPr>
          <a:xfrm>
            <a:off x="795748" y="6153629"/>
            <a:ext cx="176833" cy="202095"/>
          </a:xfrm>
          <a:custGeom>
            <a:avLst/>
            <a:gdLst/>
            <a:ahLst/>
            <a:cxnLst/>
            <a:rect l="l" t="t" r="r" b="b"/>
            <a:pathLst>
              <a:path w="176833" h="202095">
                <a:moveTo>
                  <a:pt x="88416" y="0"/>
                </a:moveTo>
                <a:cubicBezTo>
                  <a:pt x="81430" y="0"/>
                  <a:pt x="75786" y="5644"/>
                  <a:pt x="75786" y="12631"/>
                </a:cubicBezTo>
                <a:lnTo>
                  <a:pt x="75786" y="13894"/>
                </a:lnTo>
                <a:cubicBezTo>
                  <a:pt x="46971" y="19736"/>
                  <a:pt x="25262" y="45234"/>
                  <a:pt x="25262" y="75786"/>
                </a:cubicBezTo>
                <a:lnTo>
                  <a:pt x="25262" y="84351"/>
                </a:lnTo>
                <a:cubicBezTo>
                  <a:pt x="25262" y="103337"/>
                  <a:pt x="18789" y="121770"/>
                  <a:pt x="6947" y="136611"/>
                </a:cubicBezTo>
                <a:lnTo>
                  <a:pt x="3079" y="141427"/>
                </a:lnTo>
                <a:cubicBezTo>
                  <a:pt x="1066" y="143914"/>
                  <a:pt x="0" y="146992"/>
                  <a:pt x="0" y="150190"/>
                </a:cubicBezTo>
                <a:cubicBezTo>
                  <a:pt x="0" y="157926"/>
                  <a:pt x="6276" y="164202"/>
                  <a:pt x="14012" y="164202"/>
                </a:cubicBezTo>
                <a:lnTo>
                  <a:pt x="162781" y="164202"/>
                </a:lnTo>
                <a:cubicBezTo>
                  <a:pt x="170517" y="164202"/>
                  <a:pt x="176793" y="157926"/>
                  <a:pt x="176793" y="150190"/>
                </a:cubicBezTo>
                <a:cubicBezTo>
                  <a:pt x="176793" y="146992"/>
                  <a:pt x="175728" y="143914"/>
                  <a:pt x="173715" y="141427"/>
                </a:cubicBezTo>
                <a:lnTo>
                  <a:pt x="169846" y="136611"/>
                </a:lnTo>
                <a:cubicBezTo>
                  <a:pt x="158044" y="121770"/>
                  <a:pt x="151571" y="103337"/>
                  <a:pt x="151571" y="84351"/>
                </a:cubicBezTo>
                <a:lnTo>
                  <a:pt x="151571" y="75786"/>
                </a:lnTo>
                <a:cubicBezTo>
                  <a:pt x="151571" y="45234"/>
                  <a:pt x="129862" y="19736"/>
                  <a:pt x="101047" y="13894"/>
                </a:cubicBezTo>
                <a:lnTo>
                  <a:pt x="101047" y="12631"/>
                </a:lnTo>
                <a:cubicBezTo>
                  <a:pt x="101047" y="5644"/>
                  <a:pt x="95403" y="0"/>
                  <a:pt x="88416" y="0"/>
                </a:cubicBezTo>
                <a:close/>
                <a:moveTo>
                  <a:pt x="63944" y="183148"/>
                </a:moveTo>
                <a:cubicBezTo>
                  <a:pt x="66747" y="194043"/>
                  <a:pt x="76654" y="202095"/>
                  <a:pt x="88416" y="202095"/>
                </a:cubicBezTo>
                <a:cubicBezTo>
                  <a:pt x="100179" y="202095"/>
                  <a:pt x="110086" y="194043"/>
                  <a:pt x="112889" y="183148"/>
                </a:cubicBezTo>
                <a:lnTo>
                  <a:pt x="63944" y="183148"/>
                </a:lnTo>
                <a:close/>
              </a:path>
            </a:pathLst>
          </a:custGeom>
          <a:solidFill>
            <a:srgbClr val="2A4B7C"/>
          </a:solidFill>
          <a:ln/>
        </p:spPr>
      </p:sp>
      <p:sp>
        <p:nvSpPr>
          <p:cNvPr id="27" name="Text 25"/>
          <p:cNvSpPr/>
          <p:nvPr/>
        </p:nvSpPr>
        <p:spPr>
          <a:xfrm>
            <a:off x="1110972" y="6113207"/>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Báo động đỏ nội viện (2222)</a:t>
            </a:r>
            <a:endParaRPr lang="en-US" sz="1600" dirty="0"/>
          </a:p>
        </p:txBody>
      </p:sp>
      <p:sp>
        <p:nvSpPr>
          <p:cNvPr id="28" name="Shape 26"/>
          <p:cNvSpPr/>
          <p:nvPr/>
        </p:nvSpPr>
        <p:spPr>
          <a:xfrm>
            <a:off x="757855" y="6507294"/>
            <a:ext cx="252618" cy="202095"/>
          </a:xfrm>
          <a:custGeom>
            <a:avLst/>
            <a:gdLst/>
            <a:ahLst/>
            <a:cxnLst/>
            <a:rect l="l" t="t" r="r" b="b"/>
            <a:pathLst>
              <a:path w="252618" h="202095">
                <a:moveTo>
                  <a:pt x="126309" y="6315"/>
                </a:moveTo>
                <a:cubicBezTo>
                  <a:pt x="148966" y="6315"/>
                  <a:pt x="167360" y="24710"/>
                  <a:pt x="167360" y="47366"/>
                </a:cubicBezTo>
                <a:cubicBezTo>
                  <a:pt x="167360" y="70022"/>
                  <a:pt x="148966" y="88416"/>
                  <a:pt x="126309" y="88416"/>
                </a:cubicBezTo>
                <a:cubicBezTo>
                  <a:pt x="103653" y="88416"/>
                  <a:pt x="85259" y="70022"/>
                  <a:pt x="85259" y="47366"/>
                </a:cubicBezTo>
                <a:cubicBezTo>
                  <a:pt x="85259" y="24710"/>
                  <a:pt x="103653" y="6315"/>
                  <a:pt x="126309" y="6315"/>
                </a:cubicBezTo>
                <a:close/>
                <a:moveTo>
                  <a:pt x="37893" y="34735"/>
                </a:moveTo>
                <a:cubicBezTo>
                  <a:pt x="53578" y="34735"/>
                  <a:pt x="66312" y="47469"/>
                  <a:pt x="66312" y="63155"/>
                </a:cubicBezTo>
                <a:cubicBezTo>
                  <a:pt x="66312" y="78840"/>
                  <a:pt x="53578" y="91574"/>
                  <a:pt x="37893" y="91574"/>
                </a:cubicBezTo>
                <a:cubicBezTo>
                  <a:pt x="22208" y="91574"/>
                  <a:pt x="9473" y="78840"/>
                  <a:pt x="9473" y="63155"/>
                </a:cubicBezTo>
                <a:cubicBezTo>
                  <a:pt x="9473" y="47469"/>
                  <a:pt x="22208" y="34735"/>
                  <a:pt x="37893" y="34735"/>
                </a:cubicBezTo>
                <a:close/>
                <a:moveTo>
                  <a:pt x="0" y="164202"/>
                </a:moveTo>
                <a:cubicBezTo>
                  <a:pt x="0" y="136296"/>
                  <a:pt x="22617" y="113678"/>
                  <a:pt x="50524" y="113678"/>
                </a:cubicBezTo>
                <a:cubicBezTo>
                  <a:pt x="55576" y="113678"/>
                  <a:pt x="60471" y="114428"/>
                  <a:pt x="65089" y="115810"/>
                </a:cubicBezTo>
                <a:cubicBezTo>
                  <a:pt x="52103" y="130335"/>
                  <a:pt x="44208" y="149519"/>
                  <a:pt x="44208" y="170517"/>
                </a:cubicBezTo>
                <a:lnTo>
                  <a:pt x="44208" y="176833"/>
                </a:lnTo>
                <a:cubicBezTo>
                  <a:pt x="44208" y="181333"/>
                  <a:pt x="45156" y="185596"/>
                  <a:pt x="46853" y="189464"/>
                </a:cubicBezTo>
                <a:lnTo>
                  <a:pt x="12631" y="189464"/>
                </a:lnTo>
                <a:cubicBezTo>
                  <a:pt x="5644" y="189464"/>
                  <a:pt x="0" y="183819"/>
                  <a:pt x="0" y="176833"/>
                </a:cubicBezTo>
                <a:lnTo>
                  <a:pt x="0" y="164202"/>
                </a:lnTo>
                <a:close/>
                <a:moveTo>
                  <a:pt x="205766" y="189464"/>
                </a:moveTo>
                <a:cubicBezTo>
                  <a:pt x="207463" y="185596"/>
                  <a:pt x="208410" y="181333"/>
                  <a:pt x="208410" y="176833"/>
                </a:cubicBezTo>
                <a:lnTo>
                  <a:pt x="208410" y="170517"/>
                </a:lnTo>
                <a:cubicBezTo>
                  <a:pt x="208410" y="149519"/>
                  <a:pt x="200516" y="130335"/>
                  <a:pt x="187530" y="115810"/>
                </a:cubicBezTo>
                <a:cubicBezTo>
                  <a:pt x="192148" y="114428"/>
                  <a:pt x="197042" y="113678"/>
                  <a:pt x="202095" y="113678"/>
                </a:cubicBezTo>
                <a:cubicBezTo>
                  <a:pt x="230001" y="113678"/>
                  <a:pt x="252618" y="136296"/>
                  <a:pt x="252618" y="164202"/>
                </a:cubicBezTo>
                <a:lnTo>
                  <a:pt x="252618" y="176833"/>
                </a:lnTo>
                <a:cubicBezTo>
                  <a:pt x="252618" y="183819"/>
                  <a:pt x="246974" y="189464"/>
                  <a:pt x="239988" y="189464"/>
                </a:cubicBezTo>
                <a:lnTo>
                  <a:pt x="205766" y="189464"/>
                </a:lnTo>
                <a:close/>
                <a:moveTo>
                  <a:pt x="186306" y="63155"/>
                </a:moveTo>
                <a:cubicBezTo>
                  <a:pt x="186306" y="47469"/>
                  <a:pt x="199041" y="34735"/>
                  <a:pt x="214726" y="34735"/>
                </a:cubicBezTo>
                <a:cubicBezTo>
                  <a:pt x="230411" y="34735"/>
                  <a:pt x="243145" y="47469"/>
                  <a:pt x="243145" y="63155"/>
                </a:cubicBezTo>
                <a:cubicBezTo>
                  <a:pt x="243145" y="78840"/>
                  <a:pt x="230411" y="91574"/>
                  <a:pt x="214726" y="91574"/>
                </a:cubicBezTo>
                <a:cubicBezTo>
                  <a:pt x="199041" y="91574"/>
                  <a:pt x="186306" y="78840"/>
                  <a:pt x="186306" y="63155"/>
                </a:cubicBezTo>
                <a:close/>
                <a:moveTo>
                  <a:pt x="63155" y="170517"/>
                </a:moveTo>
                <a:cubicBezTo>
                  <a:pt x="63155" y="135625"/>
                  <a:pt x="91416" y="107363"/>
                  <a:pt x="126309" y="107363"/>
                </a:cubicBezTo>
                <a:cubicBezTo>
                  <a:pt x="161202" y="107363"/>
                  <a:pt x="189464" y="135625"/>
                  <a:pt x="189464" y="170517"/>
                </a:cubicBezTo>
                <a:lnTo>
                  <a:pt x="189464" y="176833"/>
                </a:lnTo>
                <a:cubicBezTo>
                  <a:pt x="189464" y="183819"/>
                  <a:pt x="183819" y="189464"/>
                  <a:pt x="176833" y="189464"/>
                </a:cubicBezTo>
                <a:lnTo>
                  <a:pt x="75786" y="189464"/>
                </a:lnTo>
                <a:cubicBezTo>
                  <a:pt x="68799" y="189464"/>
                  <a:pt x="63155" y="183819"/>
                  <a:pt x="63155" y="176833"/>
                </a:cubicBezTo>
                <a:lnTo>
                  <a:pt x="63155" y="170517"/>
                </a:lnTo>
                <a:close/>
              </a:path>
            </a:pathLst>
          </a:custGeom>
          <a:solidFill>
            <a:srgbClr val="2A4B7C"/>
          </a:solidFill>
          <a:ln/>
        </p:spPr>
      </p:sp>
      <p:sp>
        <p:nvSpPr>
          <p:cNvPr id="29" name="Text 27"/>
          <p:cNvSpPr/>
          <p:nvPr/>
        </p:nvSpPr>
        <p:spPr>
          <a:xfrm>
            <a:off x="1110972" y="6466873"/>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Hội chẩn chuyên khoa</a:t>
            </a:r>
            <a:endParaRPr lang="en-US" sz="1600" dirty="0"/>
          </a:p>
        </p:txBody>
      </p:sp>
      <p:sp>
        <p:nvSpPr>
          <p:cNvPr id="30" name="Shape 28"/>
          <p:cNvSpPr/>
          <p:nvPr/>
        </p:nvSpPr>
        <p:spPr>
          <a:xfrm>
            <a:off x="530499" y="7123681"/>
            <a:ext cx="7502769" cy="1515711"/>
          </a:xfrm>
          <a:custGeom>
            <a:avLst/>
            <a:gdLst/>
            <a:ahLst/>
            <a:cxnLst/>
            <a:rect l="l" t="t" r="r" b="b"/>
            <a:pathLst>
              <a:path w="7502769" h="1515711">
                <a:moveTo>
                  <a:pt x="50524" y="0"/>
                </a:moveTo>
                <a:lnTo>
                  <a:pt x="7351198" y="0"/>
                </a:lnTo>
                <a:cubicBezTo>
                  <a:pt x="7434909" y="0"/>
                  <a:pt x="7502769" y="67861"/>
                  <a:pt x="7502769" y="151571"/>
                </a:cubicBezTo>
                <a:lnTo>
                  <a:pt x="7502769" y="1364140"/>
                </a:lnTo>
                <a:cubicBezTo>
                  <a:pt x="7502769" y="1447850"/>
                  <a:pt x="7434909" y="1515711"/>
                  <a:pt x="7351198" y="1515711"/>
                </a:cubicBezTo>
                <a:lnTo>
                  <a:pt x="50524" y="1515711"/>
                </a:lnTo>
                <a:cubicBezTo>
                  <a:pt x="22620" y="1515711"/>
                  <a:pt x="0" y="1493091"/>
                  <a:pt x="0" y="1465187"/>
                </a:cubicBezTo>
                <a:lnTo>
                  <a:pt x="0" y="50524"/>
                </a:lnTo>
                <a:cubicBezTo>
                  <a:pt x="0" y="22620"/>
                  <a:pt x="22620" y="0"/>
                  <a:pt x="50524" y="0"/>
                </a:cubicBezTo>
                <a:close/>
              </a:path>
            </a:pathLst>
          </a:custGeom>
          <a:solidFill>
            <a:srgbClr val="FFFFFF"/>
          </a:solidFill>
          <a:ln/>
          <a:effectLst>
            <a:outerShdw sx="100000" sy="100000" kx="0" ky="0" algn="bl" rotWithShape="0" blurRad="189464" dist="126309" dir="5400000">
              <a:srgbClr val="000000">
                <a:alpha val="10196"/>
              </a:srgbClr>
            </a:outerShdw>
          </a:effectLst>
        </p:spPr>
      </p:sp>
      <p:sp>
        <p:nvSpPr>
          <p:cNvPr id="31" name="Shape 29"/>
          <p:cNvSpPr/>
          <p:nvPr/>
        </p:nvSpPr>
        <p:spPr>
          <a:xfrm>
            <a:off x="530499" y="7123681"/>
            <a:ext cx="50524" cy="1515711"/>
          </a:xfrm>
          <a:custGeom>
            <a:avLst/>
            <a:gdLst/>
            <a:ahLst/>
            <a:cxnLst/>
            <a:rect l="l" t="t" r="r" b="b"/>
            <a:pathLst>
              <a:path w="50524" h="1515711">
                <a:moveTo>
                  <a:pt x="50524" y="0"/>
                </a:moveTo>
                <a:lnTo>
                  <a:pt x="50524" y="0"/>
                </a:lnTo>
                <a:lnTo>
                  <a:pt x="50524" y="1515711"/>
                </a:lnTo>
                <a:lnTo>
                  <a:pt x="50524" y="1515711"/>
                </a:lnTo>
                <a:cubicBezTo>
                  <a:pt x="22620" y="1515711"/>
                  <a:pt x="0" y="1493091"/>
                  <a:pt x="0" y="1465187"/>
                </a:cubicBezTo>
                <a:lnTo>
                  <a:pt x="0" y="50524"/>
                </a:lnTo>
                <a:cubicBezTo>
                  <a:pt x="0" y="22620"/>
                  <a:pt x="22620" y="0"/>
                  <a:pt x="50524" y="0"/>
                </a:cubicBezTo>
                <a:close/>
              </a:path>
            </a:pathLst>
          </a:custGeom>
          <a:solidFill>
            <a:srgbClr val="C52726"/>
          </a:solidFill>
          <a:ln/>
        </p:spPr>
      </p:sp>
      <p:sp>
        <p:nvSpPr>
          <p:cNvPr id="32" name="Shape 30"/>
          <p:cNvSpPr/>
          <p:nvPr/>
        </p:nvSpPr>
        <p:spPr>
          <a:xfrm>
            <a:off x="757855" y="7325776"/>
            <a:ext cx="505237" cy="505237"/>
          </a:xfrm>
          <a:custGeom>
            <a:avLst/>
            <a:gdLst/>
            <a:ahLst/>
            <a:cxnLst/>
            <a:rect l="l" t="t" r="r" b="b"/>
            <a:pathLst>
              <a:path w="505237" h="505237">
                <a:moveTo>
                  <a:pt x="252618" y="0"/>
                </a:moveTo>
                <a:lnTo>
                  <a:pt x="252618" y="0"/>
                </a:lnTo>
                <a:cubicBezTo>
                  <a:pt x="392042" y="0"/>
                  <a:pt x="505237" y="113195"/>
                  <a:pt x="505237" y="252618"/>
                </a:cubicBezTo>
                <a:lnTo>
                  <a:pt x="505237" y="252618"/>
                </a:lnTo>
                <a:cubicBezTo>
                  <a:pt x="505237" y="392042"/>
                  <a:pt x="392042" y="505237"/>
                  <a:pt x="252618" y="505237"/>
                </a:cubicBezTo>
                <a:lnTo>
                  <a:pt x="252618" y="505237"/>
                </a:lnTo>
                <a:cubicBezTo>
                  <a:pt x="113195" y="505237"/>
                  <a:pt x="0" y="392042"/>
                  <a:pt x="0" y="252618"/>
                </a:cubicBezTo>
                <a:lnTo>
                  <a:pt x="0" y="252618"/>
                </a:lnTo>
                <a:cubicBezTo>
                  <a:pt x="0" y="113195"/>
                  <a:pt x="113195" y="0"/>
                  <a:pt x="252618" y="0"/>
                </a:cubicBezTo>
                <a:close/>
              </a:path>
            </a:pathLst>
          </a:custGeom>
          <a:solidFill>
            <a:srgbClr val="C52726"/>
          </a:solidFill>
          <a:ln/>
        </p:spPr>
      </p:sp>
      <p:sp>
        <p:nvSpPr>
          <p:cNvPr id="33" name="Text 31"/>
          <p:cNvSpPr/>
          <p:nvPr/>
        </p:nvSpPr>
        <p:spPr>
          <a:xfrm>
            <a:off x="701016" y="7325776"/>
            <a:ext cx="618915" cy="505237"/>
          </a:xfrm>
          <a:prstGeom prst="rect">
            <a:avLst/>
          </a:prstGeom>
          <a:noFill/>
          <a:ln/>
        </p:spPr>
        <p:txBody>
          <a:bodyPr wrap="square" lIns="0" tIns="0" rIns="0" bIns="0" rtlCol="0" anchor="ctr"/>
          <a:lstStyle/>
          <a:p>
            <a:pPr algn="ctr">
              <a:lnSpc>
                <a:spcPct val="130000"/>
              </a:lnSpc>
            </a:pPr>
            <a:r>
              <a:rPr lang="en-US" sz="179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4" name="Text 32"/>
          <p:cNvSpPr/>
          <p:nvPr/>
        </p:nvSpPr>
        <p:spPr>
          <a:xfrm>
            <a:off x="1414664" y="7401561"/>
            <a:ext cx="3410350" cy="353666"/>
          </a:xfrm>
          <a:prstGeom prst="rect">
            <a:avLst/>
          </a:prstGeom>
          <a:noFill/>
          <a:ln/>
        </p:spPr>
        <p:txBody>
          <a:bodyPr wrap="square" lIns="0" tIns="0" rIns="0" bIns="0" rtlCol="0" anchor="ctr"/>
          <a:lstStyle/>
          <a:p>
            <a:pPr>
              <a:lnSpc>
                <a:spcPct val="120000"/>
              </a:lnSpc>
            </a:pPr>
            <a:r>
              <a:rPr lang="en-US" sz="1989" b="1" dirty="0">
                <a:solidFill>
                  <a:srgbClr val="C52726"/>
                </a:solidFill>
                <a:latin typeface="Noto Sans SC" pitchFamily="34" charset="0"/>
                <a:ea typeface="Noto Sans SC" pitchFamily="34" charset="-122"/>
                <a:cs typeface="Noto Sans SC" pitchFamily="34" charset="-120"/>
              </a:rPr>
              <a:t>Tiêm Adrenaline bắp NGAY</a:t>
            </a:r>
            <a:endParaRPr lang="en-US" sz="1600" dirty="0"/>
          </a:p>
        </p:txBody>
      </p:sp>
      <p:sp>
        <p:nvSpPr>
          <p:cNvPr id="35" name="Shape 33"/>
          <p:cNvSpPr/>
          <p:nvPr/>
        </p:nvSpPr>
        <p:spPr>
          <a:xfrm>
            <a:off x="757855" y="7932060"/>
            <a:ext cx="7073318" cy="505237"/>
          </a:xfrm>
          <a:custGeom>
            <a:avLst/>
            <a:gdLst/>
            <a:ahLst/>
            <a:cxnLst/>
            <a:rect l="l" t="t" r="r" b="b"/>
            <a:pathLst>
              <a:path w="7073318" h="505237">
                <a:moveTo>
                  <a:pt x="101047" y="0"/>
                </a:moveTo>
                <a:lnTo>
                  <a:pt x="6972270" y="0"/>
                </a:lnTo>
                <a:cubicBezTo>
                  <a:pt x="7028077" y="0"/>
                  <a:pt x="7073318" y="45240"/>
                  <a:pt x="7073318" y="101047"/>
                </a:cubicBezTo>
                <a:lnTo>
                  <a:pt x="7073318" y="404190"/>
                </a:lnTo>
                <a:cubicBezTo>
                  <a:pt x="7073318" y="459997"/>
                  <a:pt x="7028077" y="505237"/>
                  <a:pt x="6972270" y="505237"/>
                </a:cubicBezTo>
                <a:lnTo>
                  <a:pt x="101047" y="505237"/>
                </a:lnTo>
                <a:cubicBezTo>
                  <a:pt x="45240" y="505237"/>
                  <a:pt x="0" y="459997"/>
                  <a:pt x="0" y="404190"/>
                </a:cubicBezTo>
                <a:lnTo>
                  <a:pt x="0" y="101047"/>
                </a:lnTo>
                <a:cubicBezTo>
                  <a:pt x="0" y="45240"/>
                  <a:pt x="45240" y="0"/>
                  <a:pt x="101047" y="0"/>
                </a:cubicBezTo>
                <a:close/>
              </a:path>
            </a:pathLst>
          </a:custGeom>
          <a:solidFill>
            <a:srgbClr val="C52726">
              <a:alpha val="10196"/>
            </a:srgbClr>
          </a:solidFill>
          <a:ln/>
        </p:spPr>
      </p:sp>
      <p:sp>
        <p:nvSpPr>
          <p:cNvPr id="36" name="Text 34"/>
          <p:cNvSpPr/>
          <p:nvPr/>
        </p:nvSpPr>
        <p:spPr>
          <a:xfrm>
            <a:off x="858903" y="8033108"/>
            <a:ext cx="6972270" cy="303142"/>
          </a:xfrm>
          <a:prstGeom prst="rect">
            <a:avLst/>
          </a:prstGeom>
          <a:noFill/>
          <a:ln/>
        </p:spPr>
        <p:txBody>
          <a:bodyPr wrap="square" lIns="0" tIns="0" rIns="0" bIns="0" rtlCol="0" anchor="ctr"/>
          <a:lstStyle/>
          <a:p>
            <a:pPr>
              <a:lnSpc>
                <a:spcPct val="130000"/>
              </a:lnSpc>
            </a:pPr>
            <a:r>
              <a:rPr lang="en-US" sz="1591" b="1" dirty="0">
                <a:solidFill>
                  <a:srgbClr val="C52726"/>
                </a:solidFill>
                <a:latin typeface="Quattrocento Sans" pitchFamily="34" charset="0"/>
                <a:ea typeface="Quattrocento Sans" pitchFamily="34" charset="-122"/>
                <a:cs typeface="Quattrocento Sans" pitchFamily="34" charset="-120"/>
              </a:rPr>
              <a:t>Ưu tiên số 1:</a:t>
            </a:r>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 Không trì hoãn vì bất kỳ lý do gì</a:t>
            </a:r>
            <a:endParaRPr lang="en-US" sz="1600" dirty="0"/>
          </a:p>
        </p:txBody>
      </p:sp>
      <p:sp>
        <p:nvSpPr>
          <p:cNvPr id="37" name="Shape 35"/>
          <p:cNvSpPr/>
          <p:nvPr/>
        </p:nvSpPr>
        <p:spPr>
          <a:xfrm>
            <a:off x="8254941" y="2778643"/>
            <a:ext cx="7502769" cy="2020948"/>
          </a:xfrm>
          <a:custGeom>
            <a:avLst/>
            <a:gdLst/>
            <a:ahLst/>
            <a:cxnLst/>
            <a:rect l="l" t="t" r="r" b="b"/>
            <a:pathLst>
              <a:path w="7502769" h="2020948">
                <a:moveTo>
                  <a:pt x="50524" y="0"/>
                </a:moveTo>
                <a:lnTo>
                  <a:pt x="7351198" y="0"/>
                </a:lnTo>
                <a:cubicBezTo>
                  <a:pt x="7434909" y="0"/>
                  <a:pt x="7502769" y="67861"/>
                  <a:pt x="7502769" y="151571"/>
                </a:cubicBezTo>
                <a:lnTo>
                  <a:pt x="7502769" y="1869377"/>
                </a:lnTo>
                <a:cubicBezTo>
                  <a:pt x="7502769" y="1953087"/>
                  <a:pt x="7434909" y="2020948"/>
                  <a:pt x="7351198" y="2020948"/>
                </a:cubicBezTo>
                <a:lnTo>
                  <a:pt x="50524" y="2020948"/>
                </a:lnTo>
                <a:cubicBezTo>
                  <a:pt x="22620" y="2020948"/>
                  <a:pt x="0" y="1998328"/>
                  <a:pt x="0" y="1970424"/>
                </a:cubicBezTo>
                <a:lnTo>
                  <a:pt x="0" y="50524"/>
                </a:lnTo>
                <a:cubicBezTo>
                  <a:pt x="0" y="22620"/>
                  <a:pt x="22620" y="0"/>
                  <a:pt x="50524" y="0"/>
                </a:cubicBezTo>
                <a:close/>
              </a:path>
            </a:pathLst>
          </a:custGeom>
          <a:solidFill>
            <a:srgbClr val="FFFFFF"/>
          </a:solidFill>
          <a:ln/>
          <a:effectLst>
            <a:outerShdw sx="100000" sy="100000" kx="0" ky="0" algn="bl" rotWithShape="0" blurRad="189464" dist="126309" dir="5400000">
              <a:srgbClr val="000000">
                <a:alpha val="10196"/>
              </a:srgbClr>
            </a:outerShdw>
          </a:effectLst>
        </p:spPr>
      </p:sp>
      <p:sp>
        <p:nvSpPr>
          <p:cNvPr id="38" name="Shape 36"/>
          <p:cNvSpPr/>
          <p:nvPr/>
        </p:nvSpPr>
        <p:spPr>
          <a:xfrm>
            <a:off x="8254941" y="2778643"/>
            <a:ext cx="50524" cy="2020948"/>
          </a:xfrm>
          <a:custGeom>
            <a:avLst/>
            <a:gdLst/>
            <a:ahLst/>
            <a:cxnLst/>
            <a:rect l="l" t="t" r="r" b="b"/>
            <a:pathLst>
              <a:path w="50524" h="2020948">
                <a:moveTo>
                  <a:pt x="50524" y="0"/>
                </a:moveTo>
                <a:lnTo>
                  <a:pt x="50524" y="0"/>
                </a:lnTo>
                <a:lnTo>
                  <a:pt x="50524" y="2020948"/>
                </a:lnTo>
                <a:lnTo>
                  <a:pt x="50524" y="2020948"/>
                </a:lnTo>
                <a:cubicBezTo>
                  <a:pt x="22620" y="2020948"/>
                  <a:pt x="0" y="1998328"/>
                  <a:pt x="0" y="1970424"/>
                </a:cubicBezTo>
                <a:lnTo>
                  <a:pt x="0" y="50524"/>
                </a:lnTo>
                <a:cubicBezTo>
                  <a:pt x="0" y="22620"/>
                  <a:pt x="22620" y="0"/>
                  <a:pt x="50524" y="0"/>
                </a:cubicBezTo>
                <a:close/>
              </a:path>
            </a:pathLst>
          </a:custGeom>
          <a:solidFill>
            <a:srgbClr val="5D7FA3"/>
          </a:solidFill>
          <a:ln/>
        </p:spPr>
      </p:sp>
      <p:sp>
        <p:nvSpPr>
          <p:cNvPr id="39" name="Shape 37"/>
          <p:cNvSpPr/>
          <p:nvPr/>
        </p:nvSpPr>
        <p:spPr>
          <a:xfrm>
            <a:off x="8482297" y="2980738"/>
            <a:ext cx="505237" cy="505237"/>
          </a:xfrm>
          <a:custGeom>
            <a:avLst/>
            <a:gdLst/>
            <a:ahLst/>
            <a:cxnLst/>
            <a:rect l="l" t="t" r="r" b="b"/>
            <a:pathLst>
              <a:path w="505237" h="505237">
                <a:moveTo>
                  <a:pt x="252618" y="0"/>
                </a:moveTo>
                <a:lnTo>
                  <a:pt x="252618" y="0"/>
                </a:lnTo>
                <a:cubicBezTo>
                  <a:pt x="392042" y="0"/>
                  <a:pt x="505237" y="113195"/>
                  <a:pt x="505237" y="252618"/>
                </a:cubicBezTo>
                <a:lnTo>
                  <a:pt x="505237" y="252618"/>
                </a:lnTo>
                <a:cubicBezTo>
                  <a:pt x="505237" y="392042"/>
                  <a:pt x="392042" y="505237"/>
                  <a:pt x="252618" y="505237"/>
                </a:cubicBezTo>
                <a:lnTo>
                  <a:pt x="252618" y="505237"/>
                </a:lnTo>
                <a:cubicBezTo>
                  <a:pt x="113195" y="505237"/>
                  <a:pt x="0" y="392042"/>
                  <a:pt x="0" y="252618"/>
                </a:cubicBezTo>
                <a:lnTo>
                  <a:pt x="0" y="252618"/>
                </a:lnTo>
                <a:cubicBezTo>
                  <a:pt x="0" y="113195"/>
                  <a:pt x="113195" y="0"/>
                  <a:pt x="252618" y="0"/>
                </a:cubicBezTo>
                <a:close/>
              </a:path>
            </a:pathLst>
          </a:custGeom>
          <a:solidFill>
            <a:srgbClr val="5D7FA3"/>
          </a:solidFill>
          <a:ln/>
        </p:spPr>
      </p:sp>
      <p:sp>
        <p:nvSpPr>
          <p:cNvPr id="40" name="Text 38"/>
          <p:cNvSpPr/>
          <p:nvPr/>
        </p:nvSpPr>
        <p:spPr>
          <a:xfrm>
            <a:off x="8425458" y="2980738"/>
            <a:ext cx="618915" cy="505237"/>
          </a:xfrm>
          <a:prstGeom prst="rect">
            <a:avLst/>
          </a:prstGeom>
          <a:noFill/>
          <a:ln/>
        </p:spPr>
        <p:txBody>
          <a:bodyPr wrap="square" lIns="0" tIns="0" rIns="0" bIns="0" rtlCol="0" anchor="ctr"/>
          <a:lstStyle/>
          <a:p>
            <a:pPr algn="ctr">
              <a:lnSpc>
                <a:spcPct val="130000"/>
              </a:lnSpc>
            </a:pPr>
            <a:r>
              <a:rPr lang="en-US" sz="1790"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41" name="Text 39"/>
          <p:cNvSpPr/>
          <p:nvPr/>
        </p:nvSpPr>
        <p:spPr>
          <a:xfrm>
            <a:off x="9139105" y="3056523"/>
            <a:ext cx="3637706" cy="353666"/>
          </a:xfrm>
          <a:prstGeom prst="rect">
            <a:avLst/>
          </a:prstGeom>
          <a:noFill/>
          <a:ln/>
        </p:spPr>
        <p:txBody>
          <a:bodyPr wrap="square" lIns="0" tIns="0" rIns="0" bIns="0" rtlCol="0" anchor="ctr"/>
          <a:lstStyle/>
          <a:p>
            <a:pPr>
              <a:lnSpc>
                <a:spcPct val="120000"/>
              </a:lnSpc>
            </a:pPr>
            <a:r>
              <a:rPr lang="en-US" sz="1989" b="1" dirty="0">
                <a:solidFill>
                  <a:srgbClr val="5D7FA3"/>
                </a:solidFill>
                <a:latin typeface="Noto Sans SC" pitchFamily="34" charset="0"/>
                <a:ea typeface="Noto Sans SC" pitchFamily="34" charset="-122"/>
                <a:cs typeface="Noto Sans SC" pitchFamily="34" charset="-120"/>
              </a:rPr>
              <a:t>Đảm bảo đường thở, thở oxy</a:t>
            </a:r>
            <a:endParaRPr lang="en-US" sz="1600" dirty="0"/>
          </a:p>
        </p:txBody>
      </p:sp>
      <p:sp>
        <p:nvSpPr>
          <p:cNvPr id="42" name="Shape 40"/>
          <p:cNvSpPr/>
          <p:nvPr/>
        </p:nvSpPr>
        <p:spPr>
          <a:xfrm>
            <a:off x="8507559" y="3627444"/>
            <a:ext cx="202095" cy="202095"/>
          </a:xfrm>
          <a:custGeom>
            <a:avLst/>
            <a:gdLst/>
            <a:ahLst/>
            <a:cxnLst/>
            <a:rect l="l" t="t" r="r" b="b"/>
            <a:pathLst>
              <a:path w="202095" h="202095">
                <a:moveTo>
                  <a:pt x="113678" y="12631"/>
                </a:moveTo>
                <a:cubicBezTo>
                  <a:pt x="113678" y="19617"/>
                  <a:pt x="119323" y="25262"/>
                  <a:pt x="126309" y="25262"/>
                </a:cubicBezTo>
                <a:lnTo>
                  <a:pt x="142098" y="25262"/>
                </a:lnTo>
                <a:cubicBezTo>
                  <a:pt x="147348" y="25262"/>
                  <a:pt x="151571" y="29485"/>
                  <a:pt x="151571" y="34735"/>
                </a:cubicBezTo>
                <a:cubicBezTo>
                  <a:pt x="151571" y="39985"/>
                  <a:pt x="147348" y="44208"/>
                  <a:pt x="142098" y="44208"/>
                </a:cubicBezTo>
                <a:lnTo>
                  <a:pt x="12631" y="44208"/>
                </a:lnTo>
                <a:cubicBezTo>
                  <a:pt x="5644" y="44208"/>
                  <a:pt x="0" y="49853"/>
                  <a:pt x="0" y="56839"/>
                </a:cubicBezTo>
                <a:cubicBezTo>
                  <a:pt x="0" y="63826"/>
                  <a:pt x="5644" y="69470"/>
                  <a:pt x="12631" y="69470"/>
                </a:cubicBezTo>
                <a:lnTo>
                  <a:pt x="142098" y="69470"/>
                </a:lnTo>
                <a:cubicBezTo>
                  <a:pt x="161281" y="69470"/>
                  <a:pt x="176833" y="53918"/>
                  <a:pt x="176833" y="34735"/>
                </a:cubicBezTo>
                <a:cubicBezTo>
                  <a:pt x="176833" y="15552"/>
                  <a:pt x="161281" y="0"/>
                  <a:pt x="142098" y="0"/>
                </a:cubicBezTo>
                <a:lnTo>
                  <a:pt x="126309" y="0"/>
                </a:lnTo>
                <a:cubicBezTo>
                  <a:pt x="119323" y="0"/>
                  <a:pt x="113678" y="5644"/>
                  <a:pt x="113678" y="12631"/>
                </a:cubicBezTo>
                <a:close/>
                <a:moveTo>
                  <a:pt x="138940" y="151571"/>
                </a:moveTo>
                <a:cubicBezTo>
                  <a:pt x="138940" y="158558"/>
                  <a:pt x="144585" y="164202"/>
                  <a:pt x="151571" y="164202"/>
                </a:cubicBezTo>
                <a:lnTo>
                  <a:pt x="164202" y="164202"/>
                </a:lnTo>
                <a:cubicBezTo>
                  <a:pt x="185122" y="164202"/>
                  <a:pt x="202095" y="147229"/>
                  <a:pt x="202095" y="126309"/>
                </a:cubicBezTo>
                <a:cubicBezTo>
                  <a:pt x="202095" y="105389"/>
                  <a:pt x="185122" y="88416"/>
                  <a:pt x="164202" y="88416"/>
                </a:cubicBezTo>
                <a:lnTo>
                  <a:pt x="12631" y="88416"/>
                </a:lnTo>
                <a:cubicBezTo>
                  <a:pt x="5644" y="88416"/>
                  <a:pt x="0" y="94061"/>
                  <a:pt x="0" y="101047"/>
                </a:cubicBezTo>
                <a:cubicBezTo>
                  <a:pt x="0" y="108034"/>
                  <a:pt x="5644" y="113678"/>
                  <a:pt x="12631" y="113678"/>
                </a:cubicBezTo>
                <a:lnTo>
                  <a:pt x="164202" y="113678"/>
                </a:lnTo>
                <a:cubicBezTo>
                  <a:pt x="171189" y="113678"/>
                  <a:pt x="176833" y="119323"/>
                  <a:pt x="176833" y="126309"/>
                </a:cubicBezTo>
                <a:cubicBezTo>
                  <a:pt x="176833" y="133296"/>
                  <a:pt x="171189" y="138940"/>
                  <a:pt x="164202" y="138940"/>
                </a:cubicBezTo>
                <a:lnTo>
                  <a:pt x="151571" y="138940"/>
                </a:lnTo>
                <a:cubicBezTo>
                  <a:pt x="144585" y="138940"/>
                  <a:pt x="138940" y="144585"/>
                  <a:pt x="138940" y="151571"/>
                </a:cubicBezTo>
                <a:close/>
                <a:moveTo>
                  <a:pt x="50524" y="202095"/>
                </a:moveTo>
                <a:lnTo>
                  <a:pt x="66312" y="202095"/>
                </a:lnTo>
                <a:cubicBezTo>
                  <a:pt x="85496" y="202095"/>
                  <a:pt x="101047" y="186543"/>
                  <a:pt x="101047" y="167360"/>
                </a:cubicBezTo>
                <a:cubicBezTo>
                  <a:pt x="101047" y="148177"/>
                  <a:pt x="85496" y="132625"/>
                  <a:pt x="66312" y="132625"/>
                </a:cubicBezTo>
                <a:lnTo>
                  <a:pt x="12631" y="132625"/>
                </a:lnTo>
                <a:cubicBezTo>
                  <a:pt x="5644" y="132625"/>
                  <a:pt x="0" y="138269"/>
                  <a:pt x="0" y="145256"/>
                </a:cubicBezTo>
                <a:cubicBezTo>
                  <a:pt x="0" y="152242"/>
                  <a:pt x="5644" y="157887"/>
                  <a:pt x="12631" y="157887"/>
                </a:cubicBezTo>
                <a:lnTo>
                  <a:pt x="66312" y="157887"/>
                </a:lnTo>
                <a:cubicBezTo>
                  <a:pt x="71562" y="157887"/>
                  <a:pt x="75786" y="162110"/>
                  <a:pt x="75786" y="167360"/>
                </a:cubicBezTo>
                <a:cubicBezTo>
                  <a:pt x="75786" y="172609"/>
                  <a:pt x="71562" y="176833"/>
                  <a:pt x="66312" y="176833"/>
                </a:cubicBezTo>
                <a:lnTo>
                  <a:pt x="50524" y="176833"/>
                </a:lnTo>
                <a:cubicBezTo>
                  <a:pt x="43537" y="176833"/>
                  <a:pt x="37893" y="182477"/>
                  <a:pt x="37893" y="189464"/>
                </a:cubicBezTo>
                <a:cubicBezTo>
                  <a:pt x="37893" y="196450"/>
                  <a:pt x="43537" y="202095"/>
                  <a:pt x="50524" y="202095"/>
                </a:cubicBezTo>
                <a:close/>
              </a:path>
            </a:pathLst>
          </a:custGeom>
          <a:solidFill>
            <a:srgbClr val="5D7FA3"/>
          </a:solidFill>
          <a:ln/>
        </p:spPr>
      </p:sp>
      <p:sp>
        <p:nvSpPr>
          <p:cNvPr id="43" name="Text 41"/>
          <p:cNvSpPr/>
          <p:nvPr/>
        </p:nvSpPr>
        <p:spPr>
          <a:xfrm>
            <a:off x="8835414" y="3587022"/>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Thở oxy 6-8 lít/phút (ngườ lớn)</a:t>
            </a:r>
            <a:endParaRPr lang="en-US" sz="1600" dirty="0"/>
          </a:p>
        </p:txBody>
      </p:sp>
      <p:sp>
        <p:nvSpPr>
          <p:cNvPr id="44" name="Shape 42"/>
          <p:cNvSpPr/>
          <p:nvPr/>
        </p:nvSpPr>
        <p:spPr>
          <a:xfrm>
            <a:off x="8507559" y="3981110"/>
            <a:ext cx="202095" cy="202095"/>
          </a:xfrm>
          <a:custGeom>
            <a:avLst/>
            <a:gdLst/>
            <a:ahLst/>
            <a:cxnLst/>
            <a:rect l="l" t="t" r="r" b="b"/>
            <a:pathLst>
              <a:path w="202095" h="202095">
                <a:moveTo>
                  <a:pt x="37893" y="202095"/>
                </a:moveTo>
                <a:lnTo>
                  <a:pt x="63155" y="202095"/>
                </a:lnTo>
                <a:cubicBezTo>
                  <a:pt x="84075" y="202095"/>
                  <a:pt x="101047" y="185122"/>
                  <a:pt x="101047" y="164202"/>
                </a:cubicBezTo>
                <a:lnTo>
                  <a:pt x="101047" y="132625"/>
                </a:lnTo>
                <a:cubicBezTo>
                  <a:pt x="101047" y="129151"/>
                  <a:pt x="103889" y="126309"/>
                  <a:pt x="107363" y="126309"/>
                </a:cubicBezTo>
                <a:lnTo>
                  <a:pt x="107758" y="126309"/>
                </a:lnTo>
                <a:cubicBezTo>
                  <a:pt x="118020" y="126309"/>
                  <a:pt x="126309" y="118020"/>
                  <a:pt x="126309" y="107758"/>
                </a:cubicBezTo>
                <a:cubicBezTo>
                  <a:pt x="126309" y="103416"/>
                  <a:pt x="124770" y="99232"/>
                  <a:pt x="122007" y="95877"/>
                </a:cubicBezTo>
                <a:lnTo>
                  <a:pt x="107876" y="78943"/>
                </a:lnTo>
                <a:cubicBezTo>
                  <a:pt x="107126" y="77996"/>
                  <a:pt x="106613" y="76851"/>
                  <a:pt x="106455" y="75667"/>
                </a:cubicBezTo>
                <a:cubicBezTo>
                  <a:pt x="100258" y="32880"/>
                  <a:pt x="63431" y="0"/>
                  <a:pt x="18946" y="0"/>
                </a:cubicBezTo>
                <a:cubicBezTo>
                  <a:pt x="15947" y="0"/>
                  <a:pt x="12986" y="158"/>
                  <a:pt x="10026" y="434"/>
                </a:cubicBezTo>
                <a:cubicBezTo>
                  <a:pt x="4145" y="1026"/>
                  <a:pt x="0" y="6276"/>
                  <a:pt x="0" y="12197"/>
                </a:cubicBezTo>
                <a:lnTo>
                  <a:pt x="0" y="189464"/>
                </a:lnTo>
                <a:cubicBezTo>
                  <a:pt x="0" y="196450"/>
                  <a:pt x="5644" y="202095"/>
                  <a:pt x="12631" y="202095"/>
                </a:cubicBezTo>
                <a:lnTo>
                  <a:pt x="37893" y="202095"/>
                </a:lnTo>
                <a:close/>
                <a:moveTo>
                  <a:pt x="44208" y="75786"/>
                </a:moveTo>
                <a:cubicBezTo>
                  <a:pt x="44208" y="68814"/>
                  <a:pt x="49868" y="63155"/>
                  <a:pt x="56839" y="63155"/>
                </a:cubicBezTo>
                <a:cubicBezTo>
                  <a:pt x="63810" y="63155"/>
                  <a:pt x="69470" y="68814"/>
                  <a:pt x="69470" y="75786"/>
                </a:cubicBezTo>
                <a:cubicBezTo>
                  <a:pt x="69470" y="82757"/>
                  <a:pt x="63810" y="88416"/>
                  <a:pt x="56839" y="88416"/>
                </a:cubicBezTo>
                <a:cubicBezTo>
                  <a:pt x="49868" y="88416"/>
                  <a:pt x="44208" y="82757"/>
                  <a:pt x="44208" y="75786"/>
                </a:cubicBezTo>
                <a:close/>
                <a:moveTo>
                  <a:pt x="69115" y="169412"/>
                </a:moveTo>
                <a:lnTo>
                  <a:pt x="52734" y="168031"/>
                </a:lnTo>
                <a:cubicBezTo>
                  <a:pt x="47919" y="167636"/>
                  <a:pt x="44208" y="163610"/>
                  <a:pt x="44208" y="158794"/>
                </a:cubicBezTo>
                <a:cubicBezTo>
                  <a:pt x="44208" y="154531"/>
                  <a:pt x="47090" y="150821"/>
                  <a:pt x="51234" y="149795"/>
                </a:cubicBezTo>
                <a:lnTo>
                  <a:pt x="67181" y="145808"/>
                </a:lnTo>
                <a:cubicBezTo>
                  <a:pt x="74759" y="143914"/>
                  <a:pt x="82101" y="149637"/>
                  <a:pt x="82101" y="157452"/>
                </a:cubicBezTo>
                <a:cubicBezTo>
                  <a:pt x="82101" y="164478"/>
                  <a:pt x="76101" y="170004"/>
                  <a:pt x="69115" y="169412"/>
                </a:cubicBezTo>
                <a:close/>
                <a:moveTo>
                  <a:pt x="189464" y="123152"/>
                </a:moveTo>
                <a:cubicBezTo>
                  <a:pt x="194692" y="123152"/>
                  <a:pt x="198937" y="118907"/>
                  <a:pt x="198937" y="113678"/>
                </a:cubicBezTo>
                <a:cubicBezTo>
                  <a:pt x="198937" y="108450"/>
                  <a:pt x="194692" y="104205"/>
                  <a:pt x="189464" y="104205"/>
                </a:cubicBezTo>
                <a:cubicBezTo>
                  <a:pt x="184235" y="104205"/>
                  <a:pt x="179991" y="108450"/>
                  <a:pt x="179991" y="113678"/>
                </a:cubicBezTo>
                <a:cubicBezTo>
                  <a:pt x="179991" y="118907"/>
                  <a:pt x="184235" y="123152"/>
                  <a:pt x="189464" y="123152"/>
                </a:cubicBezTo>
                <a:close/>
                <a:moveTo>
                  <a:pt x="173675" y="132625"/>
                </a:moveTo>
                <a:cubicBezTo>
                  <a:pt x="173675" y="127396"/>
                  <a:pt x="169430" y="123152"/>
                  <a:pt x="164202" y="123152"/>
                </a:cubicBezTo>
                <a:cubicBezTo>
                  <a:pt x="158974" y="123152"/>
                  <a:pt x="154729" y="127396"/>
                  <a:pt x="154729" y="132625"/>
                </a:cubicBezTo>
                <a:cubicBezTo>
                  <a:pt x="154729" y="137853"/>
                  <a:pt x="158974" y="142098"/>
                  <a:pt x="164202" y="142098"/>
                </a:cubicBezTo>
                <a:cubicBezTo>
                  <a:pt x="169430" y="142098"/>
                  <a:pt x="173675" y="137853"/>
                  <a:pt x="173675" y="132625"/>
                </a:cubicBezTo>
                <a:close/>
                <a:moveTo>
                  <a:pt x="148413" y="151571"/>
                </a:moveTo>
                <a:cubicBezTo>
                  <a:pt x="148413" y="146343"/>
                  <a:pt x="144169" y="142098"/>
                  <a:pt x="138940" y="142098"/>
                </a:cubicBezTo>
                <a:cubicBezTo>
                  <a:pt x="133712" y="142098"/>
                  <a:pt x="129467" y="146343"/>
                  <a:pt x="129467" y="151571"/>
                </a:cubicBezTo>
                <a:cubicBezTo>
                  <a:pt x="129467" y="156799"/>
                  <a:pt x="133712" y="161044"/>
                  <a:pt x="138940" y="161044"/>
                </a:cubicBezTo>
                <a:cubicBezTo>
                  <a:pt x="144169" y="161044"/>
                  <a:pt x="148413" y="156799"/>
                  <a:pt x="148413" y="151571"/>
                </a:cubicBezTo>
                <a:close/>
                <a:moveTo>
                  <a:pt x="198937" y="151571"/>
                </a:moveTo>
                <a:cubicBezTo>
                  <a:pt x="198937" y="146343"/>
                  <a:pt x="194692" y="142098"/>
                  <a:pt x="189464" y="142098"/>
                </a:cubicBezTo>
                <a:cubicBezTo>
                  <a:pt x="184235" y="142098"/>
                  <a:pt x="179991" y="146343"/>
                  <a:pt x="179991" y="151571"/>
                </a:cubicBezTo>
                <a:cubicBezTo>
                  <a:pt x="179991" y="156799"/>
                  <a:pt x="184235" y="161044"/>
                  <a:pt x="189464" y="161044"/>
                </a:cubicBezTo>
                <a:cubicBezTo>
                  <a:pt x="194692" y="161044"/>
                  <a:pt x="198937" y="156799"/>
                  <a:pt x="198937" y="151571"/>
                </a:cubicBezTo>
                <a:close/>
                <a:moveTo>
                  <a:pt x="189464" y="198937"/>
                </a:moveTo>
                <a:cubicBezTo>
                  <a:pt x="194692" y="198937"/>
                  <a:pt x="198937" y="194692"/>
                  <a:pt x="198937" y="189464"/>
                </a:cubicBezTo>
                <a:cubicBezTo>
                  <a:pt x="198937" y="184235"/>
                  <a:pt x="194692" y="179991"/>
                  <a:pt x="189464" y="179991"/>
                </a:cubicBezTo>
                <a:cubicBezTo>
                  <a:pt x="184235" y="179991"/>
                  <a:pt x="179991" y="184235"/>
                  <a:pt x="179991" y="189464"/>
                </a:cubicBezTo>
                <a:cubicBezTo>
                  <a:pt x="179991" y="194692"/>
                  <a:pt x="184235" y="198937"/>
                  <a:pt x="189464" y="198937"/>
                </a:cubicBezTo>
                <a:close/>
                <a:moveTo>
                  <a:pt x="173675" y="170517"/>
                </a:moveTo>
                <a:cubicBezTo>
                  <a:pt x="173675" y="165289"/>
                  <a:pt x="169430" y="161044"/>
                  <a:pt x="164202" y="161044"/>
                </a:cubicBezTo>
                <a:cubicBezTo>
                  <a:pt x="158974" y="161044"/>
                  <a:pt x="154729" y="165289"/>
                  <a:pt x="154729" y="170517"/>
                </a:cubicBezTo>
                <a:cubicBezTo>
                  <a:pt x="154729" y="175746"/>
                  <a:pt x="158974" y="179991"/>
                  <a:pt x="164202" y="179991"/>
                </a:cubicBezTo>
                <a:cubicBezTo>
                  <a:pt x="169430" y="179991"/>
                  <a:pt x="173675" y="175746"/>
                  <a:pt x="173675" y="170517"/>
                </a:cubicBezTo>
                <a:close/>
              </a:path>
            </a:pathLst>
          </a:custGeom>
          <a:solidFill>
            <a:srgbClr val="5D7FA3"/>
          </a:solidFill>
          <a:ln/>
        </p:spPr>
      </p:sp>
      <p:sp>
        <p:nvSpPr>
          <p:cNvPr id="45" name="Text 43"/>
          <p:cNvSpPr/>
          <p:nvPr/>
        </p:nvSpPr>
        <p:spPr>
          <a:xfrm>
            <a:off x="8835414" y="3940688"/>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Mở khí quản nếu phù thanh quản</a:t>
            </a:r>
            <a:endParaRPr lang="en-US" sz="1600" dirty="0"/>
          </a:p>
        </p:txBody>
      </p:sp>
      <p:sp>
        <p:nvSpPr>
          <p:cNvPr id="46" name="Shape 44"/>
          <p:cNvSpPr/>
          <p:nvPr/>
        </p:nvSpPr>
        <p:spPr>
          <a:xfrm>
            <a:off x="8482297" y="4334775"/>
            <a:ext cx="252618" cy="202095"/>
          </a:xfrm>
          <a:custGeom>
            <a:avLst/>
            <a:gdLst/>
            <a:ahLst/>
            <a:cxnLst/>
            <a:rect l="l" t="t" r="r" b="b"/>
            <a:pathLst>
              <a:path w="252618" h="202095">
                <a:moveTo>
                  <a:pt x="209673" y="-8842"/>
                </a:moveTo>
                <a:lnTo>
                  <a:pt x="225778" y="12631"/>
                </a:lnTo>
                <a:lnTo>
                  <a:pt x="243145" y="12631"/>
                </a:lnTo>
                <a:cubicBezTo>
                  <a:pt x="248395" y="12631"/>
                  <a:pt x="252618" y="16854"/>
                  <a:pt x="252618" y="22104"/>
                </a:cubicBezTo>
                <a:cubicBezTo>
                  <a:pt x="252618" y="27354"/>
                  <a:pt x="248395" y="31577"/>
                  <a:pt x="243145" y="31577"/>
                </a:cubicBezTo>
                <a:lnTo>
                  <a:pt x="221041" y="31577"/>
                </a:lnTo>
                <a:cubicBezTo>
                  <a:pt x="218041" y="31577"/>
                  <a:pt x="215239" y="30156"/>
                  <a:pt x="213463" y="27788"/>
                </a:cubicBezTo>
                <a:lnTo>
                  <a:pt x="203950" y="15118"/>
                </a:lnTo>
                <a:lnTo>
                  <a:pt x="185398" y="54550"/>
                </a:lnTo>
                <a:cubicBezTo>
                  <a:pt x="183938" y="57629"/>
                  <a:pt x="180938" y="59721"/>
                  <a:pt x="177543" y="59957"/>
                </a:cubicBezTo>
                <a:cubicBezTo>
                  <a:pt x="174149" y="60194"/>
                  <a:pt x="170873" y="58615"/>
                  <a:pt x="168978" y="55773"/>
                </a:cubicBezTo>
                <a:lnTo>
                  <a:pt x="152834" y="31577"/>
                </a:lnTo>
                <a:lnTo>
                  <a:pt x="135782" y="31577"/>
                </a:lnTo>
                <a:cubicBezTo>
                  <a:pt x="130533" y="31577"/>
                  <a:pt x="126309" y="27354"/>
                  <a:pt x="126309" y="22104"/>
                </a:cubicBezTo>
                <a:cubicBezTo>
                  <a:pt x="126309" y="16854"/>
                  <a:pt x="130533" y="12631"/>
                  <a:pt x="135782" y="12631"/>
                </a:cubicBezTo>
                <a:lnTo>
                  <a:pt x="157887" y="12631"/>
                </a:lnTo>
                <a:cubicBezTo>
                  <a:pt x="161044" y="12631"/>
                  <a:pt x="164005" y="14210"/>
                  <a:pt x="165781" y="16854"/>
                </a:cubicBezTo>
                <a:lnTo>
                  <a:pt x="175412" y="31301"/>
                </a:lnTo>
                <a:lnTo>
                  <a:pt x="193529" y="-7184"/>
                </a:lnTo>
                <a:cubicBezTo>
                  <a:pt x="194950" y="-10184"/>
                  <a:pt x="197832" y="-12236"/>
                  <a:pt x="201147" y="-12591"/>
                </a:cubicBezTo>
                <a:cubicBezTo>
                  <a:pt x="204463" y="-12947"/>
                  <a:pt x="207700" y="-11526"/>
                  <a:pt x="209673" y="-8842"/>
                </a:cubicBezTo>
                <a:close/>
                <a:moveTo>
                  <a:pt x="126309" y="63155"/>
                </a:moveTo>
                <a:cubicBezTo>
                  <a:pt x="126309" y="56168"/>
                  <a:pt x="131954" y="50524"/>
                  <a:pt x="138940" y="50524"/>
                </a:cubicBezTo>
                <a:lnTo>
                  <a:pt x="142690" y="50524"/>
                </a:lnTo>
                <a:lnTo>
                  <a:pt x="153189" y="66273"/>
                </a:lnTo>
                <a:cubicBezTo>
                  <a:pt x="158873" y="74799"/>
                  <a:pt x="168702" y="79614"/>
                  <a:pt x="178925" y="78864"/>
                </a:cubicBezTo>
                <a:cubicBezTo>
                  <a:pt x="189148" y="78114"/>
                  <a:pt x="198187" y="71917"/>
                  <a:pt x="202529" y="62641"/>
                </a:cubicBezTo>
                <a:lnTo>
                  <a:pt x="208016" y="50997"/>
                </a:lnTo>
                <a:cubicBezTo>
                  <a:pt x="226133" y="53839"/>
                  <a:pt x="239988" y="69510"/>
                  <a:pt x="239988" y="88416"/>
                </a:cubicBezTo>
                <a:lnTo>
                  <a:pt x="239988" y="176833"/>
                </a:lnTo>
                <a:cubicBezTo>
                  <a:pt x="239988" y="183819"/>
                  <a:pt x="234343" y="189464"/>
                  <a:pt x="227357" y="189464"/>
                </a:cubicBezTo>
                <a:cubicBezTo>
                  <a:pt x="220370" y="189464"/>
                  <a:pt x="214726" y="183819"/>
                  <a:pt x="214726" y="176833"/>
                </a:cubicBezTo>
                <a:lnTo>
                  <a:pt x="214726" y="151571"/>
                </a:lnTo>
                <a:lnTo>
                  <a:pt x="37893" y="151571"/>
                </a:lnTo>
                <a:lnTo>
                  <a:pt x="37893" y="176833"/>
                </a:lnTo>
                <a:cubicBezTo>
                  <a:pt x="37893" y="183819"/>
                  <a:pt x="32248" y="189464"/>
                  <a:pt x="25262" y="189464"/>
                </a:cubicBezTo>
                <a:cubicBezTo>
                  <a:pt x="18275" y="189464"/>
                  <a:pt x="12631" y="183819"/>
                  <a:pt x="12631" y="176833"/>
                </a:cubicBezTo>
                <a:lnTo>
                  <a:pt x="12631" y="25262"/>
                </a:lnTo>
                <a:cubicBezTo>
                  <a:pt x="12631" y="18275"/>
                  <a:pt x="18275" y="12631"/>
                  <a:pt x="25262" y="12631"/>
                </a:cubicBezTo>
                <a:cubicBezTo>
                  <a:pt x="32248" y="12631"/>
                  <a:pt x="37893" y="18275"/>
                  <a:pt x="37893" y="25262"/>
                </a:cubicBezTo>
                <a:lnTo>
                  <a:pt x="37893" y="113678"/>
                </a:lnTo>
                <a:lnTo>
                  <a:pt x="126309" y="113678"/>
                </a:lnTo>
                <a:lnTo>
                  <a:pt x="126309" y="63155"/>
                </a:lnTo>
                <a:close/>
                <a:moveTo>
                  <a:pt x="56839" y="75786"/>
                </a:moveTo>
                <a:cubicBezTo>
                  <a:pt x="56839" y="61843"/>
                  <a:pt x="68159" y="50524"/>
                  <a:pt x="82101" y="50524"/>
                </a:cubicBezTo>
                <a:cubicBezTo>
                  <a:pt x="96043" y="50524"/>
                  <a:pt x="107363" y="61843"/>
                  <a:pt x="107363" y="75786"/>
                </a:cubicBezTo>
                <a:cubicBezTo>
                  <a:pt x="107363" y="89728"/>
                  <a:pt x="96043" y="101047"/>
                  <a:pt x="82101" y="101047"/>
                </a:cubicBezTo>
                <a:cubicBezTo>
                  <a:pt x="68159" y="101047"/>
                  <a:pt x="56839" y="89728"/>
                  <a:pt x="56839" y="75786"/>
                </a:cubicBezTo>
                <a:close/>
              </a:path>
            </a:pathLst>
          </a:custGeom>
          <a:solidFill>
            <a:srgbClr val="5D7FA3"/>
          </a:solidFill>
          <a:ln/>
        </p:spPr>
      </p:sp>
      <p:sp>
        <p:nvSpPr>
          <p:cNvPr id="47" name="Text 45"/>
          <p:cNvSpPr/>
          <p:nvPr/>
        </p:nvSpPr>
        <p:spPr>
          <a:xfrm>
            <a:off x="8835414" y="4294354"/>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Đặt bệnh nhân nằm ngửa, chân cao</a:t>
            </a:r>
            <a:endParaRPr lang="en-US" sz="1600" dirty="0"/>
          </a:p>
        </p:txBody>
      </p:sp>
      <p:sp>
        <p:nvSpPr>
          <p:cNvPr id="48" name="Shape 46"/>
          <p:cNvSpPr/>
          <p:nvPr/>
        </p:nvSpPr>
        <p:spPr>
          <a:xfrm>
            <a:off x="8254941" y="4951162"/>
            <a:ext cx="7502769" cy="1667282"/>
          </a:xfrm>
          <a:custGeom>
            <a:avLst/>
            <a:gdLst/>
            <a:ahLst/>
            <a:cxnLst/>
            <a:rect l="l" t="t" r="r" b="b"/>
            <a:pathLst>
              <a:path w="7502769" h="1667282">
                <a:moveTo>
                  <a:pt x="50524" y="0"/>
                </a:moveTo>
                <a:lnTo>
                  <a:pt x="7351197" y="0"/>
                </a:lnTo>
                <a:cubicBezTo>
                  <a:pt x="7434908" y="0"/>
                  <a:pt x="7502769" y="67861"/>
                  <a:pt x="7502769" y="151573"/>
                </a:cubicBezTo>
                <a:lnTo>
                  <a:pt x="7502769" y="1515709"/>
                </a:lnTo>
                <a:cubicBezTo>
                  <a:pt x="7502769" y="1599421"/>
                  <a:pt x="7434908" y="1667282"/>
                  <a:pt x="7351197" y="1667282"/>
                </a:cubicBezTo>
                <a:lnTo>
                  <a:pt x="50524" y="1667282"/>
                </a:lnTo>
                <a:cubicBezTo>
                  <a:pt x="22620" y="1667282"/>
                  <a:pt x="0" y="1644662"/>
                  <a:pt x="0" y="1616758"/>
                </a:cubicBezTo>
                <a:lnTo>
                  <a:pt x="0" y="50524"/>
                </a:lnTo>
                <a:cubicBezTo>
                  <a:pt x="0" y="22620"/>
                  <a:pt x="22620" y="0"/>
                  <a:pt x="50524" y="0"/>
                </a:cubicBezTo>
                <a:close/>
              </a:path>
            </a:pathLst>
          </a:custGeom>
          <a:solidFill>
            <a:srgbClr val="FFFFFF"/>
          </a:solidFill>
          <a:ln/>
          <a:effectLst>
            <a:outerShdw sx="100000" sy="100000" kx="0" ky="0" algn="bl" rotWithShape="0" blurRad="189464" dist="126309" dir="5400000">
              <a:srgbClr val="000000">
                <a:alpha val="10196"/>
              </a:srgbClr>
            </a:outerShdw>
          </a:effectLst>
        </p:spPr>
      </p:sp>
      <p:sp>
        <p:nvSpPr>
          <p:cNvPr id="49" name="Shape 47"/>
          <p:cNvSpPr/>
          <p:nvPr/>
        </p:nvSpPr>
        <p:spPr>
          <a:xfrm>
            <a:off x="8254941" y="4951162"/>
            <a:ext cx="50524" cy="1667282"/>
          </a:xfrm>
          <a:custGeom>
            <a:avLst/>
            <a:gdLst/>
            <a:ahLst/>
            <a:cxnLst/>
            <a:rect l="l" t="t" r="r" b="b"/>
            <a:pathLst>
              <a:path w="50524" h="1667282">
                <a:moveTo>
                  <a:pt x="50524" y="0"/>
                </a:moveTo>
                <a:lnTo>
                  <a:pt x="50524" y="0"/>
                </a:lnTo>
                <a:lnTo>
                  <a:pt x="50524" y="1667282"/>
                </a:lnTo>
                <a:lnTo>
                  <a:pt x="50524" y="1667282"/>
                </a:lnTo>
                <a:cubicBezTo>
                  <a:pt x="22620" y="1667282"/>
                  <a:pt x="0" y="1644662"/>
                  <a:pt x="0" y="1616758"/>
                </a:cubicBezTo>
                <a:lnTo>
                  <a:pt x="0" y="50524"/>
                </a:lnTo>
                <a:cubicBezTo>
                  <a:pt x="0" y="22620"/>
                  <a:pt x="22620" y="0"/>
                  <a:pt x="50524" y="0"/>
                </a:cubicBezTo>
                <a:close/>
              </a:path>
            </a:pathLst>
          </a:custGeom>
          <a:solidFill>
            <a:srgbClr val="5D7FA3"/>
          </a:solidFill>
          <a:ln/>
        </p:spPr>
      </p:sp>
      <p:sp>
        <p:nvSpPr>
          <p:cNvPr id="50" name="Shape 48"/>
          <p:cNvSpPr/>
          <p:nvPr/>
        </p:nvSpPr>
        <p:spPr>
          <a:xfrm>
            <a:off x="8482297" y="5153257"/>
            <a:ext cx="505237" cy="505237"/>
          </a:xfrm>
          <a:custGeom>
            <a:avLst/>
            <a:gdLst/>
            <a:ahLst/>
            <a:cxnLst/>
            <a:rect l="l" t="t" r="r" b="b"/>
            <a:pathLst>
              <a:path w="505237" h="505237">
                <a:moveTo>
                  <a:pt x="252618" y="0"/>
                </a:moveTo>
                <a:lnTo>
                  <a:pt x="252618" y="0"/>
                </a:lnTo>
                <a:cubicBezTo>
                  <a:pt x="392042" y="0"/>
                  <a:pt x="505237" y="113195"/>
                  <a:pt x="505237" y="252618"/>
                </a:cubicBezTo>
                <a:lnTo>
                  <a:pt x="505237" y="252618"/>
                </a:lnTo>
                <a:cubicBezTo>
                  <a:pt x="505237" y="392042"/>
                  <a:pt x="392042" y="505237"/>
                  <a:pt x="252618" y="505237"/>
                </a:cubicBezTo>
                <a:lnTo>
                  <a:pt x="252618" y="505237"/>
                </a:lnTo>
                <a:cubicBezTo>
                  <a:pt x="113195" y="505237"/>
                  <a:pt x="0" y="392042"/>
                  <a:pt x="0" y="252618"/>
                </a:cubicBezTo>
                <a:lnTo>
                  <a:pt x="0" y="252618"/>
                </a:lnTo>
                <a:cubicBezTo>
                  <a:pt x="0" y="113195"/>
                  <a:pt x="113195" y="0"/>
                  <a:pt x="252618" y="0"/>
                </a:cubicBezTo>
                <a:close/>
              </a:path>
            </a:pathLst>
          </a:custGeom>
          <a:solidFill>
            <a:srgbClr val="5D7FA3"/>
          </a:solidFill>
          <a:ln/>
        </p:spPr>
      </p:sp>
      <p:sp>
        <p:nvSpPr>
          <p:cNvPr id="51" name="Text 49"/>
          <p:cNvSpPr/>
          <p:nvPr/>
        </p:nvSpPr>
        <p:spPr>
          <a:xfrm>
            <a:off x="8425458" y="5153257"/>
            <a:ext cx="618915" cy="505237"/>
          </a:xfrm>
          <a:prstGeom prst="rect">
            <a:avLst/>
          </a:prstGeom>
          <a:noFill/>
          <a:ln/>
        </p:spPr>
        <p:txBody>
          <a:bodyPr wrap="square" lIns="0" tIns="0" rIns="0" bIns="0" rtlCol="0" anchor="ctr"/>
          <a:lstStyle/>
          <a:p>
            <a:pPr algn="ctr">
              <a:lnSpc>
                <a:spcPct val="130000"/>
              </a:lnSpc>
            </a:pPr>
            <a:r>
              <a:rPr lang="en-US" sz="1790"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52" name="Text 50"/>
          <p:cNvSpPr/>
          <p:nvPr/>
        </p:nvSpPr>
        <p:spPr>
          <a:xfrm>
            <a:off x="9139105" y="5229042"/>
            <a:ext cx="2816696" cy="353666"/>
          </a:xfrm>
          <a:prstGeom prst="rect">
            <a:avLst/>
          </a:prstGeom>
          <a:noFill/>
          <a:ln/>
        </p:spPr>
        <p:txBody>
          <a:bodyPr wrap="square" lIns="0" tIns="0" rIns="0" bIns="0" rtlCol="0" anchor="ctr"/>
          <a:lstStyle/>
          <a:p>
            <a:pPr>
              <a:lnSpc>
                <a:spcPct val="120000"/>
              </a:lnSpc>
            </a:pPr>
            <a:r>
              <a:rPr lang="en-US" sz="1989" b="1" dirty="0">
                <a:solidFill>
                  <a:srgbClr val="5D7FA3"/>
                </a:solidFill>
                <a:latin typeface="Noto Sans SC" pitchFamily="34" charset="0"/>
                <a:ea typeface="Noto Sans SC" pitchFamily="34" charset="-122"/>
                <a:cs typeface="Noto Sans SC" pitchFamily="34" charset="-120"/>
              </a:rPr>
              <a:t>Truyền dịch tĩnh mạch</a:t>
            </a:r>
            <a:endParaRPr lang="en-US" sz="1600" dirty="0"/>
          </a:p>
        </p:txBody>
      </p:sp>
      <p:sp>
        <p:nvSpPr>
          <p:cNvPr id="53" name="Shape 51"/>
          <p:cNvSpPr/>
          <p:nvPr/>
        </p:nvSpPr>
        <p:spPr>
          <a:xfrm>
            <a:off x="8532821" y="5799963"/>
            <a:ext cx="151571" cy="202095"/>
          </a:xfrm>
          <a:custGeom>
            <a:avLst/>
            <a:gdLst/>
            <a:ahLst/>
            <a:cxnLst/>
            <a:rect l="l" t="t" r="r" b="b"/>
            <a:pathLst>
              <a:path w="151571" h="202095">
                <a:moveTo>
                  <a:pt x="75786" y="202095"/>
                </a:moveTo>
                <a:cubicBezTo>
                  <a:pt x="33946" y="202095"/>
                  <a:pt x="0" y="168149"/>
                  <a:pt x="0" y="126309"/>
                </a:cubicBezTo>
                <a:cubicBezTo>
                  <a:pt x="0" y="90311"/>
                  <a:pt x="51392" y="18117"/>
                  <a:pt x="65760" y="-1382"/>
                </a:cubicBezTo>
                <a:cubicBezTo>
                  <a:pt x="68089" y="-4539"/>
                  <a:pt x="71759" y="-6315"/>
                  <a:pt x="75707" y="-6315"/>
                </a:cubicBezTo>
                <a:lnTo>
                  <a:pt x="75864" y="-6315"/>
                </a:lnTo>
                <a:cubicBezTo>
                  <a:pt x="79812" y="-6315"/>
                  <a:pt x="83483" y="-4539"/>
                  <a:pt x="85811" y="-1382"/>
                </a:cubicBezTo>
                <a:cubicBezTo>
                  <a:pt x="100179" y="18117"/>
                  <a:pt x="151571" y="90311"/>
                  <a:pt x="151571" y="126309"/>
                </a:cubicBezTo>
                <a:cubicBezTo>
                  <a:pt x="151571" y="168149"/>
                  <a:pt x="117625" y="202095"/>
                  <a:pt x="75786" y="202095"/>
                </a:cubicBezTo>
                <a:close/>
                <a:moveTo>
                  <a:pt x="44208" y="123152"/>
                </a:moveTo>
                <a:cubicBezTo>
                  <a:pt x="44208" y="117902"/>
                  <a:pt x="39985" y="113678"/>
                  <a:pt x="34735" y="113678"/>
                </a:cubicBezTo>
                <a:cubicBezTo>
                  <a:pt x="29485" y="113678"/>
                  <a:pt x="25262" y="117902"/>
                  <a:pt x="25262" y="123152"/>
                </a:cubicBezTo>
                <a:cubicBezTo>
                  <a:pt x="25262" y="152795"/>
                  <a:pt x="49300" y="176833"/>
                  <a:pt x="78943" y="176833"/>
                </a:cubicBezTo>
                <a:cubicBezTo>
                  <a:pt x="84193" y="176833"/>
                  <a:pt x="88416" y="172609"/>
                  <a:pt x="88416" y="167360"/>
                </a:cubicBezTo>
                <a:cubicBezTo>
                  <a:pt x="88416" y="162110"/>
                  <a:pt x="84193" y="157887"/>
                  <a:pt x="78943" y="157887"/>
                </a:cubicBezTo>
                <a:cubicBezTo>
                  <a:pt x="59760" y="157887"/>
                  <a:pt x="44208" y="142335"/>
                  <a:pt x="44208" y="123152"/>
                </a:cubicBezTo>
                <a:close/>
              </a:path>
            </a:pathLst>
          </a:custGeom>
          <a:solidFill>
            <a:srgbClr val="5D7FA3"/>
          </a:solidFill>
          <a:ln/>
        </p:spPr>
      </p:sp>
      <p:sp>
        <p:nvSpPr>
          <p:cNvPr id="54" name="Text 52"/>
          <p:cNvSpPr/>
          <p:nvPr/>
        </p:nvSpPr>
        <p:spPr>
          <a:xfrm>
            <a:off x="8835414" y="5759541"/>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NaCl 0.9%: 1-2 lít (ngườ lớn)</a:t>
            </a:r>
            <a:endParaRPr lang="en-US" sz="1600" dirty="0"/>
          </a:p>
        </p:txBody>
      </p:sp>
      <p:sp>
        <p:nvSpPr>
          <p:cNvPr id="55" name="Shape 53"/>
          <p:cNvSpPr/>
          <p:nvPr/>
        </p:nvSpPr>
        <p:spPr>
          <a:xfrm>
            <a:off x="8532821" y="6153629"/>
            <a:ext cx="151571" cy="202095"/>
          </a:xfrm>
          <a:custGeom>
            <a:avLst/>
            <a:gdLst/>
            <a:ahLst/>
            <a:cxnLst/>
            <a:rect l="l" t="t" r="r" b="b"/>
            <a:pathLst>
              <a:path w="151571" h="202095">
                <a:moveTo>
                  <a:pt x="75786" y="202095"/>
                </a:moveTo>
                <a:cubicBezTo>
                  <a:pt x="33946" y="202095"/>
                  <a:pt x="0" y="168149"/>
                  <a:pt x="0" y="126309"/>
                </a:cubicBezTo>
                <a:cubicBezTo>
                  <a:pt x="0" y="90311"/>
                  <a:pt x="51392" y="18117"/>
                  <a:pt x="65760" y="-1382"/>
                </a:cubicBezTo>
                <a:cubicBezTo>
                  <a:pt x="68089" y="-4539"/>
                  <a:pt x="71759" y="-6315"/>
                  <a:pt x="75707" y="-6315"/>
                </a:cubicBezTo>
                <a:lnTo>
                  <a:pt x="75864" y="-6315"/>
                </a:lnTo>
                <a:cubicBezTo>
                  <a:pt x="79812" y="-6315"/>
                  <a:pt x="83483" y="-4539"/>
                  <a:pt x="85811" y="-1382"/>
                </a:cubicBezTo>
                <a:cubicBezTo>
                  <a:pt x="100179" y="18117"/>
                  <a:pt x="151571" y="90311"/>
                  <a:pt x="151571" y="126309"/>
                </a:cubicBezTo>
                <a:cubicBezTo>
                  <a:pt x="151571" y="168149"/>
                  <a:pt x="117625" y="202095"/>
                  <a:pt x="75786" y="202095"/>
                </a:cubicBezTo>
                <a:close/>
                <a:moveTo>
                  <a:pt x="44208" y="123152"/>
                </a:moveTo>
                <a:cubicBezTo>
                  <a:pt x="44208" y="117902"/>
                  <a:pt x="39985" y="113678"/>
                  <a:pt x="34735" y="113678"/>
                </a:cubicBezTo>
                <a:cubicBezTo>
                  <a:pt x="29485" y="113678"/>
                  <a:pt x="25262" y="117902"/>
                  <a:pt x="25262" y="123152"/>
                </a:cubicBezTo>
                <a:cubicBezTo>
                  <a:pt x="25262" y="152795"/>
                  <a:pt x="49300" y="176833"/>
                  <a:pt x="78943" y="176833"/>
                </a:cubicBezTo>
                <a:cubicBezTo>
                  <a:pt x="84193" y="176833"/>
                  <a:pt x="88416" y="172609"/>
                  <a:pt x="88416" y="167360"/>
                </a:cubicBezTo>
                <a:cubicBezTo>
                  <a:pt x="88416" y="162110"/>
                  <a:pt x="84193" y="157887"/>
                  <a:pt x="78943" y="157887"/>
                </a:cubicBezTo>
                <a:cubicBezTo>
                  <a:pt x="59760" y="157887"/>
                  <a:pt x="44208" y="142335"/>
                  <a:pt x="44208" y="123152"/>
                </a:cubicBezTo>
                <a:close/>
              </a:path>
            </a:pathLst>
          </a:custGeom>
          <a:solidFill>
            <a:srgbClr val="5D7FA3"/>
          </a:solidFill>
          <a:ln/>
        </p:spPr>
      </p:sp>
      <p:sp>
        <p:nvSpPr>
          <p:cNvPr id="56" name="Text 54"/>
          <p:cNvSpPr/>
          <p:nvPr/>
        </p:nvSpPr>
        <p:spPr>
          <a:xfrm>
            <a:off x="8835414" y="6113207"/>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10-20 ml/kg (trẻ em) trong 10-20 phút</a:t>
            </a:r>
            <a:endParaRPr lang="en-US" sz="1600" dirty="0"/>
          </a:p>
        </p:txBody>
      </p:sp>
      <p:sp>
        <p:nvSpPr>
          <p:cNvPr id="57" name="Shape 55"/>
          <p:cNvSpPr/>
          <p:nvPr/>
        </p:nvSpPr>
        <p:spPr>
          <a:xfrm>
            <a:off x="8254941" y="6770015"/>
            <a:ext cx="7502769" cy="1667282"/>
          </a:xfrm>
          <a:custGeom>
            <a:avLst/>
            <a:gdLst/>
            <a:ahLst/>
            <a:cxnLst/>
            <a:rect l="l" t="t" r="r" b="b"/>
            <a:pathLst>
              <a:path w="7502769" h="1667282">
                <a:moveTo>
                  <a:pt x="50524" y="0"/>
                </a:moveTo>
                <a:lnTo>
                  <a:pt x="7351197" y="0"/>
                </a:lnTo>
                <a:cubicBezTo>
                  <a:pt x="7434908" y="0"/>
                  <a:pt x="7502769" y="67861"/>
                  <a:pt x="7502769" y="151573"/>
                </a:cubicBezTo>
                <a:lnTo>
                  <a:pt x="7502769" y="1515709"/>
                </a:lnTo>
                <a:cubicBezTo>
                  <a:pt x="7502769" y="1599421"/>
                  <a:pt x="7434908" y="1667282"/>
                  <a:pt x="7351197" y="1667282"/>
                </a:cubicBezTo>
                <a:lnTo>
                  <a:pt x="50524" y="1667282"/>
                </a:lnTo>
                <a:cubicBezTo>
                  <a:pt x="22620" y="1667282"/>
                  <a:pt x="0" y="1644662"/>
                  <a:pt x="0" y="1616758"/>
                </a:cubicBezTo>
                <a:lnTo>
                  <a:pt x="0" y="50524"/>
                </a:lnTo>
                <a:cubicBezTo>
                  <a:pt x="0" y="22620"/>
                  <a:pt x="22620" y="0"/>
                  <a:pt x="50524" y="0"/>
                </a:cubicBezTo>
                <a:close/>
              </a:path>
            </a:pathLst>
          </a:custGeom>
          <a:solidFill>
            <a:srgbClr val="FFFFFF"/>
          </a:solidFill>
          <a:ln/>
          <a:effectLst>
            <a:outerShdw sx="100000" sy="100000" kx="0" ky="0" algn="bl" rotWithShape="0" blurRad="189464" dist="126309" dir="5400000">
              <a:srgbClr val="000000">
                <a:alpha val="10196"/>
              </a:srgbClr>
            </a:outerShdw>
          </a:effectLst>
        </p:spPr>
      </p:sp>
      <p:sp>
        <p:nvSpPr>
          <p:cNvPr id="58" name="Shape 56"/>
          <p:cNvSpPr/>
          <p:nvPr/>
        </p:nvSpPr>
        <p:spPr>
          <a:xfrm>
            <a:off x="8254941" y="6770015"/>
            <a:ext cx="50524" cy="1667282"/>
          </a:xfrm>
          <a:custGeom>
            <a:avLst/>
            <a:gdLst/>
            <a:ahLst/>
            <a:cxnLst/>
            <a:rect l="l" t="t" r="r" b="b"/>
            <a:pathLst>
              <a:path w="50524" h="1667282">
                <a:moveTo>
                  <a:pt x="50524" y="0"/>
                </a:moveTo>
                <a:lnTo>
                  <a:pt x="50524" y="0"/>
                </a:lnTo>
                <a:lnTo>
                  <a:pt x="50524" y="1667282"/>
                </a:lnTo>
                <a:lnTo>
                  <a:pt x="50524" y="1667282"/>
                </a:lnTo>
                <a:cubicBezTo>
                  <a:pt x="22620" y="1667282"/>
                  <a:pt x="0" y="1644662"/>
                  <a:pt x="0" y="1616758"/>
                </a:cubicBezTo>
                <a:lnTo>
                  <a:pt x="0" y="50524"/>
                </a:lnTo>
                <a:cubicBezTo>
                  <a:pt x="0" y="22620"/>
                  <a:pt x="22620" y="0"/>
                  <a:pt x="50524" y="0"/>
                </a:cubicBezTo>
                <a:close/>
              </a:path>
            </a:pathLst>
          </a:custGeom>
          <a:solidFill>
            <a:srgbClr val="5D7FA3"/>
          </a:solidFill>
          <a:ln/>
        </p:spPr>
      </p:sp>
      <p:sp>
        <p:nvSpPr>
          <p:cNvPr id="59" name="Shape 57"/>
          <p:cNvSpPr/>
          <p:nvPr/>
        </p:nvSpPr>
        <p:spPr>
          <a:xfrm>
            <a:off x="8482297" y="6972110"/>
            <a:ext cx="505237" cy="505237"/>
          </a:xfrm>
          <a:custGeom>
            <a:avLst/>
            <a:gdLst/>
            <a:ahLst/>
            <a:cxnLst/>
            <a:rect l="l" t="t" r="r" b="b"/>
            <a:pathLst>
              <a:path w="505237" h="505237">
                <a:moveTo>
                  <a:pt x="252618" y="0"/>
                </a:moveTo>
                <a:lnTo>
                  <a:pt x="252618" y="0"/>
                </a:lnTo>
                <a:cubicBezTo>
                  <a:pt x="392042" y="0"/>
                  <a:pt x="505237" y="113195"/>
                  <a:pt x="505237" y="252618"/>
                </a:cubicBezTo>
                <a:lnTo>
                  <a:pt x="505237" y="252618"/>
                </a:lnTo>
                <a:cubicBezTo>
                  <a:pt x="505237" y="392042"/>
                  <a:pt x="392042" y="505237"/>
                  <a:pt x="252618" y="505237"/>
                </a:cubicBezTo>
                <a:lnTo>
                  <a:pt x="252618" y="505237"/>
                </a:lnTo>
                <a:cubicBezTo>
                  <a:pt x="113195" y="505237"/>
                  <a:pt x="0" y="392042"/>
                  <a:pt x="0" y="252618"/>
                </a:cubicBezTo>
                <a:lnTo>
                  <a:pt x="0" y="252618"/>
                </a:lnTo>
                <a:cubicBezTo>
                  <a:pt x="0" y="113195"/>
                  <a:pt x="113195" y="0"/>
                  <a:pt x="252618" y="0"/>
                </a:cubicBezTo>
                <a:close/>
              </a:path>
            </a:pathLst>
          </a:custGeom>
          <a:solidFill>
            <a:srgbClr val="5D7FA3"/>
          </a:solidFill>
          <a:ln/>
        </p:spPr>
      </p:sp>
      <p:sp>
        <p:nvSpPr>
          <p:cNvPr id="60" name="Text 58"/>
          <p:cNvSpPr/>
          <p:nvPr/>
        </p:nvSpPr>
        <p:spPr>
          <a:xfrm>
            <a:off x="8425458" y="6972110"/>
            <a:ext cx="618915" cy="505237"/>
          </a:xfrm>
          <a:prstGeom prst="rect">
            <a:avLst/>
          </a:prstGeom>
          <a:noFill/>
          <a:ln/>
        </p:spPr>
        <p:txBody>
          <a:bodyPr wrap="square" lIns="0" tIns="0" rIns="0" bIns="0" rtlCol="0" anchor="ctr"/>
          <a:lstStyle/>
          <a:p>
            <a:pPr algn="ctr">
              <a:lnSpc>
                <a:spcPct val="130000"/>
              </a:lnSpc>
            </a:pPr>
            <a:r>
              <a:rPr lang="en-US" sz="1790" b="1" dirty="0">
                <a:solidFill>
                  <a:srgbClr val="FFFFFF"/>
                </a:solidFill>
                <a:latin typeface="Quattrocento Sans" pitchFamily="34" charset="0"/>
                <a:ea typeface="Quattrocento Sans" pitchFamily="34" charset="-122"/>
                <a:cs typeface="Quattrocento Sans" pitchFamily="34" charset="-120"/>
              </a:rPr>
              <a:t>6</a:t>
            </a:r>
            <a:endParaRPr lang="en-US" sz="1600" dirty="0"/>
          </a:p>
        </p:txBody>
      </p:sp>
      <p:sp>
        <p:nvSpPr>
          <p:cNvPr id="61" name="Text 59"/>
          <p:cNvSpPr/>
          <p:nvPr/>
        </p:nvSpPr>
        <p:spPr>
          <a:xfrm>
            <a:off x="9139105" y="7047896"/>
            <a:ext cx="2791434" cy="353666"/>
          </a:xfrm>
          <a:prstGeom prst="rect">
            <a:avLst/>
          </a:prstGeom>
          <a:noFill/>
          <a:ln/>
        </p:spPr>
        <p:txBody>
          <a:bodyPr wrap="square" lIns="0" tIns="0" rIns="0" bIns="0" rtlCol="0" anchor="ctr"/>
          <a:lstStyle/>
          <a:p>
            <a:pPr>
              <a:lnSpc>
                <a:spcPct val="120000"/>
              </a:lnSpc>
            </a:pPr>
            <a:r>
              <a:rPr lang="en-US" sz="1989" b="1" dirty="0">
                <a:solidFill>
                  <a:srgbClr val="5D7FA3"/>
                </a:solidFill>
                <a:latin typeface="Noto Sans SC" pitchFamily="34" charset="0"/>
                <a:ea typeface="Noto Sans SC" pitchFamily="34" charset="-122"/>
                <a:cs typeface="Noto Sans SC" pitchFamily="34" charset="-120"/>
              </a:rPr>
              <a:t>Theo dõi sát sinh hiệu</a:t>
            </a:r>
            <a:endParaRPr lang="en-US" sz="1600" dirty="0"/>
          </a:p>
        </p:txBody>
      </p:sp>
      <p:sp>
        <p:nvSpPr>
          <p:cNvPr id="62" name="Shape 60"/>
          <p:cNvSpPr/>
          <p:nvPr/>
        </p:nvSpPr>
        <p:spPr>
          <a:xfrm>
            <a:off x="8507559" y="7618816"/>
            <a:ext cx="202095" cy="202095"/>
          </a:xfrm>
          <a:custGeom>
            <a:avLst/>
            <a:gdLst/>
            <a:ahLst/>
            <a:cxnLst/>
            <a:rect l="l" t="t" r="r" b="b"/>
            <a:pathLst>
              <a:path w="202095" h="202095">
                <a:moveTo>
                  <a:pt x="101047" y="42590"/>
                </a:moveTo>
                <a:lnTo>
                  <a:pt x="95127" y="34380"/>
                </a:lnTo>
                <a:cubicBezTo>
                  <a:pt x="85259" y="20723"/>
                  <a:pt x="69431" y="12631"/>
                  <a:pt x="52537" y="12631"/>
                </a:cubicBezTo>
                <a:cubicBezTo>
                  <a:pt x="23525" y="12631"/>
                  <a:pt x="0" y="36156"/>
                  <a:pt x="0" y="65168"/>
                </a:cubicBezTo>
                <a:lnTo>
                  <a:pt x="0" y="66194"/>
                </a:lnTo>
                <a:cubicBezTo>
                  <a:pt x="0" y="75509"/>
                  <a:pt x="2447" y="85140"/>
                  <a:pt x="6552" y="94732"/>
                </a:cubicBezTo>
                <a:lnTo>
                  <a:pt x="48392" y="94732"/>
                </a:lnTo>
                <a:cubicBezTo>
                  <a:pt x="49655" y="94732"/>
                  <a:pt x="50800" y="93982"/>
                  <a:pt x="51313" y="92798"/>
                </a:cubicBezTo>
                <a:lnTo>
                  <a:pt x="63865" y="62681"/>
                </a:lnTo>
                <a:cubicBezTo>
                  <a:pt x="65326" y="59207"/>
                  <a:pt x="68720" y="56918"/>
                  <a:pt x="72470" y="56839"/>
                </a:cubicBezTo>
                <a:cubicBezTo>
                  <a:pt x="76220" y="56760"/>
                  <a:pt x="79693" y="58971"/>
                  <a:pt x="81233" y="62405"/>
                </a:cubicBezTo>
                <a:lnTo>
                  <a:pt x="101482" y="107363"/>
                </a:lnTo>
                <a:lnTo>
                  <a:pt x="117823" y="74680"/>
                </a:lnTo>
                <a:cubicBezTo>
                  <a:pt x="119441" y="71483"/>
                  <a:pt x="122717" y="69431"/>
                  <a:pt x="126309" y="69431"/>
                </a:cubicBezTo>
                <a:cubicBezTo>
                  <a:pt x="129901" y="69431"/>
                  <a:pt x="133177" y="71444"/>
                  <a:pt x="134796" y="74680"/>
                </a:cubicBezTo>
                <a:lnTo>
                  <a:pt x="143953" y="92956"/>
                </a:lnTo>
                <a:cubicBezTo>
                  <a:pt x="144506" y="94021"/>
                  <a:pt x="145571" y="94692"/>
                  <a:pt x="146795" y="94692"/>
                </a:cubicBezTo>
                <a:lnTo>
                  <a:pt x="195582" y="94692"/>
                </a:lnTo>
                <a:cubicBezTo>
                  <a:pt x="199726" y="85101"/>
                  <a:pt x="202134" y="75470"/>
                  <a:pt x="202134" y="66154"/>
                </a:cubicBezTo>
                <a:lnTo>
                  <a:pt x="202134" y="65128"/>
                </a:lnTo>
                <a:cubicBezTo>
                  <a:pt x="202095" y="36156"/>
                  <a:pt x="178570" y="12631"/>
                  <a:pt x="149558" y="12631"/>
                </a:cubicBezTo>
                <a:cubicBezTo>
                  <a:pt x="132704" y="12631"/>
                  <a:pt x="116836" y="20723"/>
                  <a:pt x="106968" y="34380"/>
                </a:cubicBezTo>
                <a:lnTo>
                  <a:pt x="101047" y="42550"/>
                </a:lnTo>
                <a:close/>
                <a:moveTo>
                  <a:pt x="185359" y="113678"/>
                </a:moveTo>
                <a:lnTo>
                  <a:pt x="146756" y="113678"/>
                </a:lnTo>
                <a:cubicBezTo>
                  <a:pt x="138388" y="113678"/>
                  <a:pt x="130730" y="108942"/>
                  <a:pt x="126980" y="101442"/>
                </a:cubicBezTo>
                <a:lnTo>
                  <a:pt x="126309" y="100100"/>
                </a:lnTo>
                <a:lnTo>
                  <a:pt x="109534" y="133690"/>
                </a:lnTo>
                <a:cubicBezTo>
                  <a:pt x="107915" y="136967"/>
                  <a:pt x="104521" y="139019"/>
                  <a:pt x="100850" y="138940"/>
                </a:cubicBezTo>
                <a:cubicBezTo>
                  <a:pt x="97179" y="138861"/>
                  <a:pt x="93903" y="136690"/>
                  <a:pt x="92403" y="133375"/>
                </a:cubicBezTo>
                <a:lnTo>
                  <a:pt x="72944" y="90153"/>
                </a:lnTo>
                <a:lnTo>
                  <a:pt x="68799" y="100100"/>
                </a:lnTo>
                <a:cubicBezTo>
                  <a:pt x="65365" y="108350"/>
                  <a:pt x="57313" y="113718"/>
                  <a:pt x="48392" y="113718"/>
                </a:cubicBezTo>
                <a:lnTo>
                  <a:pt x="16736" y="113718"/>
                </a:lnTo>
                <a:cubicBezTo>
                  <a:pt x="35367" y="142848"/>
                  <a:pt x="65286" y="169649"/>
                  <a:pt x="83996" y="183938"/>
                </a:cubicBezTo>
                <a:cubicBezTo>
                  <a:pt x="88890" y="187648"/>
                  <a:pt x="94890" y="189503"/>
                  <a:pt x="101008" y="189503"/>
                </a:cubicBezTo>
                <a:cubicBezTo>
                  <a:pt x="107126" y="189503"/>
                  <a:pt x="113165" y="187688"/>
                  <a:pt x="118020" y="183938"/>
                </a:cubicBezTo>
                <a:cubicBezTo>
                  <a:pt x="136809" y="169610"/>
                  <a:pt x="166728" y="142808"/>
                  <a:pt x="185359" y="113678"/>
                </a:cubicBezTo>
                <a:close/>
              </a:path>
            </a:pathLst>
          </a:custGeom>
          <a:solidFill>
            <a:srgbClr val="5D7FA3"/>
          </a:solidFill>
          <a:ln/>
        </p:spPr>
      </p:sp>
      <p:sp>
        <p:nvSpPr>
          <p:cNvPr id="63" name="Text 61"/>
          <p:cNvSpPr/>
          <p:nvPr/>
        </p:nvSpPr>
        <p:spPr>
          <a:xfrm>
            <a:off x="8835414" y="7578394"/>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Mạch, HA, nhịp thở: 3-5 phút/lần</a:t>
            </a:r>
            <a:endParaRPr lang="en-US" sz="1600" dirty="0"/>
          </a:p>
        </p:txBody>
      </p:sp>
      <p:sp>
        <p:nvSpPr>
          <p:cNvPr id="64" name="Shape 62"/>
          <p:cNvSpPr/>
          <p:nvPr/>
        </p:nvSpPr>
        <p:spPr>
          <a:xfrm>
            <a:off x="8494928" y="7972482"/>
            <a:ext cx="227357" cy="202095"/>
          </a:xfrm>
          <a:custGeom>
            <a:avLst/>
            <a:gdLst/>
            <a:ahLst/>
            <a:cxnLst/>
            <a:rect l="l" t="t" r="r" b="b"/>
            <a:pathLst>
              <a:path w="227357" h="202095">
                <a:moveTo>
                  <a:pt x="126309" y="12631"/>
                </a:moveTo>
                <a:cubicBezTo>
                  <a:pt x="126309" y="5644"/>
                  <a:pt x="120665" y="0"/>
                  <a:pt x="113678" y="0"/>
                </a:cubicBezTo>
                <a:cubicBezTo>
                  <a:pt x="106692" y="0"/>
                  <a:pt x="101047" y="5644"/>
                  <a:pt x="101047" y="12631"/>
                </a:cubicBezTo>
                <a:lnTo>
                  <a:pt x="101047" y="68641"/>
                </a:lnTo>
                <a:lnTo>
                  <a:pt x="88416" y="76220"/>
                </a:lnTo>
                <a:lnTo>
                  <a:pt x="88416" y="30156"/>
                </a:lnTo>
                <a:cubicBezTo>
                  <a:pt x="88416" y="20486"/>
                  <a:pt x="80562" y="12631"/>
                  <a:pt x="70891" y="12631"/>
                </a:cubicBezTo>
                <a:cubicBezTo>
                  <a:pt x="65957" y="12631"/>
                  <a:pt x="61260" y="14723"/>
                  <a:pt x="57944" y="18354"/>
                </a:cubicBezTo>
                <a:lnTo>
                  <a:pt x="47524" y="29801"/>
                </a:lnTo>
                <a:cubicBezTo>
                  <a:pt x="16933" y="63470"/>
                  <a:pt x="0" y="107284"/>
                  <a:pt x="0" y="152755"/>
                </a:cubicBezTo>
                <a:lnTo>
                  <a:pt x="0" y="164794"/>
                </a:lnTo>
                <a:cubicBezTo>
                  <a:pt x="0" y="185398"/>
                  <a:pt x="16697" y="202095"/>
                  <a:pt x="37301" y="202095"/>
                </a:cubicBezTo>
                <a:cubicBezTo>
                  <a:pt x="45984" y="202095"/>
                  <a:pt x="54550" y="200082"/>
                  <a:pt x="62326" y="196174"/>
                </a:cubicBezTo>
                <a:lnTo>
                  <a:pt x="64299" y="195187"/>
                </a:lnTo>
                <a:cubicBezTo>
                  <a:pt x="79062" y="187806"/>
                  <a:pt x="88377" y="172728"/>
                  <a:pt x="88377" y="156189"/>
                </a:cubicBezTo>
                <a:lnTo>
                  <a:pt x="88377" y="105666"/>
                </a:lnTo>
                <a:lnTo>
                  <a:pt x="113639" y="90508"/>
                </a:lnTo>
                <a:lnTo>
                  <a:pt x="138901" y="105666"/>
                </a:lnTo>
                <a:lnTo>
                  <a:pt x="138901" y="156189"/>
                </a:lnTo>
                <a:cubicBezTo>
                  <a:pt x="138901" y="172688"/>
                  <a:pt x="148216" y="187806"/>
                  <a:pt x="162978" y="195187"/>
                </a:cubicBezTo>
                <a:lnTo>
                  <a:pt x="164952" y="196174"/>
                </a:lnTo>
                <a:cubicBezTo>
                  <a:pt x="172728" y="200042"/>
                  <a:pt x="181293" y="202095"/>
                  <a:pt x="189977" y="202095"/>
                </a:cubicBezTo>
                <a:cubicBezTo>
                  <a:pt x="210581" y="202095"/>
                  <a:pt x="227278" y="185398"/>
                  <a:pt x="227278" y="164794"/>
                </a:cubicBezTo>
                <a:lnTo>
                  <a:pt x="227278" y="162347"/>
                </a:lnTo>
                <a:cubicBezTo>
                  <a:pt x="227278" y="118494"/>
                  <a:pt x="212792" y="75904"/>
                  <a:pt x="186069" y="41169"/>
                </a:cubicBezTo>
                <a:lnTo>
                  <a:pt x="169294" y="19223"/>
                </a:lnTo>
                <a:cubicBezTo>
                  <a:pt x="166097" y="15039"/>
                  <a:pt x="161123" y="12631"/>
                  <a:pt x="155874" y="12631"/>
                </a:cubicBezTo>
                <a:cubicBezTo>
                  <a:pt x="146519" y="12631"/>
                  <a:pt x="138940" y="20209"/>
                  <a:pt x="138940" y="29564"/>
                </a:cubicBezTo>
                <a:lnTo>
                  <a:pt x="138940" y="76220"/>
                </a:lnTo>
                <a:lnTo>
                  <a:pt x="126309" y="68641"/>
                </a:lnTo>
                <a:lnTo>
                  <a:pt x="126309" y="12631"/>
                </a:lnTo>
                <a:close/>
              </a:path>
            </a:pathLst>
          </a:custGeom>
          <a:solidFill>
            <a:srgbClr val="5D7FA3"/>
          </a:solidFill>
          <a:ln/>
        </p:spPr>
      </p:sp>
      <p:sp>
        <p:nvSpPr>
          <p:cNvPr id="65" name="Text 63"/>
          <p:cNvSpPr/>
          <p:nvPr/>
        </p:nvSpPr>
        <p:spPr>
          <a:xfrm>
            <a:off x="8835414" y="7932060"/>
            <a:ext cx="6821249" cy="303142"/>
          </a:xfrm>
          <a:prstGeom prst="rect">
            <a:avLst/>
          </a:prstGeom>
          <a:noFill/>
          <a:ln/>
        </p:spPr>
        <p:txBody>
          <a:bodyPr wrap="square" lIns="0" tIns="0" rIns="0" bIns="0" rtlCol="0" anchor="ctr"/>
          <a:lstStyle/>
          <a:p>
            <a:pPr>
              <a:lnSpc>
                <a:spcPct val="130000"/>
              </a:lnSpc>
            </a:pPr>
            <a:r>
              <a:rPr lang="en-US" sz="1591" dirty="0">
                <a:solidFill>
                  <a:srgbClr val="212529"/>
                </a:solidFill>
                <a:latin typeface="Quattrocento Sans" pitchFamily="34" charset="0"/>
                <a:ea typeface="Quattrocento Sans" pitchFamily="34" charset="-122"/>
                <a:cs typeface="Quattrocento Sans" pitchFamily="34" charset="-120"/>
              </a:rPr>
              <a:t>SpO2, ý thức liên tục</a:t>
            </a:r>
            <a:endParaRPr lang="en-US" sz="1600" dirty="0"/>
          </a:p>
        </p:txBody>
      </p:sp>
    </p:spTree>
  </p:cSld>
  <p:clrMapOvr>
    <a:masterClrMapping/>
  </p:clrMapOvr>
  <p:transition>
    <p:fade/>
    <p:spd val="med"/>
  </p:transition>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492980" y="492980"/>
            <a:ext cx="15491882" cy="492980"/>
          </a:xfrm>
          <a:prstGeom prst="rect">
            <a:avLst/>
          </a:prstGeom>
          <a:noFill/>
          <a:ln/>
        </p:spPr>
        <p:txBody>
          <a:bodyPr wrap="square" lIns="0" tIns="0" rIns="0" bIns="0" rtlCol="0" anchor="ctr"/>
          <a:lstStyle/>
          <a:p>
            <a:pPr>
              <a:lnSpc>
                <a:spcPct val="90000"/>
              </a:lnSpc>
            </a:pPr>
            <a:r>
              <a:rPr lang="en-US" sz="3494" b="1" dirty="0">
                <a:solidFill>
                  <a:srgbClr val="2A4B7C"/>
                </a:solidFill>
                <a:latin typeface="Noto Sans SC" pitchFamily="34" charset="0"/>
                <a:ea typeface="Noto Sans SC" pitchFamily="34" charset="-122"/>
                <a:cs typeface="Noto Sans SC" pitchFamily="34" charset="-120"/>
              </a:rPr>
              <a:t>Adrenaline: Thuốc đầu tay, quan trọng nhất</a:t>
            </a:r>
            <a:endParaRPr lang="en-US" sz="1600" dirty="0"/>
          </a:p>
        </p:txBody>
      </p:sp>
      <p:sp>
        <p:nvSpPr>
          <p:cNvPr id="3" name="Shape 1"/>
          <p:cNvSpPr/>
          <p:nvPr/>
        </p:nvSpPr>
        <p:spPr>
          <a:xfrm>
            <a:off x="492980" y="1133853"/>
            <a:ext cx="1183151" cy="49298"/>
          </a:xfrm>
          <a:custGeom>
            <a:avLst/>
            <a:gdLst/>
            <a:ahLst/>
            <a:cxnLst/>
            <a:rect l="l" t="t" r="r" b="b"/>
            <a:pathLst>
              <a:path w="1183151" h="49298">
                <a:moveTo>
                  <a:pt x="0" y="0"/>
                </a:moveTo>
                <a:lnTo>
                  <a:pt x="1183151" y="0"/>
                </a:lnTo>
                <a:lnTo>
                  <a:pt x="1183151" y="49298"/>
                </a:lnTo>
                <a:lnTo>
                  <a:pt x="0" y="49298"/>
                </a:lnTo>
                <a:lnTo>
                  <a:pt x="0" y="0"/>
                </a:lnTo>
                <a:close/>
              </a:path>
            </a:pathLst>
          </a:custGeom>
          <a:solidFill>
            <a:srgbClr val="C52726"/>
          </a:solidFill>
          <a:ln/>
        </p:spPr>
      </p:sp>
      <p:sp>
        <p:nvSpPr>
          <p:cNvPr id="4" name="Shape 2"/>
          <p:cNvSpPr/>
          <p:nvPr/>
        </p:nvSpPr>
        <p:spPr>
          <a:xfrm>
            <a:off x="492980" y="1404992"/>
            <a:ext cx="7517938" cy="5496722"/>
          </a:xfrm>
          <a:custGeom>
            <a:avLst/>
            <a:gdLst/>
            <a:ahLst/>
            <a:cxnLst/>
            <a:rect l="l" t="t" r="r" b="b"/>
            <a:pathLst>
              <a:path w="7517938" h="5496722">
                <a:moveTo>
                  <a:pt x="49298" y="0"/>
                </a:moveTo>
                <a:lnTo>
                  <a:pt x="7468640" y="0"/>
                </a:lnTo>
                <a:cubicBezTo>
                  <a:pt x="7495866" y="0"/>
                  <a:pt x="7517938" y="22071"/>
                  <a:pt x="7517938" y="49298"/>
                </a:cubicBezTo>
                <a:lnTo>
                  <a:pt x="7517938" y="5348805"/>
                </a:lnTo>
                <a:cubicBezTo>
                  <a:pt x="7517938" y="5430497"/>
                  <a:pt x="7451713" y="5496722"/>
                  <a:pt x="7370021" y="5496722"/>
                </a:cubicBezTo>
                <a:lnTo>
                  <a:pt x="147917" y="5496722"/>
                </a:lnTo>
                <a:cubicBezTo>
                  <a:pt x="66225" y="5496722"/>
                  <a:pt x="0" y="5430497"/>
                  <a:pt x="0" y="5348805"/>
                </a:cubicBezTo>
                <a:lnTo>
                  <a:pt x="0" y="49298"/>
                </a:lnTo>
                <a:cubicBezTo>
                  <a:pt x="0" y="22090"/>
                  <a:pt x="22090" y="0"/>
                  <a:pt x="49298" y="0"/>
                </a:cubicBezTo>
                <a:close/>
              </a:path>
            </a:pathLst>
          </a:custGeom>
          <a:solidFill>
            <a:srgbClr val="FFFFFF"/>
          </a:solidFill>
          <a:ln/>
          <a:effectLst>
            <a:outerShdw sx="100000" sy="100000" kx="0" ky="0" algn="bl" rotWithShape="0" blurRad="184867" dist="123245" dir="5400000">
              <a:srgbClr val="000000">
                <a:alpha val="10196"/>
              </a:srgbClr>
            </a:outerShdw>
          </a:effectLst>
        </p:spPr>
      </p:sp>
      <p:sp>
        <p:nvSpPr>
          <p:cNvPr id="5" name="Shape 3"/>
          <p:cNvSpPr/>
          <p:nvPr/>
        </p:nvSpPr>
        <p:spPr>
          <a:xfrm>
            <a:off x="492980" y="1404992"/>
            <a:ext cx="7517938" cy="49298"/>
          </a:xfrm>
          <a:custGeom>
            <a:avLst/>
            <a:gdLst/>
            <a:ahLst/>
            <a:cxnLst/>
            <a:rect l="l" t="t" r="r" b="b"/>
            <a:pathLst>
              <a:path w="7517938" h="49298">
                <a:moveTo>
                  <a:pt x="49298" y="0"/>
                </a:moveTo>
                <a:lnTo>
                  <a:pt x="7468640" y="0"/>
                </a:lnTo>
                <a:cubicBezTo>
                  <a:pt x="7495866" y="0"/>
                  <a:pt x="7517938" y="22071"/>
                  <a:pt x="7517938" y="49298"/>
                </a:cubicBezTo>
                <a:lnTo>
                  <a:pt x="7517938" y="49298"/>
                </a:lnTo>
                <a:lnTo>
                  <a:pt x="0" y="49298"/>
                </a:lnTo>
                <a:lnTo>
                  <a:pt x="0" y="49298"/>
                </a:lnTo>
                <a:cubicBezTo>
                  <a:pt x="0" y="22090"/>
                  <a:pt x="22090" y="0"/>
                  <a:pt x="49298" y="0"/>
                </a:cubicBezTo>
                <a:close/>
              </a:path>
            </a:pathLst>
          </a:custGeom>
          <a:solidFill>
            <a:srgbClr val="C52726"/>
          </a:solidFill>
          <a:ln/>
        </p:spPr>
      </p:sp>
      <p:sp>
        <p:nvSpPr>
          <p:cNvPr id="6" name="Shape 4"/>
          <p:cNvSpPr/>
          <p:nvPr/>
        </p:nvSpPr>
        <p:spPr>
          <a:xfrm>
            <a:off x="794929" y="1725272"/>
            <a:ext cx="258814" cy="295788"/>
          </a:xfrm>
          <a:custGeom>
            <a:avLst/>
            <a:gdLst/>
            <a:ahLst/>
            <a:cxnLst/>
            <a:rect l="l" t="t" r="r" b="b"/>
            <a:pathLst>
              <a:path w="258814" h="295788">
                <a:moveTo>
                  <a:pt x="166381" y="0"/>
                </a:moveTo>
                <a:lnTo>
                  <a:pt x="73947" y="0"/>
                </a:lnTo>
                <a:cubicBezTo>
                  <a:pt x="63721" y="0"/>
                  <a:pt x="55460" y="8261"/>
                  <a:pt x="55460" y="18487"/>
                </a:cubicBezTo>
                <a:cubicBezTo>
                  <a:pt x="55460" y="28712"/>
                  <a:pt x="63721" y="36973"/>
                  <a:pt x="73947" y="36973"/>
                </a:cubicBezTo>
                <a:lnTo>
                  <a:pt x="73947" y="124497"/>
                </a:lnTo>
                <a:lnTo>
                  <a:pt x="4333" y="246278"/>
                </a:lnTo>
                <a:cubicBezTo>
                  <a:pt x="1502" y="251304"/>
                  <a:pt x="0" y="256908"/>
                  <a:pt x="0" y="262685"/>
                </a:cubicBezTo>
                <a:cubicBezTo>
                  <a:pt x="0" y="280998"/>
                  <a:pt x="14789" y="295788"/>
                  <a:pt x="33103" y="295788"/>
                </a:cubicBezTo>
                <a:lnTo>
                  <a:pt x="225711" y="295788"/>
                </a:lnTo>
                <a:cubicBezTo>
                  <a:pt x="243967" y="295788"/>
                  <a:pt x="258814" y="280998"/>
                  <a:pt x="258814" y="262685"/>
                </a:cubicBezTo>
                <a:cubicBezTo>
                  <a:pt x="258814" y="256908"/>
                  <a:pt x="257312" y="251246"/>
                  <a:pt x="254481" y="246278"/>
                </a:cubicBezTo>
                <a:lnTo>
                  <a:pt x="184867" y="124497"/>
                </a:lnTo>
                <a:lnTo>
                  <a:pt x="184867" y="36973"/>
                </a:lnTo>
                <a:cubicBezTo>
                  <a:pt x="195093" y="36973"/>
                  <a:pt x="203354" y="28712"/>
                  <a:pt x="203354" y="18487"/>
                </a:cubicBezTo>
                <a:cubicBezTo>
                  <a:pt x="203354" y="8261"/>
                  <a:pt x="195093" y="0"/>
                  <a:pt x="184867" y="0"/>
                </a:cubicBezTo>
                <a:lnTo>
                  <a:pt x="166381" y="0"/>
                </a:lnTo>
                <a:close/>
                <a:moveTo>
                  <a:pt x="110920" y="124497"/>
                </a:moveTo>
                <a:lnTo>
                  <a:pt x="110920" y="36973"/>
                </a:lnTo>
                <a:lnTo>
                  <a:pt x="147894" y="36973"/>
                </a:lnTo>
                <a:lnTo>
                  <a:pt x="147894" y="124497"/>
                </a:lnTo>
                <a:cubicBezTo>
                  <a:pt x="147894" y="130909"/>
                  <a:pt x="149569" y="137264"/>
                  <a:pt x="152747" y="142868"/>
                </a:cubicBezTo>
                <a:lnTo>
                  <a:pt x="176779" y="184867"/>
                </a:lnTo>
                <a:lnTo>
                  <a:pt x="82035" y="184867"/>
                </a:lnTo>
                <a:lnTo>
                  <a:pt x="106068" y="142868"/>
                </a:lnTo>
                <a:cubicBezTo>
                  <a:pt x="109245" y="137264"/>
                  <a:pt x="110920" y="130967"/>
                  <a:pt x="110920" y="124497"/>
                </a:cubicBezTo>
                <a:close/>
              </a:path>
            </a:pathLst>
          </a:custGeom>
          <a:solidFill>
            <a:srgbClr val="C52726"/>
          </a:solidFill>
          <a:ln/>
        </p:spPr>
      </p:sp>
      <p:sp>
        <p:nvSpPr>
          <p:cNvPr id="7" name="Text 5"/>
          <p:cNvSpPr/>
          <p:nvPr/>
        </p:nvSpPr>
        <p:spPr>
          <a:xfrm>
            <a:off x="1109204" y="1676130"/>
            <a:ext cx="6803118" cy="394384"/>
          </a:xfrm>
          <a:prstGeom prst="rect">
            <a:avLst/>
          </a:prstGeom>
          <a:noFill/>
          <a:ln/>
        </p:spPr>
        <p:txBody>
          <a:bodyPr wrap="square" lIns="0" tIns="0" rIns="0" bIns="0" rtlCol="0" anchor="ctr"/>
          <a:lstStyle/>
          <a:p>
            <a:pPr>
              <a:lnSpc>
                <a:spcPct val="110000"/>
              </a:lnSpc>
            </a:pPr>
            <a:r>
              <a:rPr lang="en-US" sz="2329" b="1" dirty="0">
                <a:solidFill>
                  <a:srgbClr val="C52726"/>
                </a:solidFill>
                <a:latin typeface="Noto Sans SC" pitchFamily="34" charset="0"/>
                <a:ea typeface="Noto Sans SC" pitchFamily="34" charset="-122"/>
                <a:cs typeface="Noto Sans SC" pitchFamily="34" charset="-120"/>
              </a:rPr>
              <a:t>Cơ chế Tác dụng</a:t>
            </a:r>
            <a:endParaRPr lang="en-US" sz="1600" dirty="0"/>
          </a:p>
        </p:txBody>
      </p:sp>
      <p:sp>
        <p:nvSpPr>
          <p:cNvPr id="8" name="Shape 6"/>
          <p:cNvSpPr/>
          <p:nvPr/>
        </p:nvSpPr>
        <p:spPr>
          <a:xfrm>
            <a:off x="739469" y="2218251"/>
            <a:ext cx="394384" cy="394384"/>
          </a:xfrm>
          <a:custGeom>
            <a:avLst/>
            <a:gdLst/>
            <a:ahLst/>
            <a:cxnLst/>
            <a:rect l="l" t="t" r="r" b="b"/>
            <a:pathLst>
              <a:path w="394384" h="394384">
                <a:moveTo>
                  <a:pt x="197192" y="0"/>
                </a:moveTo>
                <a:lnTo>
                  <a:pt x="197192" y="0"/>
                </a:lnTo>
                <a:cubicBezTo>
                  <a:pt x="306025" y="0"/>
                  <a:pt x="394384" y="88359"/>
                  <a:pt x="394384" y="197192"/>
                </a:cubicBezTo>
                <a:lnTo>
                  <a:pt x="394384" y="197192"/>
                </a:lnTo>
                <a:cubicBezTo>
                  <a:pt x="394384" y="306025"/>
                  <a:pt x="306025" y="394384"/>
                  <a:pt x="197192" y="394384"/>
                </a:cubicBezTo>
                <a:lnTo>
                  <a:pt x="197192" y="394384"/>
                </a:lnTo>
                <a:cubicBezTo>
                  <a:pt x="88359" y="394384"/>
                  <a:pt x="0" y="306025"/>
                  <a:pt x="0" y="197192"/>
                </a:cubicBezTo>
                <a:lnTo>
                  <a:pt x="0" y="197192"/>
                </a:lnTo>
                <a:cubicBezTo>
                  <a:pt x="0" y="88359"/>
                  <a:pt x="88359" y="0"/>
                  <a:pt x="197192" y="0"/>
                </a:cubicBezTo>
                <a:close/>
              </a:path>
            </a:pathLst>
          </a:custGeom>
          <a:solidFill>
            <a:srgbClr val="C52726"/>
          </a:solidFill>
          <a:ln/>
        </p:spPr>
      </p:sp>
      <p:sp>
        <p:nvSpPr>
          <p:cNvPr id="9" name="Text 7"/>
          <p:cNvSpPr/>
          <p:nvPr/>
        </p:nvSpPr>
        <p:spPr>
          <a:xfrm>
            <a:off x="690171" y="2218251"/>
            <a:ext cx="492980" cy="394384"/>
          </a:xfrm>
          <a:prstGeom prst="rect">
            <a:avLst/>
          </a:prstGeom>
          <a:noFill/>
          <a:ln/>
        </p:spPr>
        <p:txBody>
          <a:bodyPr wrap="square" lIns="0" tIns="0" rIns="0" bIns="0" rtlCol="0" anchor="ctr"/>
          <a:lstStyle/>
          <a:p>
            <a:pPr algn="ctr">
              <a:lnSpc>
                <a:spcPct val="130000"/>
              </a:lnSpc>
            </a:pPr>
            <a:r>
              <a:rPr lang="en-US" sz="1553" b="1" dirty="0">
                <a:solidFill>
                  <a:srgbClr val="FFFFFF"/>
                </a:solidFill>
                <a:latin typeface="Quattrocento Sans" pitchFamily="34" charset="0"/>
                <a:ea typeface="Quattrocento Sans" pitchFamily="34" charset="-122"/>
                <a:cs typeface="Quattrocento Sans" pitchFamily="34" charset="-120"/>
              </a:rPr>
              <a:t>α1</a:t>
            </a:r>
            <a:endParaRPr lang="en-US" sz="1600" dirty="0"/>
          </a:p>
        </p:txBody>
      </p:sp>
      <p:sp>
        <p:nvSpPr>
          <p:cNvPr id="10" name="Text 8"/>
          <p:cNvSpPr/>
          <p:nvPr/>
        </p:nvSpPr>
        <p:spPr>
          <a:xfrm>
            <a:off x="1281747" y="2218251"/>
            <a:ext cx="4227299"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Alpha-1 agonist</a:t>
            </a:r>
            <a:endParaRPr lang="en-US" sz="1600" dirty="0"/>
          </a:p>
        </p:txBody>
      </p:sp>
      <p:sp>
        <p:nvSpPr>
          <p:cNvPr id="11" name="Text 9"/>
          <p:cNvSpPr/>
          <p:nvPr/>
        </p:nvSpPr>
        <p:spPr>
          <a:xfrm>
            <a:off x="1281747" y="2514039"/>
            <a:ext cx="4214975" cy="246490"/>
          </a:xfrm>
          <a:prstGeom prst="rect">
            <a:avLst/>
          </a:prstGeom>
          <a:noFill/>
          <a:ln/>
        </p:spPr>
        <p:txBody>
          <a:bodyPr wrap="square" lIns="0" tIns="0" rIns="0" bIns="0" rtlCol="0" anchor="ctr"/>
          <a:lstStyle/>
          <a:p>
            <a:pPr>
              <a:lnSpc>
                <a:spcPct val="120000"/>
              </a:lnSpc>
            </a:pPr>
            <a:r>
              <a:rPr lang="en-US" sz="1359" dirty="0">
                <a:solidFill>
                  <a:srgbClr val="212529">
                    <a:alpha val="80000"/>
                  </a:srgbClr>
                </a:solidFill>
                <a:latin typeface="Quattrocento Sans" pitchFamily="34" charset="0"/>
                <a:ea typeface="Quattrocento Sans" pitchFamily="34" charset="-122"/>
                <a:cs typeface="Quattrocento Sans" pitchFamily="34" charset="-120"/>
              </a:rPr>
              <a:t>Co mạch máu → Tăng cản ngoại biên → Tăng huyết áp</a:t>
            </a:r>
            <a:endParaRPr lang="en-US" sz="1600" dirty="0"/>
          </a:p>
        </p:txBody>
      </p:sp>
      <p:sp>
        <p:nvSpPr>
          <p:cNvPr id="12" name="Shape 10"/>
          <p:cNvSpPr/>
          <p:nvPr/>
        </p:nvSpPr>
        <p:spPr>
          <a:xfrm>
            <a:off x="739469" y="2859125"/>
            <a:ext cx="394384" cy="394384"/>
          </a:xfrm>
          <a:custGeom>
            <a:avLst/>
            <a:gdLst/>
            <a:ahLst/>
            <a:cxnLst/>
            <a:rect l="l" t="t" r="r" b="b"/>
            <a:pathLst>
              <a:path w="394384" h="394384">
                <a:moveTo>
                  <a:pt x="197192" y="0"/>
                </a:moveTo>
                <a:lnTo>
                  <a:pt x="197192" y="0"/>
                </a:lnTo>
                <a:cubicBezTo>
                  <a:pt x="306025" y="0"/>
                  <a:pt x="394384" y="88359"/>
                  <a:pt x="394384" y="197192"/>
                </a:cubicBezTo>
                <a:lnTo>
                  <a:pt x="394384" y="197192"/>
                </a:lnTo>
                <a:cubicBezTo>
                  <a:pt x="394384" y="306025"/>
                  <a:pt x="306025" y="394384"/>
                  <a:pt x="197192" y="394384"/>
                </a:cubicBezTo>
                <a:lnTo>
                  <a:pt x="197192" y="394384"/>
                </a:lnTo>
                <a:cubicBezTo>
                  <a:pt x="88359" y="394384"/>
                  <a:pt x="0" y="306025"/>
                  <a:pt x="0" y="197192"/>
                </a:cubicBezTo>
                <a:lnTo>
                  <a:pt x="0" y="197192"/>
                </a:lnTo>
                <a:cubicBezTo>
                  <a:pt x="0" y="88359"/>
                  <a:pt x="88359" y="0"/>
                  <a:pt x="197192" y="0"/>
                </a:cubicBezTo>
                <a:close/>
              </a:path>
            </a:pathLst>
          </a:custGeom>
          <a:solidFill>
            <a:srgbClr val="C52726"/>
          </a:solidFill>
          <a:ln/>
        </p:spPr>
      </p:sp>
      <p:sp>
        <p:nvSpPr>
          <p:cNvPr id="13" name="Text 11"/>
          <p:cNvSpPr/>
          <p:nvPr/>
        </p:nvSpPr>
        <p:spPr>
          <a:xfrm>
            <a:off x="690171" y="2859125"/>
            <a:ext cx="492980" cy="394384"/>
          </a:xfrm>
          <a:prstGeom prst="rect">
            <a:avLst/>
          </a:prstGeom>
          <a:noFill/>
          <a:ln/>
        </p:spPr>
        <p:txBody>
          <a:bodyPr wrap="square" lIns="0" tIns="0" rIns="0" bIns="0" rtlCol="0" anchor="ctr"/>
          <a:lstStyle/>
          <a:p>
            <a:pPr algn="ctr">
              <a:lnSpc>
                <a:spcPct val="130000"/>
              </a:lnSpc>
            </a:pPr>
            <a:r>
              <a:rPr lang="en-US" sz="1553" b="1" dirty="0">
                <a:solidFill>
                  <a:srgbClr val="FFFFFF"/>
                </a:solidFill>
                <a:latin typeface="Quattrocento Sans" pitchFamily="34" charset="0"/>
                <a:ea typeface="Quattrocento Sans" pitchFamily="34" charset="-122"/>
                <a:cs typeface="Quattrocento Sans" pitchFamily="34" charset="-120"/>
              </a:rPr>
              <a:t>β1</a:t>
            </a:r>
            <a:endParaRPr lang="en-US" sz="1600" dirty="0"/>
          </a:p>
        </p:txBody>
      </p:sp>
      <p:sp>
        <p:nvSpPr>
          <p:cNvPr id="14" name="Text 12"/>
          <p:cNvSpPr/>
          <p:nvPr/>
        </p:nvSpPr>
        <p:spPr>
          <a:xfrm>
            <a:off x="1281747" y="2859125"/>
            <a:ext cx="3056473"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Beta-1 agonist</a:t>
            </a:r>
            <a:endParaRPr lang="en-US" sz="1600" dirty="0"/>
          </a:p>
        </p:txBody>
      </p:sp>
      <p:sp>
        <p:nvSpPr>
          <p:cNvPr id="15" name="Text 13"/>
          <p:cNvSpPr/>
          <p:nvPr/>
        </p:nvSpPr>
        <p:spPr>
          <a:xfrm>
            <a:off x="1281747" y="3154913"/>
            <a:ext cx="3044149" cy="246490"/>
          </a:xfrm>
          <a:prstGeom prst="rect">
            <a:avLst/>
          </a:prstGeom>
          <a:noFill/>
          <a:ln/>
        </p:spPr>
        <p:txBody>
          <a:bodyPr wrap="square" lIns="0" tIns="0" rIns="0" bIns="0" rtlCol="0" anchor="ctr"/>
          <a:lstStyle/>
          <a:p>
            <a:pPr>
              <a:lnSpc>
                <a:spcPct val="120000"/>
              </a:lnSpc>
            </a:pPr>
            <a:r>
              <a:rPr lang="en-US" sz="1359" dirty="0">
                <a:solidFill>
                  <a:srgbClr val="212529">
                    <a:alpha val="80000"/>
                  </a:srgbClr>
                </a:solidFill>
                <a:latin typeface="Quattrocento Sans" pitchFamily="34" charset="0"/>
                <a:ea typeface="Quattrocento Sans" pitchFamily="34" charset="-122"/>
                <a:cs typeface="Quattrocento Sans" pitchFamily="34" charset="-120"/>
              </a:rPr>
              <a:t>Tăng co bóp tim → Tăng cardiac output</a:t>
            </a:r>
            <a:endParaRPr lang="en-US" sz="1600" dirty="0"/>
          </a:p>
        </p:txBody>
      </p:sp>
      <p:sp>
        <p:nvSpPr>
          <p:cNvPr id="16" name="Shape 14"/>
          <p:cNvSpPr/>
          <p:nvPr/>
        </p:nvSpPr>
        <p:spPr>
          <a:xfrm>
            <a:off x="739469" y="3499998"/>
            <a:ext cx="394384" cy="394384"/>
          </a:xfrm>
          <a:custGeom>
            <a:avLst/>
            <a:gdLst/>
            <a:ahLst/>
            <a:cxnLst/>
            <a:rect l="l" t="t" r="r" b="b"/>
            <a:pathLst>
              <a:path w="394384" h="394384">
                <a:moveTo>
                  <a:pt x="197192" y="0"/>
                </a:moveTo>
                <a:lnTo>
                  <a:pt x="197192" y="0"/>
                </a:lnTo>
                <a:cubicBezTo>
                  <a:pt x="306025" y="0"/>
                  <a:pt x="394384" y="88359"/>
                  <a:pt x="394384" y="197192"/>
                </a:cubicBezTo>
                <a:lnTo>
                  <a:pt x="394384" y="197192"/>
                </a:lnTo>
                <a:cubicBezTo>
                  <a:pt x="394384" y="306025"/>
                  <a:pt x="306025" y="394384"/>
                  <a:pt x="197192" y="394384"/>
                </a:cubicBezTo>
                <a:lnTo>
                  <a:pt x="197192" y="394384"/>
                </a:lnTo>
                <a:cubicBezTo>
                  <a:pt x="88359" y="394384"/>
                  <a:pt x="0" y="306025"/>
                  <a:pt x="0" y="197192"/>
                </a:cubicBezTo>
                <a:lnTo>
                  <a:pt x="0" y="197192"/>
                </a:lnTo>
                <a:cubicBezTo>
                  <a:pt x="0" y="88359"/>
                  <a:pt x="88359" y="0"/>
                  <a:pt x="197192" y="0"/>
                </a:cubicBezTo>
                <a:close/>
              </a:path>
            </a:pathLst>
          </a:custGeom>
          <a:solidFill>
            <a:srgbClr val="C52726"/>
          </a:solidFill>
          <a:ln/>
        </p:spPr>
      </p:sp>
      <p:sp>
        <p:nvSpPr>
          <p:cNvPr id="17" name="Text 15"/>
          <p:cNvSpPr/>
          <p:nvPr/>
        </p:nvSpPr>
        <p:spPr>
          <a:xfrm>
            <a:off x="690171" y="3499998"/>
            <a:ext cx="492980" cy="394384"/>
          </a:xfrm>
          <a:prstGeom prst="rect">
            <a:avLst/>
          </a:prstGeom>
          <a:noFill/>
          <a:ln/>
        </p:spPr>
        <p:txBody>
          <a:bodyPr wrap="square" lIns="0" tIns="0" rIns="0" bIns="0" rtlCol="0" anchor="ctr"/>
          <a:lstStyle/>
          <a:p>
            <a:pPr algn="ctr">
              <a:lnSpc>
                <a:spcPct val="130000"/>
              </a:lnSpc>
            </a:pPr>
            <a:r>
              <a:rPr lang="en-US" sz="1553" b="1" dirty="0">
                <a:solidFill>
                  <a:srgbClr val="FFFFFF"/>
                </a:solidFill>
                <a:latin typeface="Quattrocento Sans" pitchFamily="34" charset="0"/>
                <a:ea typeface="Quattrocento Sans" pitchFamily="34" charset="-122"/>
                <a:cs typeface="Quattrocento Sans" pitchFamily="34" charset="-120"/>
              </a:rPr>
              <a:t>β2</a:t>
            </a:r>
            <a:endParaRPr lang="en-US" sz="1600" dirty="0"/>
          </a:p>
        </p:txBody>
      </p:sp>
      <p:sp>
        <p:nvSpPr>
          <p:cNvPr id="18" name="Text 16"/>
          <p:cNvSpPr/>
          <p:nvPr/>
        </p:nvSpPr>
        <p:spPr>
          <a:xfrm>
            <a:off x="1281747" y="3499998"/>
            <a:ext cx="3857565"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Beta-2 agonist</a:t>
            </a:r>
            <a:endParaRPr lang="en-US" sz="1600" dirty="0"/>
          </a:p>
        </p:txBody>
      </p:sp>
      <p:sp>
        <p:nvSpPr>
          <p:cNvPr id="19" name="Text 17"/>
          <p:cNvSpPr/>
          <p:nvPr/>
        </p:nvSpPr>
        <p:spPr>
          <a:xfrm>
            <a:off x="1281747" y="3795786"/>
            <a:ext cx="3845240" cy="246490"/>
          </a:xfrm>
          <a:prstGeom prst="rect">
            <a:avLst/>
          </a:prstGeom>
          <a:noFill/>
          <a:ln/>
        </p:spPr>
        <p:txBody>
          <a:bodyPr wrap="square" lIns="0" tIns="0" rIns="0" bIns="0" rtlCol="0" anchor="ctr"/>
          <a:lstStyle/>
          <a:p>
            <a:pPr>
              <a:lnSpc>
                <a:spcPct val="120000"/>
              </a:lnSpc>
            </a:pPr>
            <a:r>
              <a:rPr lang="en-US" sz="1359" dirty="0">
                <a:solidFill>
                  <a:srgbClr val="212529">
                    <a:alpha val="80000"/>
                  </a:srgbClr>
                </a:solidFill>
                <a:latin typeface="Quattrocento Sans" pitchFamily="34" charset="0"/>
                <a:ea typeface="Quattrocento Sans" pitchFamily="34" charset="-122"/>
                <a:cs typeface="Quattrocento Sans" pitchFamily="34" charset="-120"/>
              </a:rPr>
              <a:t>Giãn phế quản → Giảm co thắt, cải thiện thông khí</a:t>
            </a:r>
            <a:endParaRPr lang="en-US" sz="1600" dirty="0"/>
          </a:p>
        </p:txBody>
      </p:sp>
      <p:sp>
        <p:nvSpPr>
          <p:cNvPr id="20" name="Shape 18"/>
          <p:cNvSpPr/>
          <p:nvPr/>
        </p:nvSpPr>
        <p:spPr>
          <a:xfrm>
            <a:off x="739469" y="4190170"/>
            <a:ext cx="7024958" cy="591575"/>
          </a:xfrm>
          <a:custGeom>
            <a:avLst/>
            <a:gdLst/>
            <a:ahLst/>
            <a:cxnLst/>
            <a:rect l="l" t="t" r="r" b="b"/>
            <a:pathLst>
              <a:path w="7024958" h="591575">
                <a:moveTo>
                  <a:pt x="98598" y="0"/>
                </a:moveTo>
                <a:lnTo>
                  <a:pt x="6926360" y="0"/>
                </a:lnTo>
                <a:cubicBezTo>
                  <a:pt x="6980815" y="0"/>
                  <a:pt x="7024958" y="44144"/>
                  <a:pt x="7024958" y="98598"/>
                </a:cubicBezTo>
                <a:lnTo>
                  <a:pt x="7024958" y="492978"/>
                </a:lnTo>
                <a:cubicBezTo>
                  <a:pt x="7024958" y="547432"/>
                  <a:pt x="6980815" y="591575"/>
                  <a:pt x="6926360" y="591575"/>
                </a:cubicBezTo>
                <a:lnTo>
                  <a:pt x="98598" y="591575"/>
                </a:lnTo>
                <a:cubicBezTo>
                  <a:pt x="44144" y="591575"/>
                  <a:pt x="0" y="547432"/>
                  <a:pt x="0" y="492978"/>
                </a:cubicBezTo>
                <a:lnTo>
                  <a:pt x="0" y="98598"/>
                </a:lnTo>
                <a:cubicBezTo>
                  <a:pt x="0" y="44144"/>
                  <a:pt x="44144" y="0"/>
                  <a:pt x="98598" y="0"/>
                </a:cubicBezTo>
                <a:close/>
              </a:path>
            </a:pathLst>
          </a:custGeom>
          <a:solidFill>
            <a:srgbClr val="C52726">
              <a:alpha val="10196"/>
            </a:srgbClr>
          </a:solidFill>
          <a:ln/>
        </p:spPr>
      </p:sp>
      <p:sp>
        <p:nvSpPr>
          <p:cNvPr id="21" name="Shape 19"/>
          <p:cNvSpPr/>
          <p:nvPr/>
        </p:nvSpPr>
        <p:spPr>
          <a:xfrm>
            <a:off x="912012" y="4377504"/>
            <a:ext cx="197192" cy="197192"/>
          </a:xfrm>
          <a:custGeom>
            <a:avLst/>
            <a:gdLst/>
            <a:ahLst/>
            <a:cxnLst/>
            <a:rect l="l" t="t" r="r" b="b"/>
            <a:pathLst>
              <a:path w="197192" h="197192">
                <a:moveTo>
                  <a:pt x="98596" y="197192"/>
                </a:moveTo>
                <a:cubicBezTo>
                  <a:pt x="153012" y="197192"/>
                  <a:pt x="197192" y="153012"/>
                  <a:pt x="197192" y="98596"/>
                </a:cubicBezTo>
                <a:cubicBezTo>
                  <a:pt x="197192" y="44179"/>
                  <a:pt x="153012" y="0"/>
                  <a:pt x="98596" y="0"/>
                </a:cubicBezTo>
                <a:cubicBezTo>
                  <a:pt x="44179" y="0"/>
                  <a:pt x="0" y="44179"/>
                  <a:pt x="0" y="98596"/>
                </a:cubicBezTo>
                <a:cubicBezTo>
                  <a:pt x="0" y="153012"/>
                  <a:pt x="44179" y="197192"/>
                  <a:pt x="98596" y="197192"/>
                </a:cubicBezTo>
                <a:close/>
                <a:moveTo>
                  <a:pt x="131102" y="81919"/>
                </a:moveTo>
                <a:lnTo>
                  <a:pt x="100291" y="131217"/>
                </a:lnTo>
                <a:cubicBezTo>
                  <a:pt x="98673" y="133798"/>
                  <a:pt x="95900" y="135415"/>
                  <a:pt x="92857" y="135569"/>
                </a:cubicBezTo>
                <a:cubicBezTo>
                  <a:pt x="89815" y="135723"/>
                  <a:pt x="86888" y="134337"/>
                  <a:pt x="85077" y="131872"/>
                </a:cubicBezTo>
                <a:lnTo>
                  <a:pt x="66591" y="107223"/>
                </a:lnTo>
                <a:cubicBezTo>
                  <a:pt x="63510" y="103141"/>
                  <a:pt x="64357" y="97363"/>
                  <a:pt x="68439" y="94282"/>
                </a:cubicBezTo>
                <a:cubicBezTo>
                  <a:pt x="72522" y="91201"/>
                  <a:pt x="78299" y="92049"/>
                  <a:pt x="81380" y="96131"/>
                </a:cubicBezTo>
                <a:lnTo>
                  <a:pt x="91779" y="109996"/>
                </a:lnTo>
                <a:lnTo>
                  <a:pt x="115427" y="72137"/>
                </a:lnTo>
                <a:cubicBezTo>
                  <a:pt x="118123" y="67823"/>
                  <a:pt x="123823" y="66475"/>
                  <a:pt x="128175" y="69210"/>
                </a:cubicBezTo>
                <a:cubicBezTo>
                  <a:pt x="132527" y="71944"/>
                  <a:pt x="133836" y="77606"/>
                  <a:pt x="131102" y="81958"/>
                </a:cubicBezTo>
                <a:close/>
              </a:path>
            </a:pathLst>
          </a:custGeom>
          <a:solidFill>
            <a:srgbClr val="C52726"/>
          </a:solidFill>
          <a:ln/>
        </p:spPr>
      </p:sp>
      <p:sp>
        <p:nvSpPr>
          <p:cNvPr id="22" name="Text 20"/>
          <p:cNvSpPr/>
          <p:nvPr/>
        </p:nvSpPr>
        <p:spPr>
          <a:xfrm>
            <a:off x="1229534" y="4338063"/>
            <a:ext cx="6485596"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Đối kháng mọi cơ chế</a:t>
            </a:r>
            <a:pPr>
              <a:lnSpc>
                <a:spcPct val="130000"/>
              </a:lnSpc>
            </a:pPr>
            <a:r>
              <a:rPr lang="en-US" sz="1553" dirty="0">
                <a:solidFill>
                  <a:srgbClr val="212529"/>
                </a:solidFill>
                <a:latin typeface="Quattrocento Sans" pitchFamily="34" charset="0"/>
                <a:ea typeface="Quattrocento Sans" pitchFamily="34" charset="-122"/>
                <a:cs typeface="Quattrocento Sans" pitchFamily="34" charset="-120"/>
              </a:rPr>
              <a:t> của sốc phản vệ</a:t>
            </a:r>
            <a:endParaRPr lang="en-US" sz="1600" dirty="0"/>
          </a:p>
        </p:txBody>
      </p:sp>
      <p:sp>
        <p:nvSpPr>
          <p:cNvPr id="23" name="Shape 21"/>
          <p:cNvSpPr/>
          <p:nvPr/>
        </p:nvSpPr>
        <p:spPr>
          <a:xfrm>
            <a:off x="8251861" y="1404992"/>
            <a:ext cx="7517938" cy="5496722"/>
          </a:xfrm>
          <a:custGeom>
            <a:avLst/>
            <a:gdLst/>
            <a:ahLst/>
            <a:cxnLst/>
            <a:rect l="l" t="t" r="r" b="b"/>
            <a:pathLst>
              <a:path w="7517938" h="5496722">
                <a:moveTo>
                  <a:pt x="49298" y="0"/>
                </a:moveTo>
                <a:lnTo>
                  <a:pt x="7468640" y="0"/>
                </a:lnTo>
                <a:cubicBezTo>
                  <a:pt x="7495866" y="0"/>
                  <a:pt x="7517938" y="22071"/>
                  <a:pt x="7517938" y="49298"/>
                </a:cubicBezTo>
                <a:lnTo>
                  <a:pt x="7517938" y="5348805"/>
                </a:lnTo>
                <a:cubicBezTo>
                  <a:pt x="7517938" y="5430497"/>
                  <a:pt x="7451713" y="5496722"/>
                  <a:pt x="7370021" y="5496722"/>
                </a:cubicBezTo>
                <a:lnTo>
                  <a:pt x="147917" y="5496722"/>
                </a:lnTo>
                <a:cubicBezTo>
                  <a:pt x="66225" y="5496722"/>
                  <a:pt x="0" y="5430497"/>
                  <a:pt x="0" y="5348805"/>
                </a:cubicBezTo>
                <a:lnTo>
                  <a:pt x="0" y="49298"/>
                </a:lnTo>
                <a:cubicBezTo>
                  <a:pt x="0" y="22090"/>
                  <a:pt x="22090" y="0"/>
                  <a:pt x="49298" y="0"/>
                </a:cubicBezTo>
                <a:close/>
              </a:path>
            </a:pathLst>
          </a:custGeom>
          <a:solidFill>
            <a:srgbClr val="FFFFFF"/>
          </a:solidFill>
          <a:ln/>
          <a:effectLst>
            <a:outerShdw sx="100000" sy="100000" kx="0" ky="0" algn="bl" rotWithShape="0" blurRad="184867" dist="123245" dir="5400000">
              <a:srgbClr val="000000">
                <a:alpha val="10196"/>
              </a:srgbClr>
            </a:outerShdw>
          </a:effectLst>
        </p:spPr>
      </p:sp>
      <p:sp>
        <p:nvSpPr>
          <p:cNvPr id="24" name="Shape 22"/>
          <p:cNvSpPr/>
          <p:nvPr/>
        </p:nvSpPr>
        <p:spPr>
          <a:xfrm>
            <a:off x="8251861" y="1404992"/>
            <a:ext cx="7517938" cy="49298"/>
          </a:xfrm>
          <a:custGeom>
            <a:avLst/>
            <a:gdLst/>
            <a:ahLst/>
            <a:cxnLst/>
            <a:rect l="l" t="t" r="r" b="b"/>
            <a:pathLst>
              <a:path w="7517938" h="49298">
                <a:moveTo>
                  <a:pt x="49298" y="0"/>
                </a:moveTo>
                <a:lnTo>
                  <a:pt x="7468640" y="0"/>
                </a:lnTo>
                <a:cubicBezTo>
                  <a:pt x="7495866" y="0"/>
                  <a:pt x="7517938" y="22071"/>
                  <a:pt x="7517938" y="49298"/>
                </a:cubicBezTo>
                <a:lnTo>
                  <a:pt x="7517938" y="49298"/>
                </a:lnTo>
                <a:lnTo>
                  <a:pt x="0" y="49298"/>
                </a:lnTo>
                <a:lnTo>
                  <a:pt x="0" y="49298"/>
                </a:lnTo>
                <a:cubicBezTo>
                  <a:pt x="0" y="22090"/>
                  <a:pt x="22090" y="0"/>
                  <a:pt x="49298" y="0"/>
                </a:cubicBezTo>
                <a:close/>
              </a:path>
            </a:pathLst>
          </a:custGeom>
          <a:solidFill>
            <a:srgbClr val="2A4B7C"/>
          </a:solidFill>
          <a:ln/>
        </p:spPr>
      </p:sp>
      <p:sp>
        <p:nvSpPr>
          <p:cNvPr id="25" name="Shape 23"/>
          <p:cNvSpPr/>
          <p:nvPr/>
        </p:nvSpPr>
        <p:spPr>
          <a:xfrm>
            <a:off x="8516837" y="1725272"/>
            <a:ext cx="332761" cy="295788"/>
          </a:xfrm>
          <a:custGeom>
            <a:avLst/>
            <a:gdLst/>
            <a:ahLst/>
            <a:cxnLst/>
            <a:rect l="l" t="t" r="r" b="b"/>
            <a:pathLst>
              <a:path w="332761" h="295788">
                <a:moveTo>
                  <a:pt x="287411" y="-9821"/>
                </a:moveTo>
                <a:cubicBezTo>
                  <a:pt x="281980" y="-15252"/>
                  <a:pt x="273199" y="-15252"/>
                  <a:pt x="267827" y="-9821"/>
                </a:cubicBezTo>
                <a:cubicBezTo>
                  <a:pt x="262454" y="-4391"/>
                  <a:pt x="262396" y="4391"/>
                  <a:pt x="267827" y="9763"/>
                </a:cubicBezTo>
                <a:lnTo>
                  <a:pt x="276492" y="18429"/>
                </a:lnTo>
                <a:lnTo>
                  <a:pt x="249860" y="45061"/>
                </a:lnTo>
                <a:lnTo>
                  <a:pt x="213464" y="8666"/>
                </a:lnTo>
                <a:cubicBezTo>
                  <a:pt x="208034" y="3235"/>
                  <a:pt x="199252" y="3235"/>
                  <a:pt x="193880" y="8666"/>
                </a:cubicBezTo>
                <a:cubicBezTo>
                  <a:pt x="188507" y="14096"/>
                  <a:pt x="188449" y="22877"/>
                  <a:pt x="193880" y="28250"/>
                </a:cubicBezTo>
                <a:lnTo>
                  <a:pt x="197924" y="32294"/>
                </a:lnTo>
                <a:lnTo>
                  <a:pt x="152804" y="77413"/>
                </a:lnTo>
                <a:lnTo>
                  <a:pt x="176491" y="101099"/>
                </a:lnTo>
                <a:cubicBezTo>
                  <a:pt x="181921" y="106530"/>
                  <a:pt x="181921" y="115311"/>
                  <a:pt x="176491" y="120684"/>
                </a:cubicBezTo>
                <a:cubicBezTo>
                  <a:pt x="171060" y="126056"/>
                  <a:pt x="162279" y="126114"/>
                  <a:pt x="156906" y="120684"/>
                </a:cubicBezTo>
                <a:lnTo>
                  <a:pt x="133220" y="96998"/>
                </a:lnTo>
                <a:lnTo>
                  <a:pt x="106588" y="123630"/>
                </a:lnTo>
                <a:lnTo>
                  <a:pt x="130274" y="147316"/>
                </a:lnTo>
                <a:cubicBezTo>
                  <a:pt x="135704" y="152747"/>
                  <a:pt x="135704" y="161528"/>
                  <a:pt x="130274" y="166901"/>
                </a:cubicBezTo>
                <a:cubicBezTo>
                  <a:pt x="124843" y="172273"/>
                  <a:pt x="116062" y="172331"/>
                  <a:pt x="110689" y="166901"/>
                </a:cubicBezTo>
                <a:lnTo>
                  <a:pt x="87003" y="143214"/>
                </a:lnTo>
                <a:lnTo>
                  <a:pt x="65224" y="164994"/>
                </a:lnTo>
                <a:cubicBezTo>
                  <a:pt x="59158" y="171060"/>
                  <a:pt x="55749" y="179264"/>
                  <a:pt x="55749" y="187871"/>
                </a:cubicBezTo>
                <a:lnTo>
                  <a:pt x="55749" y="239172"/>
                </a:lnTo>
                <a:lnTo>
                  <a:pt x="22820" y="272102"/>
                </a:lnTo>
                <a:cubicBezTo>
                  <a:pt x="17389" y="277532"/>
                  <a:pt x="17389" y="286313"/>
                  <a:pt x="22820" y="291686"/>
                </a:cubicBezTo>
                <a:cubicBezTo>
                  <a:pt x="28250" y="297059"/>
                  <a:pt x="37031" y="297116"/>
                  <a:pt x="42404" y="291686"/>
                </a:cubicBezTo>
                <a:lnTo>
                  <a:pt x="75333" y="258756"/>
                </a:lnTo>
                <a:lnTo>
                  <a:pt x="126634" y="258756"/>
                </a:lnTo>
                <a:cubicBezTo>
                  <a:pt x="135242" y="258756"/>
                  <a:pt x="143445" y="255348"/>
                  <a:pt x="149511" y="249282"/>
                </a:cubicBezTo>
                <a:lnTo>
                  <a:pt x="282212" y="116582"/>
                </a:lnTo>
                <a:lnTo>
                  <a:pt x="286255" y="120626"/>
                </a:lnTo>
                <a:cubicBezTo>
                  <a:pt x="291686" y="126056"/>
                  <a:pt x="300467" y="126056"/>
                  <a:pt x="305840" y="120626"/>
                </a:cubicBezTo>
                <a:cubicBezTo>
                  <a:pt x="311213" y="115195"/>
                  <a:pt x="311270" y="106414"/>
                  <a:pt x="305840" y="101042"/>
                </a:cubicBezTo>
                <a:lnTo>
                  <a:pt x="269444" y="64646"/>
                </a:lnTo>
                <a:lnTo>
                  <a:pt x="296077" y="38013"/>
                </a:lnTo>
                <a:lnTo>
                  <a:pt x="304742" y="46679"/>
                </a:lnTo>
                <a:cubicBezTo>
                  <a:pt x="310173" y="52109"/>
                  <a:pt x="318954" y="52109"/>
                  <a:pt x="324327" y="46679"/>
                </a:cubicBezTo>
                <a:cubicBezTo>
                  <a:pt x="329699" y="41249"/>
                  <a:pt x="329757" y="32467"/>
                  <a:pt x="324327" y="27095"/>
                </a:cubicBezTo>
                <a:lnTo>
                  <a:pt x="287353" y="-9879"/>
                </a:lnTo>
                <a:close/>
              </a:path>
            </a:pathLst>
          </a:custGeom>
          <a:solidFill>
            <a:srgbClr val="2A4B7C"/>
          </a:solidFill>
          <a:ln/>
        </p:spPr>
      </p:sp>
      <p:sp>
        <p:nvSpPr>
          <p:cNvPr id="26" name="Text 24"/>
          <p:cNvSpPr/>
          <p:nvPr/>
        </p:nvSpPr>
        <p:spPr>
          <a:xfrm>
            <a:off x="8868085" y="1676130"/>
            <a:ext cx="6803118" cy="394384"/>
          </a:xfrm>
          <a:prstGeom prst="rect">
            <a:avLst/>
          </a:prstGeom>
          <a:noFill/>
          <a:ln/>
        </p:spPr>
        <p:txBody>
          <a:bodyPr wrap="square" lIns="0" tIns="0" rIns="0" bIns="0" rtlCol="0" anchor="ctr"/>
          <a:lstStyle/>
          <a:p>
            <a:pPr>
              <a:lnSpc>
                <a:spcPct val="110000"/>
              </a:lnSpc>
            </a:pPr>
            <a:r>
              <a:rPr lang="en-US" sz="2329" b="1" dirty="0">
                <a:solidFill>
                  <a:srgbClr val="2A4B7C"/>
                </a:solidFill>
                <a:latin typeface="Noto Sans SC" pitchFamily="34" charset="0"/>
                <a:ea typeface="Noto Sans SC" pitchFamily="34" charset="-122"/>
                <a:cs typeface="Noto Sans SC" pitchFamily="34" charset="-120"/>
              </a:rPr>
              <a:t>Liều dùng Tiêm bắp</a:t>
            </a:r>
            <a:endParaRPr lang="en-US" sz="1600" dirty="0"/>
          </a:p>
        </p:txBody>
      </p:sp>
      <p:sp>
        <p:nvSpPr>
          <p:cNvPr id="27" name="Shape 25"/>
          <p:cNvSpPr/>
          <p:nvPr/>
        </p:nvSpPr>
        <p:spPr>
          <a:xfrm>
            <a:off x="8498351" y="2218251"/>
            <a:ext cx="7024958" cy="887363"/>
          </a:xfrm>
          <a:custGeom>
            <a:avLst/>
            <a:gdLst/>
            <a:ahLst/>
            <a:cxnLst/>
            <a:rect l="l" t="t" r="r" b="b"/>
            <a:pathLst>
              <a:path w="7024958" h="887363">
                <a:moveTo>
                  <a:pt x="98595" y="0"/>
                </a:moveTo>
                <a:lnTo>
                  <a:pt x="6926363" y="0"/>
                </a:lnTo>
                <a:cubicBezTo>
                  <a:pt x="6980816" y="0"/>
                  <a:pt x="7024958" y="44142"/>
                  <a:pt x="7024958" y="98595"/>
                </a:cubicBezTo>
                <a:lnTo>
                  <a:pt x="7024958" y="788768"/>
                </a:lnTo>
                <a:cubicBezTo>
                  <a:pt x="7024958" y="843221"/>
                  <a:pt x="6980816" y="887363"/>
                  <a:pt x="6926363" y="887363"/>
                </a:cubicBezTo>
                <a:lnTo>
                  <a:pt x="98595" y="887363"/>
                </a:lnTo>
                <a:cubicBezTo>
                  <a:pt x="44142" y="887363"/>
                  <a:pt x="0" y="843221"/>
                  <a:pt x="0" y="788768"/>
                </a:cubicBezTo>
                <a:lnTo>
                  <a:pt x="0" y="98595"/>
                </a:lnTo>
                <a:cubicBezTo>
                  <a:pt x="0" y="44142"/>
                  <a:pt x="44142" y="0"/>
                  <a:pt x="98595" y="0"/>
                </a:cubicBezTo>
                <a:close/>
              </a:path>
            </a:pathLst>
          </a:custGeom>
          <a:solidFill>
            <a:srgbClr val="2A4B7C">
              <a:alpha val="10196"/>
            </a:srgbClr>
          </a:solidFill>
          <a:ln/>
        </p:spPr>
      </p:sp>
      <p:sp>
        <p:nvSpPr>
          <p:cNvPr id="28" name="Text 26"/>
          <p:cNvSpPr/>
          <p:nvPr/>
        </p:nvSpPr>
        <p:spPr>
          <a:xfrm>
            <a:off x="8646245" y="2366145"/>
            <a:ext cx="6827766"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Vị trí tiêm:</a:t>
            </a:r>
            <a:endParaRPr lang="en-US" sz="1600" dirty="0"/>
          </a:p>
        </p:txBody>
      </p:sp>
      <p:sp>
        <p:nvSpPr>
          <p:cNvPr id="29" name="Text 27"/>
          <p:cNvSpPr/>
          <p:nvPr/>
        </p:nvSpPr>
        <p:spPr>
          <a:xfrm>
            <a:off x="8646245" y="2661933"/>
            <a:ext cx="6827766" cy="295788"/>
          </a:xfrm>
          <a:prstGeom prst="rect">
            <a:avLst/>
          </a:prstGeom>
          <a:noFill/>
          <a:ln/>
        </p:spPr>
        <p:txBody>
          <a:bodyPr wrap="square" lIns="0" tIns="0" rIns="0" bIns="0" rtlCol="0" anchor="ctr"/>
          <a:lstStyle/>
          <a:p>
            <a:pPr>
              <a:lnSpc>
                <a:spcPct val="130000"/>
              </a:lnSpc>
            </a:pPr>
            <a:r>
              <a:rPr lang="en-US" sz="1553" dirty="0">
                <a:solidFill>
                  <a:srgbClr val="212529"/>
                </a:solidFill>
                <a:latin typeface="Quattrocento Sans" pitchFamily="34" charset="0"/>
                <a:ea typeface="Quattrocento Sans" pitchFamily="34" charset="-122"/>
                <a:cs typeface="Quattrocento Sans" pitchFamily="34" charset="-120"/>
              </a:rPr>
              <a:t>Mặt trước bên đùi, giữa 1/3</a:t>
            </a:r>
            <a:endParaRPr lang="en-US" sz="1600" dirty="0"/>
          </a:p>
        </p:txBody>
      </p:sp>
      <p:sp>
        <p:nvSpPr>
          <p:cNvPr id="30" name="Shape 28"/>
          <p:cNvSpPr/>
          <p:nvPr/>
        </p:nvSpPr>
        <p:spPr>
          <a:xfrm>
            <a:off x="8498351" y="3204210"/>
            <a:ext cx="7024958" cy="887363"/>
          </a:xfrm>
          <a:custGeom>
            <a:avLst/>
            <a:gdLst/>
            <a:ahLst/>
            <a:cxnLst/>
            <a:rect l="l" t="t" r="r" b="b"/>
            <a:pathLst>
              <a:path w="7024958" h="887363">
                <a:moveTo>
                  <a:pt x="98595" y="0"/>
                </a:moveTo>
                <a:lnTo>
                  <a:pt x="6926363" y="0"/>
                </a:lnTo>
                <a:cubicBezTo>
                  <a:pt x="6980816" y="0"/>
                  <a:pt x="7024958" y="44142"/>
                  <a:pt x="7024958" y="98595"/>
                </a:cubicBezTo>
                <a:lnTo>
                  <a:pt x="7024958" y="788768"/>
                </a:lnTo>
                <a:cubicBezTo>
                  <a:pt x="7024958" y="843221"/>
                  <a:pt x="6980816" y="887363"/>
                  <a:pt x="6926363" y="887363"/>
                </a:cubicBezTo>
                <a:lnTo>
                  <a:pt x="98595" y="887363"/>
                </a:lnTo>
                <a:cubicBezTo>
                  <a:pt x="44142" y="887363"/>
                  <a:pt x="0" y="843221"/>
                  <a:pt x="0" y="788768"/>
                </a:cubicBezTo>
                <a:lnTo>
                  <a:pt x="0" y="98595"/>
                </a:lnTo>
                <a:cubicBezTo>
                  <a:pt x="0" y="44142"/>
                  <a:pt x="44142" y="0"/>
                  <a:pt x="98595" y="0"/>
                </a:cubicBezTo>
                <a:close/>
              </a:path>
            </a:pathLst>
          </a:custGeom>
          <a:solidFill>
            <a:srgbClr val="2A4B7C">
              <a:alpha val="10196"/>
            </a:srgbClr>
          </a:solidFill>
          <a:ln/>
        </p:spPr>
      </p:sp>
      <p:sp>
        <p:nvSpPr>
          <p:cNvPr id="31" name="Text 29"/>
          <p:cNvSpPr/>
          <p:nvPr/>
        </p:nvSpPr>
        <p:spPr>
          <a:xfrm>
            <a:off x="8646245" y="3352104"/>
            <a:ext cx="6827766"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Dung dịch:</a:t>
            </a:r>
            <a:endParaRPr lang="en-US" sz="1600" dirty="0"/>
          </a:p>
        </p:txBody>
      </p:sp>
      <p:sp>
        <p:nvSpPr>
          <p:cNvPr id="32" name="Text 30"/>
          <p:cNvSpPr/>
          <p:nvPr/>
        </p:nvSpPr>
        <p:spPr>
          <a:xfrm>
            <a:off x="8646245" y="3647892"/>
            <a:ext cx="6827766" cy="295788"/>
          </a:xfrm>
          <a:prstGeom prst="rect">
            <a:avLst/>
          </a:prstGeom>
          <a:noFill/>
          <a:ln/>
        </p:spPr>
        <p:txBody>
          <a:bodyPr wrap="square" lIns="0" tIns="0" rIns="0" bIns="0" rtlCol="0" anchor="ctr"/>
          <a:lstStyle/>
          <a:p>
            <a:pPr>
              <a:lnSpc>
                <a:spcPct val="130000"/>
              </a:lnSpc>
            </a:pPr>
            <a:r>
              <a:rPr lang="en-US" sz="1553" dirty="0">
                <a:solidFill>
                  <a:srgbClr val="212529"/>
                </a:solidFill>
                <a:latin typeface="Quattrocento Sans" pitchFamily="34" charset="0"/>
                <a:ea typeface="Quattrocento Sans" pitchFamily="34" charset="-122"/>
                <a:cs typeface="Quattrocento Sans" pitchFamily="34" charset="-120"/>
              </a:rPr>
              <a:t>Adrenaline 1:1000 (1mg/ml)</a:t>
            </a:r>
            <a:endParaRPr lang="en-US" sz="1600" dirty="0"/>
          </a:p>
        </p:txBody>
      </p:sp>
      <p:sp>
        <p:nvSpPr>
          <p:cNvPr id="33" name="Shape 31"/>
          <p:cNvSpPr/>
          <p:nvPr/>
        </p:nvSpPr>
        <p:spPr>
          <a:xfrm>
            <a:off x="8498351" y="4190170"/>
            <a:ext cx="7024958" cy="887363"/>
          </a:xfrm>
          <a:custGeom>
            <a:avLst/>
            <a:gdLst/>
            <a:ahLst/>
            <a:cxnLst/>
            <a:rect l="l" t="t" r="r" b="b"/>
            <a:pathLst>
              <a:path w="7024958" h="887363">
                <a:moveTo>
                  <a:pt x="98595" y="0"/>
                </a:moveTo>
                <a:lnTo>
                  <a:pt x="6926363" y="0"/>
                </a:lnTo>
                <a:cubicBezTo>
                  <a:pt x="6980816" y="0"/>
                  <a:pt x="7024958" y="44142"/>
                  <a:pt x="7024958" y="98595"/>
                </a:cubicBezTo>
                <a:lnTo>
                  <a:pt x="7024958" y="788768"/>
                </a:lnTo>
                <a:cubicBezTo>
                  <a:pt x="7024958" y="843221"/>
                  <a:pt x="6980816" y="887363"/>
                  <a:pt x="6926363" y="887363"/>
                </a:cubicBezTo>
                <a:lnTo>
                  <a:pt x="98595" y="887363"/>
                </a:lnTo>
                <a:cubicBezTo>
                  <a:pt x="44142" y="887363"/>
                  <a:pt x="0" y="843221"/>
                  <a:pt x="0" y="788768"/>
                </a:cubicBezTo>
                <a:lnTo>
                  <a:pt x="0" y="98595"/>
                </a:lnTo>
                <a:cubicBezTo>
                  <a:pt x="0" y="44142"/>
                  <a:pt x="44142" y="0"/>
                  <a:pt x="98595" y="0"/>
                </a:cubicBezTo>
                <a:close/>
              </a:path>
            </a:pathLst>
          </a:custGeom>
          <a:solidFill>
            <a:srgbClr val="2A4B7C">
              <a:alpha val="10196"/>
            </a:srgbClr>
          </a:solidFill>
          <a:ln/>
        </p:spPr>
      </p:sp>
      <p:sp>
        <p:nvSpPr>
          <p:cNvPr id="34" name="Text 32"/>
          <p:cNvSpPr/>
          <p:nvPr/>
        </p:nvSpPr>
        <p:spPr>
          <a:xfrm>
            <a:off x="8646245" y="4338063"/>
            <a:ext cx="6827766"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Ngườ lớn:</a:t>
            </a:r>
            <a:endParaRPr lang="en-US" sz="1600" dirty="0"/>
          </a:p>
        </p:txBody>
      </p:sp>
      <p:sp>
        <p:nvSpPr>
          <p:cNvPr id="35" name="Text 33"/>
          <p:cNvSpPr/>
          <p:nvPr/>
        </p:nvSpPr>
        <p:spPr>
          <a:xfrm>
            <a:off x="8646245" y="4633851"/>
            <a:ext cx="6827766" cy="295788"/>
          </a:xfrm>
          <a:prstGeom prst="rect">
            <a:avLst/>
          </a:prstGeom>
          <a:noFill/>
          <a:ln/>
        </p:spPr>
        <p:txBody>
          <a:bodyPr wrap="square" lIns="0" tIns="0" rIns="0" bIns="0" rtlCol="0" anchor="ctr"/>
          <a:lstStyle/>
          <a:p>
            <a:pPr>
              <a:lnSpc>
                <a:spcPct val="130000"/>
              </a:lnSpc>
            </a:pPr>
            <a:r>
              <a:rPr lang="en-US" sz="1553" dirty="0">
                <a:solidFill>
                  <a:srgbClr val="212529"/>
                </a:solidFill>
                <a:latin typeface="Quattrocento Sans" pitchFamily="34" charset="0"/>
                <a:ea typeface="Quattrocento Sans" pitchFamily="34" charset="-122"/>
                <a:cs typeface="Quattrocento Sans" pitchFamily="34" charset="-120"/>
              </a:rPr>
              <a:t>0.5 mg = 0.5 ml</a:t>
            </a:r>
            <a:endParaRPr lang="en-US" sz="1600" dirty="0"/>
          </a:p>
        </p:txBody>
      </p:sp>
      <p:sp>
        <p:nvSpPr>
          <p:cNvPr id="36" name="Shape 34"/>
          <p:cNvSpPr/>
          <p:nvPr/>
        </p:nvSpPr>
        <p:spPr>
          <a:xfrm>
            <a:off x="8498351" y="5176129"/>
            <a:ext cx="7024958" cy="887363"/>
          </a:xfrm>
          <a:custGeom>
            <a:avLst/>
            <a:gdLst/>
            <a:ahLst/>
            <a:cxnLst/>
            <a:rect l="l" t="t" r="r" b="b"/>
            <a:pathLst>
              <a:path w="7024958" h="887363">
                <a:moveTo>
                  <a:pt x="98595" y="0"/>
                </a:moveTo>
                <a:lnTo>
                  <a:pt x="6926363" y="0"/>
                </a:lnTo>
                <a:cubicBezTo>
                  <a:pt x="6980816" y="0"/>
                  <a:pt x="7024958" y="44142"/>
                  <a:pt x="7024958" y="98595"/>
                </a:cubicBezTo>
                <a:lnTo>
                  <a:pt x="7024958" y="788768"/>
                </a:lnTo>
                <a:cubicBezTo>
                  <a:pt x="7024958" y="843221"/>
                  <a:pt x="6980816" y="887363"/>
                  <a:pt x="6926363" y="887363"/>
                </a:cubicBezTo>
                <a:lnTo>
                  <a:pt x="98595" y="887363"/>
                </a:lnTo>
                <a:cubicBezTo>
                  <a:pt x="44142" y="887363"/>
                  <a:pt x="0" y="843221"/>
                  <a:pt x="0" y="788768"/>
                </a:cubicBezTo>
                <a:lnTo>
                  <a:pt x="0" y="98595"/>
                </a:lnTo>
                <a:cubicBezTo>
                  <a:pt x="0" y="44142"/>
                  <a:pt x="44142" y="0"/>
                  <a:pt x="98595" y="0"/>
                </a:cubicBezTo>
                <a:close/>
              </a:path>
            </a:pathLst>
          </a:custGeom>
          <a:solidFill>
            <a:srgbClr val="2A4B7C">
              <a:alpha val="10196"/>
            </a:srgbClr>
          </a:solidFill>
          <a:ln/>
        </p:spPr>
      </p:sp>
      <p:sp>
        <p:nvSpPr>
          <p:cNvPr id="37" name="Text 35"/>
          <p:cNvSpPr/>
          <p:nvPr/>
        </p:nvSpPr>
        <p:spPr>
          <a:xfrm>
            <a:off x="8646245" y="5324022"/>
            <a:ext cx="6827766" cy="295788"/>
          </a:xfrm>
          <a:prstGeom prst="rect">
            <a:avLst/>
          </a:prstGeom>
          <a:noFill/>
          <a:ln/>
        </p:spPr>
        <p:txBody>
          <a:bodyPr wrap="square" lIns="0" tIns="0" rIns="0" bIns="0" rtlCol="0" anchor="ctr"/>
          <a:lstStyle/>
          <a:p>
            <a:pPr>
              <a:lnSpc>
                <a:spcPct val="130000"/>
              </a:lnSpc>
            </a:pPr>
            <a:r>
              <a:rPr lang="en-US" sz="1553" b="1" dirty="0">
                <a:solidFill>
                  <a:srgbClr val="212529"/>
                </a:solidFill>
                <a:latin typeface="Quattrocento Sans" pitchFamily="34" charset="0"/>
                <a:ea typeface="Quattrocento Sans" pitchFamily="34" charset="-122"/>
                <a:cs typeface="Quattrocento Sans" pitchFamily="34" charset="-120"/>
              </a:rPr>
              <a:t>Trẻ em:</a:t>
            </a:r>
            <a:endParaRPr lang="en-US" sz="1600" dirty="0"/>
          </a:p>
        </p:txBody>
      </p:sp>
      <p:sp>
        <p:nvSpPr>
          <p:cNvPr id="38" name="Text 36"/>
          <p:cNvSpPr/>
          <p:nvPr/>
        </p:nvSpPr>
        <p:spPr>
          <a:xfrm>
            <a:off x="8646245" y="5619810"/>
            <a:ext cx="6827766" cy="295788"/>
          </a:xfrm>
          <a:prstGeom prst="rect">
            <a:avLst/>
          </a:prstGeom>
          <a:noFill/>
          <a:ln/>
        </p:spPr>
        <p:txBody>
          <a:bodyPr wrap="square" lIns="0" tIns="0" rIns="0" bIns="0" rtlCol="0" anchor="ctr"/>
          <a:lstStyle/>
          <a:p>
            <a:pPr>
              <a:lnSpc>
                <a:spcPct val="130000"/>
              </a:lnSpc>
            </a:pPr>
            <a:r>
              <a:rPr lang="en-US" sz="1553" dirty="0">
                <a:solidFill>
                  <a:srgbClr val="212529"/>
                </a:solidFill>
                <a:latin typeface="Quattrocento Sans" pitchFamily="34" charset="0"/>
                <a:ea typeface="Quattrocento Sans" pitchFamily="34" charset="-122"/>
                <a:cs typeface="Quattrocento Sans" pitchFamily="34" charset="-120"/>
              </a:rPr>
              <a:t>0.01 ml/kg (tối đa 0.3 ml)</a:t>
            </a:r>
            <a:endParaRPr lang="en-US" sz="1600" dirty="0"/>
          </a:p>
        </p:txBody>
      </p:sp>
      <p:sp>
        <p:nvSpPr>
          <p:cNvPr id="39" name="Shape 37"/>
          <p:cNvSpPr/>
          <p:nvPr/>
        </p:nvSpPr>
        <p:spPr>
          <a:xfrm>
            <a:off x="8498351" y="6162088"/>
            <a:ext cx="7024958" cy="492980"/>
          </a:xfrm>
          <a:custGeom>
            <a:avLst/>
            <a:gdLst/>
            <a:ahLst/>
            <a:cxnLst/>
            <a:rect l="l" t="t" r="r" b="b"/>
            <a:pathLst>
              <a:path w="7024958" h="492980">
                <a:moveTo>
                  <a:pt x="98596" y="0"/>
                </a:moveTo>
                <a:lnTo>
                  <a:pt x="6926362" y="0"/>
                </a:lnTo>
                <a:cubicBezTo>
                  <a:pt x="6980815" y="0"/>
                  <a:pt x="7024958" y="44143"/>
                  <a:pt x="7024958" y="98596"/>
                </a:cubicBezTo>
                <a:lnTo>
                  <a:pt x="7024958" y="394384"/>
                </a:lnTo>
                <a:cubicBezTo>
                  <a:pt x="7024958" y="448837"/>
                  <a:pt x="6980815" y="492980"/>
                  <a:pt x="6926362" y="492980"/>
                </a:cubicBezTo>
                <a:lnTo>
                  <a:pt x="98596" y="492980"/>
                </a:lnTo>
                <a:cubicBezTo>
                  <a:pt x="44179" y="492980"/>
                  <a:pt x="0" y="448800"/>
                  <a:pt x="0" y="394384"/>
                </a:cubicBezTo>
                <a:lnTo>
                  <a:pt x="0" y="98596"/>
                </a:lnTo>
                <a:cubicBezTo>
                  <a:pt x="0" y="44179"/>
                  <a:pt x="44179" y="0"/>
                  <a:pt x="98596" y="0"/>
                </a:cubicBezTo>
                <a:close/>
              </a:path>
            </a:pathLst>
          </a:custGeom>
          <a:solidFill>
            <a:srgbClr val="C52726"/>
          </a:solidFill>
          <a:ln/>
        </p:spPr>
      </p:sp>
      <p:sp>
        <p:nvSpPr>
          <p:cNvPr id="40" name="Text 38"/>
          <p:cNvSpPr/>
          <p:nvPr/>
        </p:nvSpPr>
        <p:spPr>
          <a:xfrm>
            <a:off x="8547649" y="6260684"/>
            <a:ext cx="6926362" cy="295788"/>
          </a:xfrm>
          <a:prstGeom prst="rect">
            <a:avLst/>
          </a:prstGeom>
          <a:noFill/>
          <a:ln/>
        </p:spPr>
        <p:txBody>
          <a:bodyPr wrap="square" lIns="0" tIns="0" rIns="0" bIns="0" rtlCol="0" anchor="ctr"/>
          <a:lstStyle/>
          <a:p>
            <a:pPr algn="ctr">
              <a:lnSpc>
                <a:spcPct val="130000"/>
              </a:lnSpc>
            </a:pPr>
            <a:r>
              <a:rPr lang="en-US" sz="1553" b="1" dirty="0">
                <a:solidFill>
                  <a:srgbClr val="FFFFFF"/>
                </a:solidFill>
                <a:latin typeface="Quattrocento Sans" pitchFamily="34" charset="0"/>
                <a:ea typeface="Quattrocento Sans" pitchFamily="34" charset="-122"/>
                <a:cs typeface="Quattrocento Sans" pitchFamily="34" charset="-120"/>
              </a:rPr>
              <a:t>CÓ THỂ NHẮC LẠI sau 5-15 phút</a:t>
            </a:r>
            <a:endParaRPr lang="en-US" sz="1600" dirty="0"/>
          </a:p>
        </p:txBody>
      </p:sp>
      <p:sp>
        <p:nvSpPr>
          <p:cNvPr id="41" name="Shape 39"/>
          <p:cNvSpPr/>
          <p:nvPr/>
        </p:nvSpPr>
        <p:spPr>
          <a:xfrm>
            <a:off x="492980" y="7098749"/>
            <a:ext cx="4954444" cy="1552886"/>
          </a:xfrm>
          <a:custGeom>
            <a:avLst/>
            <a:gdLst/>
            <a:ahLst/>
            <a:cxnLst/>
            <a:rect l="l" t="t" r="r" b="b"/>
            <a:pathLst>
              <a:path w="4954444" h="1552886">
                <a:moveTo>
                  <a:pt x="147897" y="0"/>
                </a:moveTo>
                <a:lnTo>
                  <a:pt x="4806547" y="0"/>
                </a:lnTo>
                <a:cubicBezTo>
                  <a:pt x="4888229" y="0"/>
                  <a:pt x="4954444" y="66216"/>
                  <a:pt x="4954444" y="147897"/>
                </a:cubicBezTo>
                <a:lnTo>
                  <a:pt x="4954444" y="1404989"/>
                </a:lnTo>
                <a:cubicBezTo>
                  <a:pt x="4954444" y="1486670"/>
                  <a:pt x="4888229" y="1552886"/>
                  <a:pt x="4806547" y="1552886"/>
                </a:cubicBezTo>
                <a:lnTo>
                  <a:pt x="147897" y="1552886"/>
                </a:lnTo>
                <a:cubicBezTo>
                  <a:pt x="66216" y="1552886"/>
                  <a:pt x="0" y="1486670"/>
                  <a:pt x="0" y="1404989"/>
                </a:cubicBezTo>
                <a:lnTo>
                  <a:pt x="0" y="147897"/>
                </a:lnTo>
                <a:cubicBezTo>
                  <a:pt x="0" y="66270"/>
                  <a:pt x="66270" y="0"/>
                  <a:pt x="147897" y="0"/>
                </a:cubicBezTo>
                <a:close/>
              </a:path>
            </a:pathLst>
          </a:custGeom>
          <a:solidFill>
            <a:srgbClr val="C52726"/>
          </a:solidFill>
          <a:ln/>
          <a:effectLst>
            <a:outerShdw sx="100000" sy="100000" kx="0" ky="0" algn="bl" rotWithShape="0" blurRad="308112" dist="246490" dir="5400000">
              <a:srgbClr val="000000">
                <a:alpha val="10196"/>
              </a:srgbClr>
            </a:outerShdw>
          </a:effectLst>
        </p:spPr>
      </p:sp>
      <p:sp>
        <p:nvSpPr>
          <p:cNvPr id="42" name="Shape 40"/>
          <p:cNvSpPr/>
          <p:nvPr/>
        </p:nvSpPr>
        <p:spPr>
          <a:xfrm>
            <a:off x="2813681" y="7295941"/>
            <a:ext cx="323518" cy="369735"/>
          </a:xfrm>
          <a:custGeom>
            <a:avLst/>
            <a:gdLst/>
            <a:ahLst/>
            <a:cxnLst/>
            <a:rect l="l" t="t" r="r" b="b"/>
            <a:pathLst>
              <a:path w="323518" h="369735">
                <a:moveTo>
                  <a:pt x="244660" y="-7149"/>
                </a:moveTo>
                <a:cubicBezTo>
                  <a:pt x="253254" y="-939"/>
                  <a:pt x="256431" y="10327"/>
                  <a:pt x="252532" y="20148"/>
                </a:cubicBezTo>
                <a:lnTo>
                  <a:pt x="195916" y="161759"/>
                </a:lnTo>
                <a:lnTo>
                  <a:pt x="300409" y="161759"/>
                </a:lnTo>
                <a:cubicBezTo>
                  <a:pt x="310158" y="161759"/>
                  <a:pt x="318824" y="167825"/>
                  <a:pt x="322146" y="176996"/>
                </a:cubicBezTo>
                <a:cubicBezTo>
                  <a:pt x="325468" y="186167"/>
                  <a:pt x="322651" y="196422"/>
                  <a:pt x="315213" y="202632"/>
                </a:cubicBezTo>
                <a:lnTo>
                  <a:pt x="107237" y="375945"/>
                </a:lnTo>
                <a:cubicBezTo>
                  <a:pt x="99077" y="382733"/>
                  <a:pt x="87451" y="383094"/>
                  <a:pt x="78857" y="376884"/>
                </a:cubicBezTo>
                <a:cubicBezTo>
                  <a:pt x="70264" y="370673"/>
                  <a:pt x="67087" y="359408"/>
                  <a:pt x="70986" y="349587"/>
                </a:cubicBezTo>
                <a:lnTo>
                  <a:pt x="127602" y="207976"/>
                </a:lnTo>
                <a:lnTo>
                  <a:pt x="23108" y="207976"/>
                </a:lnTo>
                <a:cubicBezTo>
                  <a:pt x="13360" y="207976"/>
                  <a:pt x="4694" y="201910"/>
                  <a:pt x="1372" y="192739"/>
                </a:cubicBezTo>
                <a:cubicBezTo>
                  <a:pt x="-1950" y="183567"/>
                  <a:pt x="867" y="173313"/>
                  <a:pt x="8305" y="167103"/>
                </a:cubicBezTo>
                <a:lnTo>
                  <a:pt x="216280" y="-6210"/>
                </a:lnTo>
                <a:cubicBezTo>
                  <a:pt x="224440" y="-12998"/>
                  <a:pt x="236067" y="-13360"/>
                  <a:pt x="244660" y="-7149"/>
                </a:cubicBezTo>
                <a:close/>
              </a:path>
            </a:pathLst>
          </a:custGeom>
          <a:solidFill>
            <a:srgbClr val="FFFFFF"/>
          </a:solidFill>
          <a:ln/>
        </p:spPr>
      </p:sp>
      <p:sp>
        <p:nvSpPr>
          <p:cNvPr id="43" name="Text 41"/>
          <p:cNvSpPr/>
          <p:nvPr/>
        </p:nvSpPr>
        <p:spPr>
          <a:xfrm>
            <a:off x="634711" y="7764271"/>
            <a:ext cx="4670981" cy="345086"/>
          </a:xfrm>
          <a:prstGeom prst="rect">
            <a:avLst/>
          </a:prstGeom>
          <a:noFill/>
          <a:ln/>
        </p:spPr>
        <p:txBody>
          <a:bodyPr wrap="square" lIns="0" tIns="0" rIns="0" bIns="0" rtlCol="0" anchor="ctr"/>
          <a:lstStyle/>
          <a:p>
            <a:pPr algn="ctr">
              <a:lnSpc>
                <a:spcPct val="130000"/>
              </a:lnSpc>
            </a:pPr>
            <a:r>
              <a:rPr lang="en-US" sz="1747" b="1" dirty="0">
                <a:solidFill>
                  <a:srgbClr val="FFFFFF"/>
                </a:solidFill>
                <a:latin typeface="Quattrocento Sans" pitchFamily="34" charset="0"/>
                <a:ea typeface="Quattrocento Sans" pitchFamily="34" charset="-122"/>
                <a:cs typeface="Quattrocento Sans" pitchFamily="34" charset="-120"/>
              </a:rPr>
              <a:t>Không trì hoãn</a:t>
            </a:r>
            <a:endParaRPr lang="en-US" sz="1600" dirty="0"/>
          </a:p>
        </p:txBody>
      </p:sp>
      <p:sp>
        <p:nvSpPr>
          <p:cNvPr id="44" name="Text 42"/>
          <p:cNvSpPr/>
          <p:nvPr/>
        </p:nvSpPr>
        <p:spPr>
          <a:xfrm>
            <a:off x="640873" y="8158655"/>
            <a:ext cx="4658657" cy="295788"/>
          </a:xfrm>
          <a:prstGeom prst="rect">
            <a:avLst/>
          </a:prstGeom>
          <a:noFill/>
          <a:ln/>
        </p:spPr>
        <p:txBody>
          <a:bodyPr wrap="square" lIns="0" tIns="0" rIns="0" bIns="0" rtlCol="0" anchor="ctr"/>
          <a:lstStyle/>
          <a:p>
            <a:pPr algn="ctr">
              <a:lnSpc>
                <a:spcPct val="130000"/>
              </a:lnSpc>
            </a:pPr>
            <a:r>
              <a:rPr lang="en-US" sz="1553" dirty="0">
                <a:solidFill>
                  <a:srgbClr val="FFFFFF"/>
                </a:solidFill>
                <a:latin typeface="Quattrocento Sans" pitchFamily="34" charset="0"/>
                <a:ea typeface="Quattrocento Sans" pitchFamily="34" charset="-122"/>
                <a:cs typeface="Quattrocento Sans" pitchFamily="34" charset="-120"/>
              </a:rPr>
              <a:t>Tiêm ngay khi nghi ngờ</a:t>
            </a:r>
            <a:endParaRPr lang="en-US" sz="1600" dirty="0"/>
          </a:p>
        </p:txBody>
      </p:sp>
      <p:sp>
        <p:nvSpPr>
          <p:cNvPr id="45" name="Shape 43"/>
          <p:cNvSpPr/>
          <p:nvPr/>
        </p:nvSpPr>
        <p:spPr>
          <a:xfrm>
            <a:off x="5649083" y="7098749"/>
            <a:ext cx="4954444" cy="1552886"/>
          </a:xfrm>
          <a:custGeom>
            <a:avLst/>
            <a:gdLst/>
            <a:ahLst/>
            <a:cxnLst/>
            <a:rect l="l" t="t" r="r" b="b"/>
            <a:pathLst>
              <a:path w="4954444" h="1552886">
                <a:moveTo>
                  <a:pt x="147897" y="0"/>
                </a:moveTo>
                <a:lnTo>
                  <a:pt x="4806547" y="0"/>
                </a:lnTo>
                <a:cubicBezTo>
                  <a:pt x="4888229" y="0"/>
                  <a:pt x="4954444" y="66216"/>
                  <a:pt x="4954444" y="147897"/>
                </a:cubicBezTo>
                <a:lnTo>
                  <a:pt x="4954444" y="1404989"/>
                </a:lnTo>
                <a:cubicBezTo>
                  <a:pt x="4954444" y="1486670"/>
                  <a:pt x="4888229" y="1552886"/>
                  <a:pt x="4806547" y="1552886"/>
                </a:cubicBezTo>
                <a:lnTo>
                  <a:pt x="147897" y="1552886"/>
                </a:lnTo>
                <a:cubicBezTo>
                  <a:pt x="66216" y="1552886"/>
                  <a:pt x="0" y="1486670"/>
                  <a:pt x="0" y="1404989"/>
                </a:cubicBezTo>
                <a:lnTo>
                  <a:pt x="0" y="147897"/>
                </a:lnTo>
                <a:cubicBezTo>
                  <a:pt x="0" y="66270"/>
                  <a:pt x="66270" y="0"/>
                  <a:pt x="147897" y="0"/>
                </a:cubicBezTo>
                <a:close/>
              </a:path>
            </a:pathLst>
          </a:custGeom>
          <a:solidFill>
            <a:srgbClr val="C52726"/>
          </a:solidFill>
          <a:ln/>
          <a:effectLst>
            <a:outerShdw sx="100000" sy="100000" kx="0" ky="0" algn="bl" rotWithShape="0" blurRad="308112" dist="246490" dir="5400000">
              <a:srgbClr val="000000">
                <a:alpha val="10196"/>
              </a:srgbClr>
            </a:outerShdw>
          </a:effectLst>
        </p:spPr>
      </p:sp>
      <p:sp>
        <p:nvSpPr>
          <p:cNvPr id="46" name="Shape 44"/>
          <p:cNvSpPr/>
          <p:nvPr/>
        </p:nvSpPr>
        <p:spPr>
          <a:xfrm>
            <a:off x="7946676" y="7295941"/>
            <a:ext cx="369735" cy="369735"/>
          </a:xfrm>
          <a:custGeom>
            <a:avLst/>
            <a:gdLst/>
            <a:ahLst/>
            <a:cxnLst/>
            <a:rect l="l" t="t" r="r" b="b"/>
            <a:pathLst>
              <a:path w="369735" h="369735">
                <a:moveTo>
                  <a:pt x="47589" y="165009"/>
                </a:moveTo>
                <a:cubicBezTo>
                  <a:pt x="57193" y="97850"/>
                  <a:pt x="115037" y="46217"/>
                  <a:pt x="184867" y="46217"/>
                </a:cubicBezTo>
                <a:cubicBezTo>
                  <a:pt x="223141" y="46217"/>
                  <a:pt x="257803" y="61743"/>
                  <a:pt x="282934" y="86801"/>
                </a:cubicBezTo>
                <a:cubicBezTo>
                  <a:pt x="283078" y="86945"/>
                  <a:pt x="283223" y="87090"/>
                  <a:pt x="283367" y="87234"/>
                </a:cubicBezTo>
                <a:lnTo>
                  <a:pt x="288855" y="92434"/>
                </a:lnTo>
                <a:lnTo>
                  <a:pt x="254265" y="92434"/>
                </a:lnTo>
                <a:cubicBezTo>
                  <a:pt x="241483" y="92434"/>
                  <a:pt x="231156" y="102760"/>
                  <a:pt x="231156" y="115542"/>
                </a:cubicBezTo>
                <a:cubicBezTo>
                  <a:pt x="231156" y="128324"/>
                  <a:pt x="241483" y="138650"/>
                  <a:pt x="254265" y="138650"/>
                </a:cubicBezTo>
                <a:lnTo>
                  <a:pt x="346698" y="138650"/>
                </a:lnTo>
                <a:cubicBezTo>
                  <a:pt x="359480" y="138650"/>
                  <a:pt x="369807" y="128324"/>
                  <a:pt x="369807" y="115542"/>
                </a:cubicBezTo>
                <a:lnTo>
                  <a:pt x="369807" y="23108"/>
                </a:lnTo>
                <a:cubicBezTo>
                  <a:pt x="369807" y="10327"/>
                  <a:pt x="359480" y="0"/>
                  <a:pt x="346698" y="0"/>
                </a:cubicBezTo>
                <a:cubicBezTo>
                  <a:pt x="333917" y="0"/>
                  <a:pt x="323590" y="10327"/>
                  <a:pt x="323590" y="23108"/>
                </a:cubicBezTo>
                <a:lnTo>
                  <a:pt x="323590" y="61671"/>
                </a:lnTo>
                <a:lnTo>
                  <a:pt x="315430" y="53944"/>
                </a:lnTo>
                <a:cubicBezTo>
                  <a:pt x="281995" y="20653"/>
                  <a:pt x="235778" y="0"/>
                  <a:pt x="184867" y="0"/>
                </a:cubicBezTo>
                <a:cubicBezTo>
                  <a:pt x="91712" y="0"/>
                  <a:pt x="14659" y="68892"/>
                  <a:pt x="1878" y="158509"/>
                </a:cubicBezTo>
                <a:cubicBezTo>
                  <a:pt x="72" y="171147"/>
                  <a:pt x="8810" y="182845"/>
                  <a:pt x="21447" y="184651"/>
                </a:cubicBezTo>
                <a:cubicBezTo>
                  <a:pt x="34085" y="186456"/>
                  <a:pt x="45784" y="177646"/>
                  <a:pt x="47589" y="165081"/>
                </a:cubicBezTo>
                <a:close/>
                <a:moveTo>
                  <a:pt x="367857" y="211225"/>
                </a:moveTo>
                <a:cubicBezTo>
                  <a:pt x="369662" y="198588"/>
                  <a:pt x="360852" y="186889"/>
                  <a:pt x="348287" y="185084"/>
                </a:cubicBezTo>
                <a:cubicBezTo>
                  <a:pt x="335722" y="183279"/>
                  <a:pt x="323951" y="192089"/>
                  <a:pt x="322146" y="204654"/>
                </a:cubicBezTo>
                <a:cubicBezTo>
                  <a:pt x="312541" y="271813"/>
                  <a:pt x="254698" y="323446"/>
                  <a:pt x="184867" y="323446"/>
                </a:cubicBezTo>
                <a:cubicBezTo>
                  <a:pt x="146594" y="323446"/>
                  <a:pt x="111931" y="307920"/>
                  <a:pt x="86801" y="282861"/>
                </a:cubicBezTo>
                <a:cubicBezTo>
                  <a:pt x="86657" y="282717"/>
                  <a:pt x="86512" y="282573"/>
                  <a:pt x="86368" y="282428"/>
                </a:cubicBezTo>
                <a:lnTo>
                  <a:pt x="80879" y="277229"/>
                </a:lnTo>
                <a:lnTo>
                  <a:pt x="115470" y="277229"/>
                </a:lnTo>
                <a:cubicBezTo>
                  <a:pt x="128252" y="277229"/>
                  <a:pt x="138578" y="266902"/>
                  <a:pt x="138578" y="254120"/>
                </a:cubicBezTo>
                <a:cubicBezTo>
                  <a:pt x="138578" y="241339"/>
                  <a:pt x="128252" y="231012"/>
                  <a:pt x="115470" y="231012"/>
                </a:cubicBezTo>
                <a:lnTo>
                  <a:pt x="23108" y="231084"/>
                </a:lnTo>
                <a:cubicBezTo>
                  <a:pt x="16970" y="231084"/>
                  <a:pt x="11049" y="233539"/>
                  <a:pt x="6716" y="237944"/>
                </a:cubicBezTo>
                <a:cubicBezTo>
                  <a:pt x="2383" y="242350"/>
                  <a:pt x="-72" y="248199"/>
                  <a:pt x="0" y="254409"/>
                </a:cubicBezTo>
                <a:lnTo>
                  <a:pt x="722" y="346121"/>
                </a:lnTo>
                <a:cubicBezTo>
                  <a:pt x="794" y="358903"/>
                  <a:pt x="11265" y="369157"/>
                  <a:pt x="24047" y="369013"/>
                </a:cubicBezTo>
                <a:cubicBezTo>
                  <a:pt x="36829" y="368868"/>
                  <a:pt x="47083" y="358469"/>
                  <a:pt x="46939" y="345687"/>
                </a:cubicBezTo>
                <a:lnTo>
                  <a:pt x="46650" y="308497"/>
                </a:lnTo>
                <a:lnTo>
                  <a:pt x="54377" y="315791"/>
                </a:lnTo>
                <a:cubicBezTo>
                  <a:pt x="87812" y="349082"/>
                  <a:pt x="133957" y="369735"/>
                  <a:pt x="184867" y="369735"/>
                </a:cubicBezTo>
                <a:cubicBezTo>
                  <a:pt x="278023" y="369735"/>
                  <a:pt x="355075" y="300843"/>
                  <a:pt x="367857" y="211225"/>
                </a:cubicBezTo>
                <a:close/>
              </a:path>
            </a:pathLst>
          </a:custGeom>
          <a:solidFill>
            <a:srgbClr val="FFFFFF"/>
          </a:solidFill>
          <a:ln/>
        </p:spPr>
      </p:sp>
      <p:sp>
        <p:nvSpPr>
          <p:cNvPr id="47" name="Text 45"/>
          <p:cNvSpPr/>
          <p:nvPr/>
        </p:nvSpPr>
        <p:spPr>
          <a:xfrm>
            <a:off x="5790815" y="7764271"/>
            <a:ext cx="4670981" cy="345086"/>
          </a:xfrm>
          <a:prstGeom prst="rect">
            <a:avLst/>
          </a:prstGeom>
          <a:noFill/>
          <a:ln/>
        </p:spPr>
        <p:txBody>
          <a:bodyPr wrap="square" lIns="0" tIns="0" rIns="0" bIns="0" rtlCol="0" anchor="ctr"/>
          <a:lstStyle/>
          <a:p>
            <a:pPr algn="ctr">
              <a:lnSpc>
                <a:spcPct val="130000"/>
              </a:lnSpc>
            </a:pPr>
            <a:r>
              <a:rPr lang="en-US" sz="1747" b="1" dirty="0">
                <a:solidFill>
                  <a:srgbClr val="FFFFFF"/>
                </a:solidFill>
                <a:latin typeface="Quattrocento Sans" pitchFamily="34" charset="0"/>
                <a:ea typeface="Quattrocento Sans" pitchFamily="34" charset="-122"/>
                <a:cs typeface="Quattrocento Sans" pitchFamily="34" charset="-120"/>
              </a:rPr>
              <a:t>Tiêm bắp ưu tiên</a:t>
            </a:r>
            <a:endParaRPr lang="en-US" sz="1600" dirty="0"/>
          </a:p>
        </p:txBody>
      </p:sp>
      <p:sp>
        <p:nvSpPr>
          <p:cNvPr id="48" name="Text 46"/>
          <p:cNvSpPr/>
          <p:nvPr/>
        </p:nvSpPr>
        <p:spPr>
          <a:xfrm>
            <a:off x="5796977" y="8158655"/>
            <a:ext cx="4658657" cy="295788"/>
          </a:xfrm>
          <a:prstGeom prst="rect">
            <a:avLst/>
          </a:prstGeom>
          <a:noFill/>
          <a:ln/>
        </p:spPr>
        <p:txBody>
          <a:bodyPr wrap="square" lIns="0" tIns="0" rIns="0" bIns="0" rtlCol="0" anchor="ctr"/>
          <a:lstStyle/>
          <a:p>
            <a:pPr algn="ctr">
              <a:lnSpc>
                <a:spcPct val="130000"/>
              </a:lnSpc>
            </a:pPr>
            <a:r>
              <a:rPr lang="en-US" sz="1553" dirty="0">
                <a:solidFill>
                  <a:srgbClr val="FFFFFF"/>
                </a:solidFill>
                <a:latin typeface="Quattrocento Sans" pitchFamily="34" charset="0"/>
                <a:ea typeface="Quattrocento Sans" pitchFamily="34" charset="-122"/>
                <a:cs typeface="Quattrocento Sans" pitchFamily="34" charset="-120"/>
              </a:rPr>
              <a:t>Không dùng đường khác trước</a:t>
            </a:r>
            <a:endParaRPr lang="en-US" sz="1600" dirty="0"/>
          </a:p>
        </p:txBody>
      </p:sp>
      <p:sp>
        <p:nvSpPr>
          <p:cNvPr id="49" name="Shape 47"/>
          <p:cNvSpPr/>
          <p:nvPr/>
        </p:nvSpPr>
        <p:spPr>
          <a:xfrm>
            <a:off x="10805187" y="7098749"/>
            <a:ext cx="4954444" cy="1552886"/>
          </a:xfrm>
          <a:custGeom>
            <a:avLst/>
            <a:gdLst/>
            <a:ahLst/>
            <a:cxnLst/>
            <a:rect l="l" t="t" r="r" b="b"/>
            <a:pathLst>
              <a:path w="4954444" h="1552886">
                <a:moveTo>
                  <a:pt x="147897" y="0"/>
                </a:moveTo>
                <a:lnTo>
                  <a:pt x="4806547" y="0"/>
                </a:lnTo>
                <a:cubicBezTo>
                  <a:pt x="4888229" y="0"/>
                  <a:pt x="4954444" y="66216"/>
                  <a:pt x="4954444" y="147897"/>
                </a:cubicBezTo>
                <a:lnTo>
                  <a:pt x="4954444" y="1404989"/>
                </a:lnTo>
                <a:cubicBezTo>
                  <a:pt x="4954444" y="1486670"/>
                  <a:pt x="4888229" y="1552886"/>
                  <a:pt x="4806547" y="1552886"/>
                </a:cubicBezTo>
                <a:lnTo>
                  <a:pt x="147897" y="1552886"/>
                </a:lnTo>
                <a:cubicBezTo>
                  <a:pt x="66216" y="1552886"/>
                  <a:pt x="0" y="1486670"/>
                  <a:pt x="0" y="1404989"/>
                </a:cubicBezTo>
                <a:lnTo>
                  <a:pt x="0" y="147897"/>
                </a:lnTo>
                <a:cubicBezTo>
                  <a:pt x="0" y="66270"/>
                  <a:pt x="66270" y="0"/>
                  <a:pt x="147897" y="0"/>
                </a:cubicBezTo>
                <a:close/>
              </a:path>
            </a:pathLst>
          </a:custGeom>
          <a:solidFill>
            <a:srgbClr val="C52726"/>
          </a:solidFill>
          <a:ln/>
          <a:effectLst>
            <a:outerShdw sx="100000" sy="100000" kx="0" ky="0" algn="bl" rotWithShape="0" blurRad="308112" dist="246490" dir="5400000">
              <a:srgbClr val="000000">
                <a:alpha val="10196"/>
              </a:srgbClr>
            </a:outerShdw>
          </a:effectLst>
        </p:spPr>
      </p:sp>
      <p:sp>
        <p:nvSpPr>
          <p:cNvPr id="50" name="Shape 48"/>
          <p:cNvSpPr/>
          <p:nvPr/>
        </p:nvSpPr>
        <p:spPr>
          <a:xfrm>
            <a:off x="13056717" y="7295941"/>
            <a:ext cx="462168" cy="369735"/>
          </a:xfrm>
          <a:custGeom>
            <a:avLst/>
            <a:gdLst/>
            <a:ahLst/>
            <a:cxnLst/>
            <a:rect l="l" t="t" r="r" b="b"/>
            <a:pathLst>
              <a:path w="462168" h="369735">
                <a:moveTo>
                  <a:pt x="0" y="184867"/>
                </a:moveTo>
                <a:cubicBezTo>
                  <a:pt x="0" y="121030"/>
                  <a:pt x="51705" y="69325"/>
                  <a:pt x="115542" y="69325"/>
                </a:cubicBezTo>
                <a:cubicBezTo>
                  <a:pt x="151938" y="69325"/>
                  <a:pt x="186167" y="86440"/>
                  <a:pt x="207976" y="115542"/>
                </a:cubicBezTo>
                <a:lnTo>
                  <a:pt x="231084" y="146377"/>
                </a:lnTo>
                <a:lnTo>
                  <a:pt x="254193" y="115542"/>
                </a:lnTo>
                <a:cubicBezTo>
                  <a:pt x="276001" y="86440"/>
                  <a:pt x="310230" y="69325"/>
                  <a:pt x="346626" y="69325"/>
                </a:cubicBezTo>
                <a:cubicBezTo>
                  <a:pt x="410463" y="69325"/>
                  <a:pt x="462168" y="121030"/>
                  <a:pt x="462168" y="184867"/>
                </a:cubicBezTo>
                <a:cubicBezTo>
                  <a:pt x="462168" y="248704"/>
                  <a:pt x="410463" y="300409"/>
                  <a:pt x="346626" y="300409"/>
                </a:cubicBezTo>
                <a:cubicBezTo>
                  <a:pt x="310230" y="300409"/>
                  <a:pt x="276001" y="283295"/>
                  <a:pt x="254193" y="254193"/>
                </a:cubicBezTo>
                <a:lnTo>
                  <a:pt x="231084" y="223357"/>
                </a:lnTo>
                <a:lnTo>
                  <a:pt x="207976" y="254193"/>
                </a:lnTo>
                <a:cubicBezTo>
                  <a:pt x="186167" y="283295"/>
                  <a:pt x="151938" y="300409"/>
                  <a:pt x="115542" y="300409"/>
                </a:cubicBezTo>
                <a:cubicBezTo>
                  <a:pt x="51705" y="300409"/>
                  <a:pt x="0" y="248704"/>
                  <a:pt x="0" y="184867"/>
                </a:cubicBezTo>
                <a:close/>
                <a:moveTo>
                  <a:pt x="202199" y="184867"/>
                </a:moveTo>
                <a:lnTo>
                  <a:pt x="171002" y="143272"/>
                </a:lnTo>
                <a:cubicBezTo>
                  <a:pt x="157932" y="125796"/>
                  <a:pt x="137351" y="115542"/>
                  <a:pt x="115542" y="115542"/>
                </a:cubicBezTo>
                <a:cubicBezTo>
                  <a:pt x="77269" y="115542"/>
                  <a:pt x="46217" y="146594"/>
                  <a:pt x="46217" y="184867"/>
                </a:cubicBezTo>
                <a:cubicBezTo>
                  <a:pt x="46217" y="223141"/>
                  <a:pt x="77269" y="254193"/>
                  <a:pt x="115542" y="254193"/>
                </a:cubicBezTo>
                <a:cubicBezTo>
                  <a:pt x="137351" y="254193"/>
                  <a:pt x="157932" y="243938"/>
                  <a:pt x="171002" y="226462"/>
                </a:cubicBezTo>
                <a:lnTo>
                  <a:pt x="202199" y="184867"/>
                </a:lnTo>
                <a:close/>
                <a:moveTo>
                  <a:pt x="259970" y="184867"/>
                </a:moveTo>
                <a:lnTo>
                  <a:pt x="291166" y="226462"/>
                </a:lnTo>
                <a:cubicBezTo>
                  <a:pt x="304237" y="243938"/>
                  <a:pt x="324818" y="254193"/>
                  <a:pt x="346626" y="254193"/>
                </a:cubicBezTo>
                <a:cubicBezTo>
                  <a:pt x="384900" y="254193"/>
                  <a:pt x="415951" y="223141"/>
                  <a:pt x="415951" y="184867"/>
                </a:cubicBezTo>
                <a:cubicBezTo>
                  <a:pt x="415951" y="146594"/>
                  <a:pt x="384900" y="115542"/>
                  <a:pt x="346626" y="115542"/>
                </a:cubicBezTo>
                <a:cubicBezTo>
                  <a:pt x="324818" y="115542"/>
                  <a:pt x="304237" y="125796"/>
                  <a:pt x="291166" y="143272"/>
                </a:cubicBezTo>
                <a:lnTo>
                  <a:pt x="259970" y="184867"/>
                </a:lnTo>
                <a:close/>
              </a:path>
            </a:pathLst>
          </a:custGeom>
          <a:solidFill>
            <a:srgbClr val="FFFFFF"/>
          </a:solidFill>
          <a:ln/>
        </p:spPr>
      </p:sp>
      <p:sp>
        <p:nvSpPr>
          <p:cNvPr id="51" name="Text 49"/>
          <p:cNvSpPr/>
          <p:nvPr/>
        </p:nvSpPr>
        <p:spPr>
          <a:xfrm>
            <a:off x="10946919" y="7764271"/>
            <a:ext cx="4670981" cy="345086"/>
          </a:xfrm>
          <a:prstGeom prst="rect">
            <a:avLst/>
          </a:prstGeom>
          <a:noFill/>
          <a:ln/>
        </p:spPr>
        <p:txBody>
          <a:bodyPr wrap="square" lIns="0" tIns="0" rIns="0" bIns="0" rtlCol="0" anchor="ctr"/>
          <a:lstStyle/>
          <a:p>
            <a:pPr algn="ctr">
              <a:lnSpc>
                <a:spcPct val="130000"/>
              </a:lnSpc>
            </a:pPr>
            <a:r>
              <a:rPr lang="en-US" sz="1747" b="1" dirty="0">
                <a:solidFill>
                  <a:srgbClr val="FFFFFF"/>
                </a:solidFill>
                <a:latin typeface="Quattrocento Sans" pitchFamily="34" charset="0"/>
                <a:ea typeface="Quattrocento Sans" pitchFamily="34" charset="-122"/>
                <a:cs typeface="Quattrocento Sans" pitchFamily="34" charset="-120"/>
              </a:rPr>
              <a:t>Không giới hạn</a:t>
            </a:r>
            <a:endParaRPr lang="en-US" sz="1600" dirty="0"/>
          </a:p>
        </p:txBody>
      </p:sp>
      <p:sp>
        <p:nvSpPr>
          <p:cNvPr id="52" name="Text 50"/>
          <p:cNvSpPr/>
          <p:nvPr/>
        </p:nvSpPr>
        <p:spPr>
          <a:xfrm>
            <a:off x="10953081" y="8158655"/>
            <a:ext cx="4658657" cy="295788"/>
          </a:xfrm>
          <a:prstGeom prst="rect">
            <a:avLst/>
          </a:prstGeom>
          <a:noFill/>
          <a:ln/>
        </p:spPr>
        <p:txBody>
          <a:bodyPr wrap="square" lIns="0" tIns="0" rIns="0" bIns="0" rtlCol="0" anchor="ctr"/>
          <a:lstStyle/>
          <a:p>
            <a:pPr algn="ctr">
              <a:lnSpc>
                <a:spcPct val="130000"/>
              </a:lnSpc>
            </a:pPr>
            <a:r>
              <a:rPr lang="en-US" sz="1553" dirty="0">
                <a:solidFill>
                  <a:srgbClr val="FFFFFF"/>
                </a:solidFill>
                <a:latin typeface="Quattrocento Sans" pitchFamily="34" charset="0"/>
                <a:ea typeface="Quattrocento Sans" pitchFamily="34" charset="-122"/>
                <a:cs typeface="Quattrocento Sans" pitchFamily="34" charset="-120"/>
              </a:rPr>
              <a:t>Số lần tiêm tùy đáp ứng</a:t>
            </a:r>
            <a:endParaRPr lang="en-US" sz="1600" dirty="0"/>
          </a:p>
        </p:txBody>
      </p:sp>
    </p:spTree>
  </p:cSld>
  <p:clrMapOvr>
    <a:masterClrMapping/>
  </p:clrMapOvr>
  <p:transition>
    <p:fade/>
    <p:spd val="med"/>
  </p:transition>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Liều Adrenaline Tiêm bắp Chi tiết</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22400"/>
            <a:ext cx="15240000" cy="4267200"/>
          </a:xfrm>
          <a:custGeom>
            <a:avLst/>
            <a:gdLst/>
            <a:ahLst/>
            <a:cxnLst/>
            <a:rect l="l" t="t" r="r" b="b"/>
            <a:pathLst>
              <a:path w="15240000" h="4267200">
                <a:moveTo>
                  <a:pt x="152382" y="0"/>
                </a:moveTo>
                <a:lnTo>
                  <a:pt x="15087618" y="0"/>
                </a:lnTo>
                <a:cubicBezTo>
                  <a:pt x="15171720" y="0"/>
                  <a:pt x="15240000" y="68280"/>
                  <a:pt x="15240000" y="152382"/>
                </a:cubicBezTo>
                <a:lnTo>
                  <a:pt x="15240000" y="4114818"/>
                </a:lnTo>
                <a:cubicBezTo>
                  <a:pt x="15240000" y="4198920"/>
                  <a:pt x="15171720" y="4267200"/>
                  <a:pt x="15087618" y="4267200"/>
                </a:cubicBezTo>
                <a:lnTo>
                  <a:pt x="152382" y="4267200"/>
                </a:lnTo>
                <a:cubicBezTo>
                  <a:pt x="68280" y="4267200"/>
                  <a:pt x="0" y="4198920"/>
                  <a:pt x="0" y="4114818"/>
                </a:cubicBezTo>
                <a:lnTo>
                  <a:pt x="0" y="152382"/>
                </a:lnTo>
                <a:cubicBezTo>
                  <a:pt x="0" y="68280"/>
                  <a:pt x="68280" y="0"/>
                  <a:pt x="152382" y="0"/>
                </a:cubicBezTo>
                <a:close/>
              </a:path>
            </a:pathLst>
          </a:custGeom>
          <a:solidFill>
            <a:srgbClr val="FFFFFF"/>
          </a:solidFill>
          <a:ln/>
          <a:effectLst>
            <a:outerShdw sx="100000" sy="100000" kx="0" ky="0" algn="bl" rotWithShape="0" blurRad="190500" dist="127000" dir="5400000">
              <a:srgbClr val="000000">
                <a:alpha val="10196"/>
              </a:srgbClr>
            </a:outerShdw>
          </a:effectLst>
        </p:spPr>
      </p:sp>
      <p:graphicFrame>
        <p:nvGraphicFramePr>
          <p:cNvPr id="20" name="Table 0"/>
          <p:cNvGraphicFramePr>
            <a:graphicFrameLocks noGrp="1"/>
          </p:cNvGraphicFramePr>
          <p:nvPr>
            <p:extLst>
              <p:ext uri="{D42A27DB-BD31-4B8C-83A1-F6EECF244321}">
                <p14:modId xmlns:p14="http://schemas.microsoft.com/office/powerpoint/2010/main" val="1579011935"/>
              </p:ext>
            </p:extLst>
          </p:nvPr>
        </p:nvGraphicFramePr>
        <p:xfrm>
          <a:off x="762000" y="1676400"/>
          <a:ext cx="14732000" cy="3759200"/>
        </p:xfrm>
        <a:graphic>
          <a:graphicData uri="http://schemas.openxmlformats.org/drawingml/2006/table">
            <a:tbl>
              <a:tblPr/>
              <a:tblGrid>
                <a:gridCol w="4000500"/>
                <a:gridCol w="3683000"/>
                <a:gridCol w="3822700"/>
                <a:gridCol w="3225800"/>
              </a:tblGrid>
              <a:tr h="626533">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Đối tượng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Cân nặng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Liều dùng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c>
                  <a:txBody>
                    <a:bodyPr/>
                    <a:lstStyle/>
                    <a:p>
                      <a:pPr algn="l"/>
                      <a:r>
                        <a:rPr lang="en-US" sz="1600" b="1" u="none" dirty="0">
                          <a:solidFill>
                            <a:srgbClr val="FFFFFF"/>
                          </a:solidFill>
                          <a:latin typeface="微软雅黑" pitchFamily="34" charset="0"/>
                          <a:ea typeface="微软雅黑" pitchFamily="34" charset="-122"/>
                          <a:cs typeface="微软雅黑" pitchFamily="34" charset="-120"/>
                        </a:rPr>
                        <a:t>Thể tích</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2A4B7C"/>
                    </a:solidFill>
                  </a:tcPr>
                </a:tc>
              </a:tr>
              <a:tr h="626533">
                <a:tc>
                  <a:txBody>
                    <a:bodyPr/>
                    <a:lstStyle/>
                    <a:p>
                      <a:r>
                        <a:rPr lang="en-US" sz="1600" b="1" u="none" dirty="0">
                          <a:solidFill>
                            <a:srgbClr val="212529"/>
                          </a:solidFill>
                          <a:latin typeface="微软雅黑" pitchFamily="34" charset="0"/>
                          <a:ea typeface="微软雅黑" pitchFamily="34" charset="-122"/>
                          <a:cs typeface="微软雅黑" pitchFamily="34" charset="-120"/>
                        </a:rPr>
                        <a:t>Trẻ sơ sinh</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&lt; 10 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0.01 ml/kg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b="1" u="none" dirty="0">
                          <a:solidFill>
                            <a:srgbClr val="C52726"/>
                          </a:solidFill>
                          <a:latin typeface="微软雅黑" pitchFamily="34" charset="0"/>
                          <a:ea typeface="微软雅黑" pitchFamily="34" charset="-122"/>
                          <a:cs typeface="微软雅黑" pitchFamily="34" charset="-120"/>
                        </a:rPr>
                        <a:t>0.2 ml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r>
              <a:tr h="626533">
                <a:tc>
                  <a:txBody>
                    <a:bodyPr/>
                    <a:lstStyle/>
                    <a:p>
                      <a:r>
                        <a:rPr lang="en-US" sz="1600" b="1" u="none" dirty="0">
                          <a:solidFill>
                            <a:srgbClr val="212529"/>
                          </a:solidFill>
                          <a:latin typeface="微软雅黑" pitchFamily="34" charset="0"/>
                          <a:ea typeface="微软雅黑" pitchFamily="34" charset="-122"/>
                          <a:cs typeface="微软雅黑" pitchFamily="34" charset="-120"/>
                        </a:rPr>
                        <a:t>Trẻ nhỏ</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~10 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0.01 ml/kg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b="1" u="none" dirty="0">
                          <a:solidFill>
                            <a:srgbClr val="C52726"/>
                          </a:solidFill>
                          <a:latin typeface="微软雅黑" pitchFamily="34" charset="0"/>
                          <a:ea typeface="微软雅黑" pitchFamily="34" charset="-122"/>
                          <a:cs typeface="微软雅黑" pitchFamily="34" charset="-120"/>
                        </a:rPr>
                        <a:t>0.25 ml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r>
              <a:tr h="626533">
                <a:tc>
                  <a:txBody>
                    <a:bodyPr/>
                    <a:lstStyle/>
                    <a:p>
                      <a:r>
                        <a:rPr lang="en-US" sz="1600" b="1" u="none" dirty="0">
                          <a:solidFill>
                            <a:srgbClr val="212529"/>
                          </a:solidFill>
                          <a:latin typeface="微软雅黑" pitchFamily="34" charset="0"/>
                          <a:ea typeface="微软雅黑" pitchFamily="34" charset="-122"/>
                          <a:cs typeface="微软雅黑" pitchFamily="34" charset="-120"/>
                        </a:rPr>
                        <a:t>Trẻ mẫu giáo</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~20 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0.01 ml/kg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b="1" u="none" dirty="0">
                          <a:solidFill>
                            <a:srgbClr val="C52726"/>
                          </a:solidFill>
                          <a:latin typeface="微软雅黑" pitchFamily="34" charset="0"/>
                          <a:ea typeface="微软雅黑" pitchFamily="34" charset="-122"/>
                          <a:cs typeface="微软雅黑" pitchFamily="34" charset="-120"/>
                        </a:rPr>
                        <a:t>0.3 ml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r>
              <a:tr h="626533">
                <a:tc>
                  <a:txBody>
                    <a:bodyPr/>
                    <a:lstStyle/>
                    <a:p>
                      <a:r>
                        <a:rPr lang="en-US" sz="1600" b="1" u="none" dirty="0">
                          <a:solidFill>
                            <a:srgbClr val="212529"/>
                          </a:solidFill>
                          <a:latin typeface="微软雅黑" pitchFamily="34" charset="0"/>
                          <a:ea typeface="微软雅黑" pitchFamily="34" charset="-122"/>
                          <a:cs typeface="微软雅黑" pitchFamily="34" charset="-120"/>
                        </a:rPr>
                        <a:t>Trẻ tiểu học</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&gt; 30 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0.01 ml/kg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c>
                  <a:txBody>
                    <a:bodyPr/>
                    <a:lstStyle/>
                    <a:p>
                      <a:r>
                        <a:rPr lang="en-US" sz="1600" b="1" u="none" dirty="0">
                          <a:solidFill>
                            <a:srgbClr val="C52726"/>
                          </a:solidFill>
                          <a:latin typeface="微软雅黑" pitchFamily="34" charset="0"/>
                          <a:ea typeface="微软雅黑" pitchFamily="34" charset="-122"/>
                          <a:cs typeface="微软雅黑" pitchFamily="34" charset="-120"/>
                        </a:rPr>
                        <a:t>0.5 ml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9FAFB"/>
                    </a:solidFill>
                  </a:tcPr>
                </a:tc>
              </a:tr>
              <a:tr h="626533">
                <a:tc>
                  <a:txBody>
                    <a:bodyPr/>
                    <a:lstStyle/>
                    <a:p>
                      <a:r>
                        <a:rPr lang="en-US" sz="1600" b="1" u="none" dirty="0">
                          <a:solidFill>
                            <a:srgbClr val="212529"/>
                          </a:solidFill>
                          <a:latin typeface="微软雅黑" pitchFamily="34" charset="0"/>
                          <a:ea typeface="微软雅黑" pitchFamily="34" charset="-122"/>
                          <a:cs typeface="微软雅黑" pitchFamily="34" charset="-120"/>
                        </a:rPr>
                        <a:t>Ngườ lớn</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&gt; 12 tuổi</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u="none" dirty="0">
                          <a:solidFill>
                            <a:srgbClr val="212529"/>
                          </a:solidFill>
                          <a:latin typeface="微软雅黑" pitchFamily="34" charset="0"/>
                          <a:ea typeface="微软雅黑" pitchFamily="34" charset="-122"/>
                          <a:cs typeface="微软雅黑" pitchFamily="34" charset="-120"/>
                        </a:rPr>
                        <a:t>0.3-0.5 mg</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c>
                  <a:txBody>
                    <a:bodyPr/>
                    <a:lstStyle/>
                    <a:p>
                      <a:r>
                        <a:rPr lang="en-US" sz="1600" b="1" u="none" dirty="0">
                          <a:solidFill>
                            <a:srgbClr val="C52726"/>
                          </a:solidFill>
                          <a:latin typeface="微软雅黑" pitchFamily="34" charset="0"/>
                          <a:ea typeface="微软雅黑" pitchFamily="34" charset="-122"/>
                          <a:cs typeface="微软雅黑" pitchFamily="34" charset="-120"/>
                        </a:rPr>
                        <a:t>0.5 ml</a:t>
                      </a:r>
                      <a:endParaRPr lang="en-US" sz="1600" dirty="0">
                        <a:latin typeface="微软雅黑" charset="0"/>
                        <a:ea typeface="微软雅黑" charset="0"/>
                        <a:cs typeface="微软雅黑" charset="0"/>
                      </a:endParaRPr>
                    </a:p>
                  </a:txBody>
                  <a:tcPr marL="91440" marR="91440" marT="45720" marB="45720" anchor="ctr">
                    <a:lnL w="0" cap="flat" cmpd="sng" algn="ctr">
                      <a:noFill/>
                    </a:lnL>
                    <a:lnR w="0" cap="flat" cmpd="sng" algn="ctr">
                      <a:noFill/>
                    </a:lnR>
                    <a:lnT w="0" cap="flat" cmpd="sng" algn="ctr">
                      <a:noFill/>
                    </a:lnT>
                    <a:lnB w="10160" cap="flat" cmpd="sng" algn="ctr">
                      <a:solidFill>
                        <a:srgbClr val="000000"/>
                      </a:solidFill>
                      <a:prstDash val="solid"/>
                      <a:round/>
                      <a:headEnd type="none" w="med" len="med"/>
                      <a:tailEnd type="none" w="med" len="med"/>
                    </a:lnB>
                    <a:solidFill>
                      <a:srgbClr val="FFFFFF">
                        <a:alpha val="0"/>
                      </a:srgbClr>
                    </a:solidFill>
                  </a:tcPr>
                </a:tc>
              </a:tr>
            </a:tbl>
          </a:graphicData>
        </a:graphic>
      </p:graphicFrame>
      <p:sp>
        <p:nvSpPr>
          <p:cNvPr id="6" name="Shape 3"/>
          <p:cNvSpPr/>
          <p:nvPr/>
        </p:nvSpPr>
        <p:spPr>
          <a:xfrm>
            <a:off x="508000" y="5918200"/>
            <a:ext cx="7493000" cy="2209800"/>
          </a:xfrm>
          <a:custGeom>
            <a:avLst/>
            <a:gdLst/>
            <a:ahLst/>
            <a:cxnLst/>
            <a:rect l="l" t="t" r="r" b="b"/>
            <a:pathLst>
              <a:path w="7493000" h="2209800">
                <a:moveTo>
                  <a:pt x="50800" y="0"/>
                </a:moveTo>
                <a:lnTo>
                  <a:pt x="7442200" y="0"/>
                </a:lnTo>
                <a:cubicBezTo>
                  <a:pt x="7470237" y="0"/>
                  <a:pt x="7493000" y="22763"/>
                  <a:pt x="7493000" y="50800"/>
                </a:cubicBezTo>
                <a:lnTo>
                  <a:pt x="7493000" y="2057390"/>
                </a:lnTo>
                <a:cubicBezTo>
                  <a:pt x="7493000" y="2141564"/>
                  <a:pt x="7424764" y="2209800"/>
                  <a:pt x="7340590" y="2209800"/>
                </a:cubicBezTo>
                <a:lnTo>
                  <a:pt x="152410" y="2209800"/>
                </a:lnTo>
                <a:cubicBezTo>
                  <a:pt x="68236" y="2209800"/>
                  <a:pt x="0" y="2141564"/>
                  <a:pt x="0" y="205739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7" name="Shape 4"/>
          <p:cNvSpPr/>
          <p:nvPr/>
        </p:nvSpPr>
        <p:spPr>
          <a:xfrm>
            <a:off x="508000" y="59182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8" name="Shape 5"/>
          <p:cNvSpPr/>
          <p:nvPr/>
        </p:nvSpPr>
        <p:spPr>
          <a:xfrm>
            <a:off x="800100" y="6248239"/>
            <a:ext cx="304800" cy="304800"/>
          </a:xfrm>
          <a:custGeom>
            <a:avLst/>
            <a:gdLst/>
            <a:ahLst/>
            <a:cxnLst/>
            <a:rect l="l" t="t" r="r" b="b"/>
            <a:pathLst>
              <a:path w="304800" h="304800">
                <a:moveTo>
                  <a:pt x="290513" y="114300"/>
                </a:moveTo>
                <a:lnTo>
                  <a:pt x="204787" y="114300"/>
                </a:lnTo>
                <a:cubicBezTo>
                  <a:pt x="199013" y="114300"/>
                  <a:pt x="193774" y="110847"/>
                  <a:pt x="191572" y="105489"/>
                </a:cubicBezTo>
                <a:cubicBezTo>
                  <a:pt x="189369" y="100132"/>
                  <a:pt x="190560" y="94000"/>
                  <a:pt x="194667" y="89892"/>
                </a:cubicBezTo>
                <a:lnTo>
                  <a:pt x="222468" y="62091"/>
                </a:lnTo>
                <a:cubicBezTo>
                  <a:pt x="177641" y="27206"/>
                  <a:pt x="112752" y="30361"/>
                  <a:pt x="71557" y="71557"/>
                </a:cubicBezTo>
                <a:cubicBezTo>
                  <a:pt x="26908" y="116205"/>
                  <a:pt x="26908" y="188535"/>
                  <a:pt x="71557" y="233184"/>
                </a:cubicBezTo>
                <a:cubicBezTo>
                  <a:pt x="116205" y="277832"/>
                  <a:pt x="188535" y="277832"/>
                  <a:pt x="233184" y="233184"/>
                </a:cubicBezTo>
                <a:cubicBezTo>
                  <a:pt x="238065" y="228302"/>
                  <a:pt x="242411" y="223123"/>
                  <a:pt x="246221" y="217646"/>
                </a:cubicBezTo>
                <a:cubicBezTo>
                  <a:pt x="252234" y="209014"/>
                  <a:pt x="264140" y="206931"/>
                  <a:pt x="272772" y="212943"/>
                </a:cubicBezTo>
                <a:cubicBezTo>
                  <a:pt x="281404" y="218956"/>
                  <a:pt x="283488" y="230862"/>
                  <a:pt x="277475" y="239494"/>
                </a:cubicBezTo>
                <a:cubicBezTo>
                  <a:pt x="272415" y="246757"/>
                  <a:pt x="266640" y="253663"/>
                  <a:pt x="260152" y="260152"/>
                </a:cubicBezTo>
                <a:cubicBezTo>
                  <a:pt x="200620" y="319683"/>
                  <a:pt x="104120" y="319683"/>
                  <a:pt x="44648" y="260152"/>
                </a:cubicBezTo>
                <a:cubicBezTo>
                  <a:pt x="-14823" y="200620"/>
                  <a:pt x="-14883" y="104180"/>
                  <a:pt x="44648" y="44648"/>
                </a:cubicBezTo>
                <a:cubicBezTo>
                  <a:pt x="100786" y="-11490"/>
                  <a:pt x="189726" y="-14645"/>
                  <a:pt x="249615" y="35004"/>
                </a:cubicBezTo>
                <a:lnTo>
                  <a:pt x="280392" y="4167"/>
                </a:lnTo>
                <a:cubicBezTo>
                  <a:pt x="284500" y="60"/>
                  <a:pt x="290632" y="-1131"/>
                  <a:pt x="295989" y="1072"/>
                </a:cubicBezTo>
                <a:cubicBezTo>
                  <a:pt x="301347" y="3274"/>
                  <a:pt x="304800" y="8513"/>
                  <a:pt x="304800" y="14288"/>
                </a:cubicBezTo>
                <a:lnTo>
                  <a:pt x="304800" y="100013"/>
                </a:lnTo>
                <a:cubicBezTo>
                  <a:pt x="304800" y="107930"/>
                  <a:pt x="298430" y="114300"/>
                  <a:pt x="290513" y="114300"/>
                </a:cubicBezTo>
                <a:close/>
              </a:path>
            </a:pathLst>
          </a:custGeom>
          <a:solidFill>
            <a:srgbClr val="C52726"/>
          </a:solidFill>
          <a:ln/>
        </p:spPr>
      </p:sp>
      <p:sp>
        <p:nvSpPr>
          <p:cNvPr id="9" name="Text 6"/>
          <p:cNvSpPr/>
          <p:nvPr/>
        </p:nvSpPr>
        <p:spPr>
          <a:xfrm>
            <a:off x="1143000" y="6197600"/>
            <a:ext cx="67564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Nhắc lại liều</a:t>
            </a:r>
            <a:endParaRPr lang="en-US" sz="1600" dirty="0"/>
          </a:p>
        </p:txBody>
      </p:sp>
      <p:sp>
        <p:nvSpPr>
          <p:cNvPr id="10" name="Shape 7"/>
          <p:cNvSpPr/>
          <p:nvPr/>
        </p:nvSpPr>
        <p:spPr>
          <a:xfrm>
            <a:off x="787400" y="6807039"/>
            <a:ext cx="203200" cy="203200"/>
          </a:xfrm>
          <a:custGeom>
            <a:avLst/>
            <a:gdLst/>
            <a:ahLst/>
            <a:cxnLst/>
            <a:rect l="l" t="t" r="r" b="b"/>
            <a:pathLst>
              <a:path w="203200" h="203200">
                <a:moveTo>
                  <a:pt x="101600" y="0"/>
                </a:moveTo>
                <a:cubicBezTo>
                  <a:pt x="157675" y="0"/>
                  <a:pt x="203200" y="45525"/>
                  <a:pt x="203200" y="101600"/>
                </a:cubicBezTo>
                <a:cubicBezTo>
                  <a:pt x="203200" y="157675"/>
                  <a:pt x="157675" y="203200"/>
                  <a:pt x="101600" y="203200"/>
                </a:cubicBezTo>
                <a:cubicBezTo>
                  <a:pt x="45525" y="203200"/>
                  <a:pt x="0" y="157675"/>
                  <a:pt x="0" y="101600"/>
                </a:cubicBezTo>
                <a:cubicBezTo>
                  <a:pt x="0" y="45525"/>
                  <a:pt x="45525" y="0"/>
                  <a:pt x="101600" y="0"/>
                </a:cubicBezTo>
                <a:close/>
                <a:moveTo>
                  <a:pt x="92075" y="47625"/>
                </a:moveTo>
                <a:lnTo>
                  <a:pt x="92075" y="101600"/>
                </a:lnTo>
                <a:cubicBezTo>
                  <a:pt x="92075" y="104775"/>
                  <a:pt x="93663" y="107752"/>
                  <a:pt x="96322" y="109538"/>
                </a:cubicBezTo>
                <a:lnTo>
                  <a:pt x="134422" y="134938"/>
                </a:lnTo>
                <a:cubicBezTo>
                  <a:pt x="138787" y="137874"/>
                  <a:pt x="144701" y="136684"/>
                  <a:pt x="147638" y="132278"/>
                </a:cubicBezTo>
                <a:cubicBezTo>
                  <a:pt x="150574" y="127873"/>
                  <a:pt x="149384" y="121999"/>
                  <a:pt x="144978" y="119063"/>
                </a:cubicBezTo>
                <a:lnTo>
                  <a:pt x="111125" y="96520"/>
                </a:lnTo>
                <a:lnTo>
                  <a:pt x="111125" y="47625"/>
                </a:lnTo>
                <a:cubicBezTo>
                  <a:pt x="111125" y="42347"/>
                  <a:pt x="106878" y="38100"/>
                  <a:pt x="101600" y="38100"/>
                </a:cubicBezTo>
                <a:cubicBezTo>
                  <a:pt x="96322" y="38100"/>
                  <a:pt x="92075" y="42347"/>
                  <a:pt x="92075" y="47625"/>
                </a:cubicBezTo>
                <a:close/>
              </a:path>
            </a:pathLst>
          </a:custGeom>
          <a:solidFill>
            <a:srgbClr val="C52726"/>
          </a:solidFill>
          <a:ln/>
        </p:spPr>
      </p:sp>
      <p:sp>
        <p:nvSpPr>
          <p:cNvPr id="11" name="Text 8"/>
          <p:cNvSpPr/>
          <p:nvPr/>
        </p:nvSpPr>
        <p:spPr>
          <a:xfrm>
            <a:off x="1117600" y="6756239"/>
            <a:ext cx="2527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Khoảng cách:</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5-15 phút/lần</a:t>
            </a:r>
            <a:endParaRPr lang="en-US" sz="1600" dirty="0"/>
          </a:p>
        </p:txBody>
      </p:sp>
      <p:sp>
        <p:nvSpPr>
          <p:cNvPr id="12" name="Shape 9"/>
          <p:cNvSpPr/>
          <p:nvPr/>
        </p:nvSpPr>
        <p:spPr>
          <a:xfrm>
            <a:off x="762000" y="7213439"/>
            <a:ext cx="254000" cy="203200"/>
          </a:xfrm>
          <a:custGeom>
            <a:avLst/>
            <a:gdLst/>
            <a:ahLst/>
            <a:cxnLst/>
            <a:rect l="l" t="t" r="r" b="b"/>
            <a:pathLst>
              <a:path w="254000" h="203200">
                <a:moveTo>
                  <a:pt x="0" y="101600"/>
                </a:moveTo>
                <a:cubicBezTo>
                  <a:pt x="0" y="66516"/>
                  <a:pt x="28416" y="38100"/>
                  <a:pt x="63500" y="38100"/>
                </a:cubicBezTo>
                <a:cubicBezTo>
                  <a:pt x="83503" y="38100"/>
                  <a:pt x="102314" y="47506"/>
                  <a:pt x="114300" y="63500"/>
                </a:cubicBezTo>
                <a:lnTo>
                  <a:pt x="127000" y="80447"/>
                </a:lnTo>
                <a:lnTo>
                  <a:pt x="139700" y="63500"/>
                </a:lnTo>
                <a:cubicBezTo>
                  <a:pt x="151686" y="47506"/>
                  <a:pt x="170498" y="38100"/>
                  <a:pt x="190500" y="38100"/>
                </a:cubicBezTo>
                <a:cubicBezTo>
                  <a:pt x="225584" y="38100"/>
                  <a:pt x="254000" y="66516"/>
                  <a:pt x="254000" y="101600"/>
                </a:cubicBezTo>
                <a:cubicBezTo>
                  <a:pt x="254000" y="136684"/>
                  <a:pt x="225584" y="165100"/>
                  <a:pt x="190500" y="165100"/>
                </a:cubicBezTo>
                <a:cubicBezTo>
                  <a:pt x="170498" y="165100"/>
                  <a:pt x="151686" y="155694"/>
                  <a:pt x="139700" y="139700"/>
                </a:cubicBezTo>
                <a:lnTo>
                  <a:pt x="127000" y="122753"/>
                </a:lnTo>
                <a:lnTo>
                  <a:pt x="114300" y="139700"/>
                </a:lnTo>
                <a:cubicBezTo>
                  <a:pt x="102314" y="155694"/>
                  <a:pt x="83503" y="165100"/>
                  <a:pt x="63500" y="165100"/>
                </a:cubicBezTo>
                <a:cubicBezTo>
                  <a:pt x="28416" y="165100"/>
                  <a:pt x="0" y="136684"/>
                  <a:pt x="0" y="101600"/>
                </a:cubicBezTo>
                <a:close/>
                <a:moveTo>
                  <a:pt x="111125" y="101600"/>
                </a:moveTo>
                <a:lnTo>
                  <a:pt x="93980" y="78740"/>
                </a:lnTo>
                <a:cubicBezTo>
                  <a:pt x="86797" y="69136"/>
                  <a:pt x="75486" y="63500"/>
                  <a:pt x="63500" y="63500"/>
                </a:cubicBezTo>
                <a:cubicBezTo>
                  <a:pt x="42466" y="63500"/>
                  <a:pt x="25400" y="80566"/>
                  <a:pt x="25400" y="101600"/>
                </a:cubicBezTo>
                <a:cubicBezTo>
                  <a:pt x="25400" y="122634"/>
                  <a:pt x="42466" y="139700"/>
                  <a:pt x="63500" y="139700"/>
                </a:cubicBezTo>
                <a:cubicBezTo>
                  <a:pt x="75486" y="139700"/>
                  <a:pt x="86797" y="134064"/>
                  <a:pt x="93980" y="124460"/>
                </a:cubicBezTo>
                <a:lnTo>
                  <a:pt x="111125" y="101600"/>
                </a:lnTo>
                <a:close/>
                <a:moveTo>
                  <a:pt x="142875" y="101600"/>
                </a:moveTo>
                <a:lnTo>
                  <a:pt x="160020" y="124460"/>
                </a:lnTo>
                <a:cubicBezTo>
                  <a:pt x="167203" y="134064"/>
                  <a:pt x="178514" y="139700"/>
                  <a:pt x="190500" y="139700"/>
                </a:cubicBezTo>
                <a:cubicBezTo>
                  <a:pt x="211534" y="139700"/>
                  <a:pt x="228600" y="122634"/>
                  <a:pt x="228600" y="101600"/>
                </a:cubicBezTo>
                <a:cubicBezTo>
                  <a:pt x="228600" y="80566"/>
                  <a:pt x="211534" y="63500"/>
                  <a:pt x="190500" y="63500"/>
                </a:cubicBezTo>
                <a:cubicBezTo>
                  <a:pt x="178514" y="63500"/>
                  <a:pt x="167203" y="69136"/>
                  <a:pt x="160020" y="78740"/>
                </a:cubicBezTo>
                <a:lnTo>
                  <a:pt x="142875" y="101600"/>
                </a:lnTo>
                <a:close/>
              </a:path>
            </a:pathLst>
          </a:custGeom>
          <a:solidFill>
            <a:srgbClr val="C52726"/>
          </a:solidFill>
          <a:ln/>
        </p:spPr>
      </p:sp>
      <p:sp>
        <p:nvSpPr>
          <p:cNvPr id="13" name="Text 10"/>
          <p:cNvSpPr/>
          <p:nvPr/>
        </p:nvSpPr>
        <p:spPr>
          <a:xfrm>
            <a:off x="1117600" y="7162639"/>
            <a:ext cx="2082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Số lần: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Không giới hạn</a:t>
            </a:r>
            <a:endParaRPr lang="en-US" sz="1600" dirty="0"/>
          </a:p>
        </p:txBody>
      </p:sp>
      <p:sp>
        <p:nvSpPr>
          <p:cNvPr id="14" name="Shape 11"/>
          <p:cNvSpPr/>
          <p:nvPr/>
        </p:nvSpPr>
        <p:spPr>
          <a:xfrm>
            <a:off x="787400" y="7619839"/>
            <a:ext cx="203200" cy="203200"/>
          </a:xfrm>
          <a:custGeom>
            <a:avLst/>
            <a:gdLst/>
            <a:ahLst/>
            <a:cxnLst/>
            <a:rect l="l" t="t" r="r" b="b"/>
            <a:pathLst>
              <a:path w="203200" h="203200">
                <a:moveTo>
                  <a:pt x="25400" y="25400"/>
                </a:moveTo>
                <a:cubicBezTo>
                  <a:pt x="25400" y="18375"/>
                  <a:pt x="19725" y="12700"/>
                  <a:pt x="12700" y="12700"/>
                </a:cubicBezTo>
                <a:cubicBezTo>
                  <a:pt x="5675" y="12700"/>
                  <a:pt x="0" y="18375"/>
                  <a:pt x="0" y="25400"/>
                </a:cubicBezTo>
                <a:lnTo>
                  <a:pt x="0" y="158750"/>
                </a:lnTo>
                <a:cubicBezTo>
                  <a:pt x="0" y="176292"/>
                  <a:pt x="14208" y="190500"/>
                  <a:pt x="31750" y="190500"/>
                </a:cubicBezTo>
                <a:lnTo>
                  <a:pt x="190500" y="190500"/>
                </a:lnTo>
                <a:cubicBezTo>
                  <a:pt x="197525" y="190500"/>
                  <a:pt x="203200" y="184825"/>
                  <a:pt x="203200" y="177800"/>
                </a:cubicBezTo>
                <a:cubicBezTo>
                  <a:pt x="203200" y="170775"/>
                  <a:pt x="197525" y="165100"/>
                  <a:pt x="190500" y="165100"/>
                </a:cubicBezTo>
                <a:lnTo>
                  <a:pt x="31750" y="165100"/>
                </a:lnTo>
                <a:cubicBezTo>
                  <a:pt x="28258" y="165100"/>
                  <a:pt x="25400" y="162243"/>
                  <a:pt x="25400" y="158750"/>
                </a:cubicBezTo>
                <a:lnTo>
                  <a:pt x="25400" y="25400"/>
                </a:lnTo>
                <a:close/>
                <a:moveTo>
                  <a:pt x="186769" y="59769"/>
                </a:moveTo>
                <a:cubicBezTo>
                  <a:pt x="191730" y="54808"/>
                  <a:pt x="191730" y="46752"/>
                  <a:pt x="186769" y="41791"/>
                </a:cubicBezTo>
                <a:cubicBezTo>
                  <a:pt x="181808" y="36830"/>
                  <a:pt x="173752" y="36830"/>
                  <a:pt x="168791" y="41791"/>
                </a:cubicBezTo>
                <a:lnTo>
                  <a:pt x="127000" y="83622"/>
                </a:lnTo>
                <a:lnTo>
                  <a:pt x="104219" y="60881"/>
                </a:lnTo>
                <a:cubicBezTo>
                  <a:pt x="99258" y="55920"/>
                  <a:pt x="91202" y="55920"/>
                  <a:pt x="86241" y="60881"/>
                </a:cubicBezTo>
                <a:lnTo>
                  <a:pt x="48141" y="98981"/>
                </a:lnTo>
                <a:cubicBezTo>
                  <a:pt x="43180" y="103942"/>
                  <a:pt x="43180" y="111998"/>
                  <a:pt x="48141" y="116959"/>
                </a:cubicBezTo>
                <a:cubicBezTo>
                  <a:pt x="53102" y="121920"/>
                  <a:pt x="61158" y="121920"/>
                  <a:pt x="66119" y="116959"/>
                </a:cubicBezTo>
                <a:lnTo>
                  <a:pt x="95250" y="87828"/>
                </a:lnTo>
                <a:lnTo>
                  <a:pt x="118031" y="110609"/>
                </a:lnTo>
                <a:cubicBezTo>
                  <a:pt x="122992" y="115570"/>
                  <a:pt x="131048" y="115570"/>
                  <a:pt x="136009" y="110609"/>
                </a:cubicBezTo>
                <a:lnTo>
                  <a:pt x="186809" y="59809"/>
                </a:lnTo>
                <a:close/>
              </a:path>
            </a:pathLst>
          </a:custGeom>
          <a:solidFill>
            <a:srgbClr val="C52726"/>
          </a:solidFill>
          <a:ln/>
        </p:spPr>
      </p:sp>
      <p:sp>
        <p:nvSpPr>
          <p:cNvPr id="15" name="Text 12"/>
          <p:cNvSpPr/>
          <p:nvPr/>
        </p:nvSpPr>
        <p:spPr>
          <a:xfrm>
            <a:off x="1117600" y="7569039"/>
            <a:ext cx="3581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Dừng khi:</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HA ổn định, triệu chứng giảm</a:t>
            </a:r>
            <a:endParaRPr lang="en-US" sz="1600" dirty="0"/>
          </a:p>
        </p:txBody>
      </p:sp>
      <p:sp>
        <p:nvSpPr>
          <p:cNvPr id="16" name="Shape 13"/>
          <p:cNvSpPr/>
          <p:nvPr/>
        </p:nvSpPr>
        <p:spPr>
          <a:xfrm>
            <a:off x="8255000" y="5918200"/>
            <a:ext cx="7493000" cy="2209800"/>
          </a:xfrm>
          <a:custGeom>
            <a:avLst/>
            <a:gdLst/>
            <a:ahLst/>
            <a:cxnLst/>
            <a:rect l="l" t="t" r="r" b="b"/>
            <a:pathLst>
              <a:path w="7493000" h="2209800">
                <a:moveTo>
                  <a:pt x="50800" y="0"/>
                </a:moveTo>
                <a:lnTo>
                  <a:pt x="7442200" y="0"/>
                </a:lnTo>
                <a:cubicBezTo>
                  <a:pt x="7470237" y="0"/>
                  <a:pt x="7493000" y="22763"/>
                  <a:pt x="7493000" y="50800"/>
                </a:cubicBezTo>
                <a:lnTo>
                  <a:pt x="7493000" y="2057390"/>
                </a:lnTo>
                <a:cubicBezTo>
                  <a:pt x="7493000" y="2141564"/>
                  <a:pt x="7424764" y="2209800"/>
                  <a:pt x="7340590" y="2209800"/>
                </a:cubicBezTo>
                <a:lnTo>
                  <a:pt x="152410" y="2209800"/>
                </a:lnTo>
                <a:cubicBezTo>
                  <a:pt x="68236" y="2209800"/>
                  <a:pt x="0" y="2141564"/>
                  <a:pt x="0" y="205739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17" name="Shape 14"/>
          <p:cNvSpPr/>
          <p:nvPr/>
        </p:nvSpPr>
        <p:spPr>
          <a:xfrm>
            <a:off x="8255000" y="59182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2A4B7C"/>
          </a:solidFill>
          <a:ln/>
        </p:spPr>
      </p:sp>
      <p:sp>
        <p:nvSpPr>
          <p:cNvPr id="18" name="Shape 15"/>
          <p:cNvSpPr/>
          <p:nvPr/>
        </p:nvSpPr>
        <p:spPr>
          <a:xfrm>
            <a:off x="8547100" y="6248239"/>
            <a:ext cx="304800" cy="304800"/>
          </a:xfrm>
          <a:custGeom>
            <a:avLst/>
            <a:gdLst/>
            <a:ahLst/>
            <a:cxnLst/>
            <a:rect l="l" t="t" r="r" b="b"/>
            <a:pathLst>
              <a:path w="304800" h="304800">
                <a:moveTo>
                  <a:pt x="152400" y="0"/>
                </a:moveTo>
                <a:cubicBezTo>
                  <a:pt x="161151" y="0"/>
                  <a:pt x="169188" y="4822"/>
                  <a:pt x="173355" y="12502"/>
                </a:cubicBezTo>
                <a:lnTo>
                  <a:pt x="301943" y="250627"/>
                </a:lnTo>
                <a:cubicBezTo>
                  <a:pt x="305931" y="258008"/>
                  <a:pt x="305753" y="266938"/>
                  <a:pt x="301466" y="274141"/>
                </a:cubicBezTo>
                <a:cubicBezTo>
                  <a:pt x="297180" y="281345"/>
                  <a:pt x="289381" y="285750"/>
                  <a:pt x="280987" y="285750"/>
                </a:cubicBezTo>
                <a:lnTo>
                  <a:pt x="23813" y="285750"/>
                </a:lnTo>
                <a:cubicBezTo>
                  <a:pt x="15419" y="285750"/>
                  <a:pt x="7680" y="281345"/>
                  <a:pt x="3334" y="274141"/>
                </a:cubicBezTo>
                <a:cubicBezTo>
                  <a:pt x="-1012" y="266938"/>
                  <a:pt x="-1131" y="258008"/>
                  <a:pt x="2858" y="250627"/>
                </a:cubicBezTo>
                <a:lnTo>
                  <a:pt x="131445" y="12502"/>
                </a:lnTo>
                <a:cubicBezTo>
                  <a:pt x="135612" y="4822"/>
                  <a:pt x="143649" y="0"/>
                  <a:pt x="152400" y="0"/>
                </a:cubicBezTo>
                <a:close/>
                <a:moveTo>
                  <a:pt x="152400" y="100013"/>
                </a:moveTo>
                <a:cubicBezTo>
                  <a:pt x="144482" y="100013"/>
                  <a:pt x="138113" y="106382"/>
                  <a:pt x="138113" y="114300"/>
                </a:cubicBezTo>
                <a:lnTo>
                  <a:pt x="138113" y="180975"/>
                </a:lnTo>
                <a:cubicBezTo>
                  <a:pt x="138113" y="188893"/>
                  <a:pt x="144482" y="195263"/>
                  <a:pt x="152400" y="195263"/>
                </a:cubicBezTo>
                <a:cubicBezTo>
                  <a:pt x="160318" y="195263"/>
                  <a:pt x="166688" y="188893"/>
                  <a:pt x="166688" y="180975"/>
                </a:cubicBezTo>
                <a:lnTo>
                  <a:pt x="166688" y="114300"/>
                </a:lnTo>
                <a:cubicBezTo>
                  <a:pt x="166688" y="106382"/>
                  <a:pt x="160318" y="100013"/>
                  <a:pt x="152400" y="100013"/>
                </a:cubicBezTo>
                <a:close/>
                <a:moveTo>
                  <a:pt x="168295" y="228600"/>
                </a:moveTo>
                <a:cubicBezTo>
                  <a:pt x="168656" y="222700"/>
                  <a:pt x="165714" y="217087"/>
                  <a:pt x="160656" y="214027"/>
                </a:cubicBezTo>
                <a:cubicBezTo>
                  <a:pt x="155599" y="210968"/>
                  <a:pt x="149261" y="210968"/>
                  <a:pt x="144203" y="214027"/>
                </a:cubicBezTo>
                <a:cubicBezTo>
                  <a:pt x="139145" y="217087"/>
                  <a:pt x="136203" y="222700"/>
                  <a:pt x="136565" y="228600"/>
                </a:cubicBezTo>
                <a:cubicBezTo>
                  <a:pt x="136203" y="234500"/>
                  <a:pt x="139145" y="240113"/>
                  <a:pt x="144203" y="243173"/>
                </a:cubicBezTo>
                <a:cubicBezTo>
                  <a:pt x="149261" y="246232"/>
                  <a:pt x="155599" y="246232"/>
                  <a:pt x="160656" y="243173"/>
                </a:cubicBezTo>
                <a:cubicBezTo>
                  <a:pt x="165714" y="240113"/>
                  <a:pt x="168656" y="234500"/>
                  <a:pt x="168295" y="228600"/>
                </a:cubicBezTo>
                <a:close/>
              </a:path>
            </a:pathLst>
          </a:custGeom>
          <a:solidFill>
            <a:srgbClr val="2A4B7C"/>
          </a:solidFill>
          <a:ln/>
        </p:spPr>
      </p:sp>
      <p:sp>
        <p:nvSpPr>
          <p:cNvPr id="19" name="Text 16"/>
          <p:cNvSpPr/>
          <p:nvPr/>
        </p:nvSpPr>
        <p:spPr>
          <a:xfrm>
            <a:off x="8890000" y="6197600"/>
            <a:ext cx="67564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Lưu ý Quan trọng</a:t>
            </a:r>
            <a:endParaRPr lang="en-US" sz="1600" dirty="0"/>
          </a:p>
        </p:txBody>
      </p:sp>
      <p:sp>
        <p:nvSpPr>
          <p:cNvPr id="20" name="Shape 17"/>
          <p:cNvSpPr/>
          <p:nvPr/>
        </p:nvSpPr>
        <p:spPr>
          <a:xfrm>
            <a:off x="8534400" y="6807039"/>
            <a:ext cx="203200" cy="203200"/>
          </a:xfrm>
          <a:custGeom>
            <a:avLst/>
            <a:gdLst/>
            <a:ahLst/>
            <a:cxnLst/>
            <a:rect l="l" t="t" r="r" b="b"/>
            <a:pathLst>
              <a:path w="203200" h="203200">
                <a:moveTo>
                  <a:pt x="31750" y="63500"/>
                </a:moveTo>
                <a:cubicBezTo>
                  <a:pt x="38775" y="63500"/>
                  <a:pt x="44450" y="69175"/>
                  <a:pt x="44450" y="76200"/>
                </a:cubicBezTo>
                <a:lnTo>
                  <a:pt x="44450" y="177800"/>
                </a:lnTo>
                <a:cubicBezTo>
                  <a:pt x="44450" y="184825"/>
                  <a:pt x="38775" y="190500"/>
                  <a:pt x="31750" y="190500"/>
                </a:cubicBezTo>
                <a:lnTo>
                  <a:pt x="12700" y="190500"/>
                </a:lnTo>
                <a:cubicBezTo>
                  <a:pt x="5675" y="190500"/>
                  <a:pt x="0" y="184825"/>
                  <a:pt x="0" y="177800"/>
                </a:cubicBezTo>
                <a:lnTo>
                  <a:pt x="0" y="76200"/>
                </a:lnTo>
                <a:cubicBezTo>
                  <a:pt x="0" y="69175"/>
                  <a:pt x="5675" y="63500"/>
                  <a:pt x="12700" y="63500"/>
                </a:cubicBezTo>
                <a:lnTo>
                  <a:pt x="31750" y="63500"/>
                </a:lnTo>
                <a:close/>
                <a:moveTo>
                  <a:pt x="107394" y="6350"/>
                </a:moveTo>
                <a:cubicBezTo>
                  <a:pt x="118229" y="6350"/>
                  <a:pt x="127000" y="15121"/>
                  <a:pt x="127000" y="25956"/>
                </a:cubicBezTo>
                <a:lnTo>
                  <a:pt x="127000" y="27623"/>
                </a:lnTo>
                <a:cubicBezTo>
                  <a:pt x="127000" y="30321"/>
                  <a:pt x="126484" y="33020"/>
                  <a:pt x="125492" y="35520"/>
                </a:cubicBezTo>
                <a:lnTo>
                  <a:pt x="114300" y="63500"/>
                </a:lnTo>
                <a:lnTo>
                  <a:pt x="177800" y="63500"/>
                </a:lnTo>
                <a:cubicBezTo>
                  <a:pt x="188317" y="63500"/>
                  <a:pt x="196850" y="72033"/>
                  <a:pt x="196850" y="82550"/>
                </a:cubicBezTo>
                <a:cubicBezTo>
                  <a:pt x="196850" y="90368"/>
                  <a:pt x="192127" y="97076"/>
                  <a:pt x="185380" y="100013"/>
                </a:cubicBezTo>
                <a:cubicBezTo>
                  <a:pt x="192127" y="102949"/>
                  <a:pt x="196850" y="109657"/>
                  <a:pt x="196850" y="117475"/>
                </a:cubicBezTo>
                <a:cubicBezTo>
                  <a:pt x="196850" y="126762"/>
                  <a:pt x="190182" y="134501"/>
                  <a:pt x="181372" y="136168"/>
                </a:cubicBezTo>
                <a:cubicBezTo>
                  <a:pt x="183118" y="139065"/>
                  <a:pt x="184150" y="142438"/>
                  <a:pt x="184150" y="146050"/>
                </a:cubicBezTo>
                <a:cubicBezTo>
                  <a:pt x="184150" y="154861"/>
                  <a:pt x="178197" y="162243"/>
                  <a:pt x="170101" y="164425"/>
                </a:cubicBezTo>
                <a:cubicBezTo>
                  <a:pt x="170974" y="166608"/>
                  <a:pt x="171450" y="168989"/>
                  <a:pt x="171450" y="171450"/>
                </a:cubicBezTo>
                <a:cubicBezTo>
                  <a:pt x="171450" y="181967"/>
                  <a:pt x="162917" y="190500"/>
                  <a:pt x="152400" y="190500"/>
                </a:cubicBezTo>
                <a:lnTo>
                  <a:pt x="117515" y="190500"/>
                </a:lnTo>
                <a:cubicBezTo>
                  <a:pt x="103108" y="190500"/>
                  <a:pt x="89098" y="185579"/>
                  <a:pt x="77867" y="176570"/>
                </a:cubicBezTo>
                <a:lnTo>
                  <a:pt x="73025" y="172720"/>
                </a:lnTo>
                <a:cubicBezTo>
                  <a:pt x="66993" y="167918"/>
                  <a:pt x="63500" y="160615"/>
                  <a:pt x="63500" y="152876"/>
                </a:cubicBezTo>
                <a:lnTo>
                  <a:pt x="63500" y="78819"/>
                </a:lnTo>
                <a:cubicBezTo>
                  <a:pt x="63500" y="72906"/>
                  <a:pt x="64889" y="67072"/>
                  <a:pt x="67508" y="61793"/>
                </a:cubicBezTo>
                <a:lnTo>
                  <a:pt x="89813" y="17185"/>
                </a:lnTo>
                <a:cubicBezTo>
                  <a:pt x="93147" y="10557"/>
                  <a:pt x="99933" y="6350"/>
                  <a:pt x="107394" y="6350"/>
                </a:cubicBezTo>
                <a:close/>
              </a:path>
            </a:pathLst>
          </a:custGeom>
          <a:solidFill>
            <a:srgbClr val="2A4B7C"/>
          </a:solidFill>
          <a:ln/>
        </p:spPr>
      </p:sp>
      <p:sp>
        <p:nvSpPr>
          <p:cNvPr id="21" name="Text 18"/>
          <p:cNvSpPr/>
          <p:nvPr/>
        </p:nvSpPr>
        <p:spPr>
          <a:xfrm>
            <a:off x="8864600" y="6756239"/>
            <a:ext cx="25400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Ưu tiên tuyệt đối:</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Tiêm bắp</a:t>
            </a:r>
            <a:endParaRPr lang="en-US" sz="1600" dirty="0"/>
          </a:p>
        </p:txBody>
      </p:sp>
      <p:sp>
        <p:nvSpPr>
          <p:cNvPr id="22" name="Shape 19"/>
          <p:cNvSpPr/>
          <p:nvPr/>
        </p:nvSpPr>
        <p:spPr>
          <a:xfrm>
            <a:off x="8534400" y="7213439"/>
            <a:ext cx="203200" cy="203200"/>
          </a:xfrm>
          <a:custGeom>
            <a:avLst/>
            <a:gdLst/>
            <a:ahLst/>
            <a:cxnLst/>
            <a:rect l="l" t="t" r="r" b="b"/>
            <a:pathLst>
              <a:path w="203200" h="203200">
                <a:moveTo>
                  <a:pt x="145733" y="163711"/>
                </a:moveTo>
                <a:lnTo>
                  <a:pt x="39489" y="57468"/>
                </a:lnTo>
                <a:cubicBezTo>
                  <a:pt x="30599" y="69929"/>
                  <a:pt x="25400" y="85169"/>
                  <a:pt x="25400" y="101600"/>
                </a:cubicBezTo>
                <a:cubicBezTo>
                  <a:pt x="25400" y="143669"/>
                  <a:pt x="59531" y="177800"/>
                  <a:pt x="101600" y="177800"/>
                </a:cubicBezTo>
                <a:cubicBezTo>
                  <a:pt x="118070" y="177800"/>
                  <a:pt x="133310" y="172601"/>
                  <a:pt x="145733" y="163711"/>
                </a:cubicBezTo>
                <a:close/>
                <a:moveTo>
                  <a:pt x="163711" y="145733"/>
                </a:moveTo>
                <a:cubicBezTo>
                  <a:pt x="172601" y="133271"/>
                  <a:pt x="177800" y="118031"/>
                  <a:pt x="177800" y="101600"/>
                </a:cubicBezTo>
                <a:cubicBezTo>
                  <a:pt x="177800" y="59531"/>
                  <a:pt x="143669" y="25400"/>
                  <a:pt x="101600" y="25400"/>
                </a:cubicBezTo>
                <a:cubicBezTo>
                  <a:pt x="85130" y="25400"/>
                  <a:pt x="69890" y="30599"/>
                  <a:pt x="57468" y="39489"/>
                </a:cubicBezTo>
                <a:lnTo>
                  <a:pt x="163711" y="145733"/>
                </a:lnTo>
                <a:close/>
                <a:moveTo>
                  <a:pt x="0" y="101600"/>
                </a:moveTo>
                <a:cubicBezTo>
                  <a:pt x="0" y="45525"/>
                  <a:pt x="45525" y="0"/>
                  <a:pt x="101600" y="0"/>
                </a:cubicBezTo>
                <a:cubicBezTo>
                  <a:pt x="157675" y="0"/>
                  <a:pt x="203200" y="45525"/>
                  <a:pt x="203200" y="101600"/>
                </a:cubicBezTo>
                <a:cubicBezTo>
                  <a:pt x="203200" y="157675"/>
                  <a:pt x="157675" y="203200"/>
                  <a:pt x="101600" y="203200"/>
                </a:cubicBezTo>
                <a:cubicBezTo>
                  <a:pt x="45525" y="203200"/>
                  <a:pt x="0" y="157675"/>
                  <a:pt x="0" y="101600"/>
                </a:cubicBezTo>
                <a:close/>
              </a:path>
            </a:pathLst>
          </a:custGeom>
          <a:solidFill>
            <a:srgbClr val="2A4B7C"/>
          </a:solidFill>
          <a:ln/>
        </p:spPr>
      </p:sp>
      <p:sp>
        <p:nvSpPr>
          <p:cNvPr id="23" name="Text 20"/>
          <p:cNvSpPr/>
          <p:nvPr/>
        </p:nvSpPr>
        <p:spPr>
          <a:xfrm>
            <a:off x="8864600" y="7162639"/>
            <a:ext cx="4432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Không:</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Tiêm tĩnh mạch trừ khi không có lựa chọn</a:t>
            </a:r>
            <a:endParaRPr lang="en-US" sz="1600" dirty="0"/>
          </a:p>
        </p:txBody>
      </p:sp>
      <p:sp>
        <p:nvSpPr>
          <p:cNvPr id="24" name="Shape 21"/>
          <p:cNvSpPr/>
          <p:nvPr/>
        </p:nvSpPr>
        <p:spPr>
          <a:xfrm>
            <a:off x="8534400" y="7619839"/>
            <a:ext cx="203200" cy="203200"/>
          </a:xfrm>
          <a:custGeom>
            <a:avLst/>
            <a:gdLst/>
            <a:ahLst/>
            <a:cxnLst/>
            <a:rect l="l" t="t" r="r" b="b"/>
            <a:pathLst>
              <a:path w="203200" h="203200">
                <a:moveTo>
                  <a:pt x="101600" y="42823"/>
                </a:moveTo>
                <a:lnTo>
                  <a:pt x="95647" y="34568"/>
                </a:lnTo>
                <a:cubicBezTo>
                  <a:pt x="85725" y="20836"/>
                  <a:pt x="69810" y="12700"/>
                  <a:pt x="52824" y="12700"/>
                </a:cubicBezTo>
                <a:cubicBezTo>
                  <a:pt x="23654" y="12700"/>
                  <a:pt x="0" y="36354"/>
                  <a:pt x="0" y="65524"/>
                </a:cubicBezTo>
                <a:lnTo>
                  <a:pt x="0" y="66556"/>
                </a:lnTo>
                <a:cubicBezTo>
                  <a:pt x="0" y="75922"/>
                  <a:pt x="2461" y="85606"/>
                  <a:pt x="6588" y="95250"/>
                </a:cubicBezTo>
                <a:lnTo>
                  <a:pt x="48657" y="95250"/>
                </a:lnTo>
                <a:cubicBezTo>
                  <a:pt x="49927" y="95250"/>
                  <a:pt x="51078" y="94496"/>
                  <a:pt x="51594" y="93305"/>
                </a:cubicBezTo>
                <a:lnTo>
                  <a:pt x="64214" y="63024"/>
                </a:lnTo>
                <a:cubicBezTo>
                  <a:pt x="65683" y="59531"/>
                  <a:pt x="69096" y="57229"/>
                  <a:pt x="72866" y="57150"/>
                </a:cubicBezTo>
                <a:cubicBezTo>
                  <a:pt x="76637" y="57071"/>
                  <a:pt x="80129" y="59293"/>
                  <a:pt x="81677" y="62746"/>
                </a:cubicBezTo>
                <a:lnTo>
                  <a:pt x="102037" y="107950"/>
                </a:lnTo>
                <a:lnTo>
                  <a:pt x="118467" y="75089"/>
                </a:lnTo>
                <a:cubicBezTo>
                  <a:pt x="120094" y="71874"/>
                  <a:pt x="123388" y="69810"/>
                  <a:pt x="127000" y="69810"/>
                </a:cubicBezTo>
                <a:cubicBezTo>
                  <a:pt x="130612" y="69810"/>
                  <a:pt x="133906" y="71834"/>
                  <a:pt x="135533" y="75089"/>
                </a:cubicBezTo>
                <a:lnTo>
                  <a:pt x="144740" y="93464"/>
                </a:lnTo>
                <a:cubicBezTo>
                  <a:pt x="145296" y="94536"/>
                  <a:pt x="146368" y="95210"/>
                  <a:pt x="147598" y="95210"/>
                </a:cubicBezTo>
                <a:lnTo>
                  <a:pt x="196652" y="95210"/>
                </a:lnTo>
                <a:cubicBezTo>
                  <a:pt x="200819" y="85566"/>
                  <a:pt x="203240" y="75883"/>
                  <a:pt x="203240" y="66516"/>
                </a:cubicBezTo>
                <a:lnTo>
                  <a:pt x="203240" y="65484"/>
                </a:lnTo>
                <a:cubicBezTo>
                  <a:pt x="203200" y="36354"/>
                  <a:pt x="179546" y="12700"/>
                  <a:pt x="150376" y="12700"/>
                </a:cubicBezTo>
                <a:cubicBezTo>
                  <a:pt x="133429" y="12700"/>
                  <a:pt x="117475" y="20836"/>
                  <a:pt x="107553" y="34568"/>
                </a:cubicBezTo>
                <a:lnTo>
                  <a:pt x="101600" y="42783"/>
                </a:lnTo>
                <a:close/>
                <a:moveTo>
                  <a:pt x="186373" y="114300"/>
                </a:moveTo>
                <a:lnTo>
                  <a:pt x="147558" y="114300"/>
                </a:lnTo>
                <a:cubicBezTo>
                  <a:pt x="139144" y="114300"/>
                  <a:pt x="131445" y="109538"/>
                  <a:pt x="127675" y="101997"/>
                </a:cubicBezTo>
                <a:lnTo>
                  <a:pt x="127000" y="100648"/>
                </a:lnTo>
                <a:lnTo>
                  <a:pt x="110133" y="134422"/>
                </a:lnTo>
                <a:cubicBezTo>
                  <a:pt x="108506" y="137716"/>
                  <a:pt x="105093" y="139779"/>
                  <a:pt x="101402" y="139700"/>
                </a:cubicBezTo>
                <a:cubicBezTo>
                  <a:pt x="97711" y="139621"/>
                  <a:pt x="94417" y="137438"/>
                  <a:pt x="92908" y="134104"/>
                </a:cubicBezTo>
                <a:lnTo>
                  <a:pt x="73343" y="90646"/>
                </a:lnTo>
                <a:lnTo>
                  <a:pt x="69175" y="100647"/>
                </a:lnTo>
                <a:cubicBezTo>
                  <a:pt x="65723" y="108942"/>
                  <a:pt x="57626" y="114340"/>
                  <a:pt x="48657" y="114340"/>
                </a:cubicBezTo>
                <a:lnTo>
                  <a:pt x="16828" y="114340"/>
                </a:lnTo>
                <a:cubicBezTo>
                  <a:pt x="35560" y="143629"/>
                  <a:pt x="65643" y="170577"/>
                  <a:pt x="84455" y="184944"/>
                </a:cubicBezTo>
                <a:cubicBezTo>
                  <a:pt x="89376" y="188674"/>
                  <a:pt x="95409" y="190540"/>
                  <a:pt x="101560" y="190540"/>
                </a:cubicBezTo>
                <a:cubicBezTo>
                  <a:pt x="107712" y="190540"/>
                  <a:pt x="113784" y="188714"/>
                  <a:pt x="118666" y="184944"/>
                </a:cubicBezTo>
                <a:cubicBezTo>
                  <a:pt x="137557" y="170537"/>
                  <a:pt x="167640" y="143589"/>
                  <a:pt x="186373" y="114300"/>
                </a:cubicBezTo>
                <a:close/>
              </a:path>
            </a:pathLst>
          </a:custGeom>
          <a:solidFill>
            <a:srgbClr val="2A4B7C"/>
          </a:solidFill>
          <a:ln/>
        </p:spPr>
      </p:sp>
      <p:sp>
        <p:nvSpPr>
          <p:cNvPr id="25" name="Text 22"/>
          <p:cNvSpPr/>
          <p:nvPr/>
        </p:nvSpPr>
        <p:spPr>
          <a:xfrm>
            <a:off x="8864600" y="7569039"/>
            <a:ext cx="3200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Theo dõi:</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ECG, HA sau mỗi lần tiêm</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621000" cy="762000"/>
          </a:xfrm>
          <a:prstGeom prst="rect">
            <a:avLst/>
          </a:prstGeom>
          <a:noFill/>
          <a:ln/>
        </p:spPr>
        <p:txBody>
          <a:bodyPr wrap="square" lIns="0" tIns="0" rIns="0" bIns="0" rtlCol="0" anchor="ctr"/>
          <a:lstStyle/>
          <a:p>
            <a:pPr>
              <a:lnSpc>
                <a:spcPct val="80000"/>
              </a:lnSpc>
            </a:pPr>
            <a:r>
              <a:rPr lang="en-US" sz="6000" b="1" dirty="0">
                <a:solidFill>
                  <a:srgbClr val="2A4B7C"/>
                </a:solidFill>
                <a:latin typeface="Noto Sans SC" pitchFamily="34" charset="0"/>
                <a:ea typeface="Noto Sans SC" pitchFamily="34" charset="-122"/>
                <a:cs typeface="Noto Sans SC" pitchFamily="34" charset="-120"/>
              </a:rPr>
              <a:t>Mục Lục</a:t>
            </a:r>
            <a:endParaRPr lang="en-US" sz="1600" dirty="0"/>
          </a:p>
        </p:txBody>
      </p:sp>
      <p:sp>
        <p:nvSpPr>
          <p:cNvPr id="3" name="Shape 1"/>
          <p:cNvSpPr/>
          <p:nvPr/>
        </p:nvSpPr>
        <p:spPr>
          <a:xfrm>
            <a:off x="508000" y="1473200"/>
            <a:ext cx="1625600" cy="101600"/>
          </a:xfrm>
          <a:custGeom>
            <a:avLst/>
            <a:gdLst/>
            <a:ahLst/>
            <a:cxnLst/>
            <a:rect l="l" t="t" r="r" b="b"/>
            <a:pathLst>
              <a:path w="1625600" h="101600">
                <a:moveTo>
                  <a:pt x="0" y="0"/>
                </a:moveTo>
                <a:lnTo>
                  <a:pt x="1625600" y="0"/>
                </a:lnTo>
                <a:lnTo>
                  <a:pt x="1625600" y="101600"/>
                </a:lnTo>
                <a:lnTo>
                  <a:pt x="0" y="101600"/>
                </a:lnTo>
                <a:lnTo>
                  <a:pt x="0" y="0"/>
                </a:lnTo>
                <a:close/>
              </a:path>
            </a:pathLst>
          </a:custGeom>
          <a:solidFill>
            <a:srgbClr val="C52726"/>
          </a:solidFill>
          <a:ln/>
        </p:spPr>
      </p:sp>
      <p:sp>
        <p:nvSpPr>
          <p:cNvPr id="4" name="Shape 2"/>
          <p:cNvSpPr/>
          <p:nvPr/>
        </p:nvSpPr>
        <p:spPr>
          <a:xfrm>
            <a:off x="508000" y="20828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2A4B7C"/>
          </a:solidFill>
          <a:ln/>
          <a:effectLst>
            <a:outerShdw sx="100000" sy="100000" kx="0" ky="0" algn="bl" rotWithShape="0" blurRad="190500" dist="127000" dir="5400000">
              <a:srgbClr val="000000">
                <a:alpha val="10196"/>
              </a:srgbClr>
            </a:outerShdw>
          </a:effectLst>
        </p:spPr>
      </p:sp>
      <p:sp>
        <p:nvSpPr>
          <p:cNvPr id="5" name="Text 3"/>
          <p:cNvSpPr/>
          <p:nvPr/>
        </p:nvSpPr>
        <p:spPr>
          <a:xfrm>
            <a:off x="412750" y="20828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01</a:t>
            </a:r>
            <a:endParaRPr lang="en-US" sz="1600" dirty="0"/>
          </a:p>
        </p:txBody>
      </p:sp>
      <p:sp>
        <p:nvSpPr>
          <p:cNvPr id="6" name="Text 4"/>
          <p:cNvSpPr/>
          <p:nvPr/>
        </p:nvSpPr>
        <p:spPr>
          <a:xfrm>
            <a:off x="1828800" y="21510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Giới thiệu và Định nghĩa</a:t>
            </a:r>
            <a:endParaRPr lang="en-US" sz="1600" dirty="0"/>
          </a:p>
        </p:txBody>
      </p:sp>
      <p:sp>
        <p:nvSpPr>
          <p:cNvPr id="7" name="Text 5"/>
          <p:cNvSpPr/>
          <p:nvPr/>
        </p:nvSpPr>
        <p:spPr>
          <a:xfrm>
            <a:off x="1828800" y="26589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Tổng quan về sốc phản vệ theo Thông tư 51/2017/TT-BYT</a:t>
            </a:r>
            <a:endParaRPr lang="en-US" sz="1600" dirty="0"/>
          </a:p>
        </p:txBody>
      </p:sp>
      <p:sp>
        <p:nvSpPr>
          <p:cNvPr id="8" name="Shape 6"/>
          <p:cNvSpPr/>
          <p:nvPr/>
        </p:nvSpPr>
        <p:spPr>
          <a:xfrm>
            <a:off x="8432800" y="20828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2A4B7C"/>
          </a:solidFill>
          <a:ln/>
          <a:effectLst>
            <a:outerShdw sx="100000" sy="100000" kx="0" ky="0" algn="bl" rotWithShape="0" blurRad="190500" dist="127000" dir="5400000">
              <a:srgbClr val="000000">
                <a:alpha val="10196"/>
              </a:srgbClr>
            </a:outerShdw>
          </a:effectLst>
        </p:spPr>
      </p:sp>
      <p:sp>
        <p:nvSpPr>
          <p:cNvPr id="9" name="Text 7"/>
          <p:cNvSpPr/>
          <p:nvPr/>
        </p:nvSpPr>
        <p:spPr>
          <a:xfrm>
            <a:off x="8337550" y="20828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02</a:t>
            </a:r>
            <a:endParaRPr lang="en-US" sz="1600" dirty="0"/>
          </a:p>
        </p:txBody>
      </p:sp>
      <p:sp>
        <p:nvSpPr>
          <p:cNvPr id="10" name="Text 8"/>
          <p:cNvSpPr/>
          <p:nvPr/>
        </p:nvSpPr>
        <p:spPr>
          <a:xfrm>
            <a:off x="9753600" y="21510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Cơ chế Bệnh sinh</a:t>
            </a:r>
            <a:endParaRPr lang="en-US" sz="1600" dirty="0"/>
          </a:p>
        </p:txBody>
      </p:sp>
      <p:sp>
        <p:nvSpPr>
          <p:cNvPr id="11" name="Text 9"/>
          <p:cNvSpPr/>
          <p:nvPr/>
        </p:nvSpPr>
        <p:spPr>
          <a:xfrm>
            <a:off x="9753600" y="26589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Hiểu rõ cơ chế sinh bệnh để xử lý hiệu quả</a:t>
            </a:r>
            <a:endParaRPr lang="en-US" sz="1600" dirty="0"/>
          </a:p>
        </p:txBody>
      </p:sp>
      <p:sp>
        <p:nvSpPr>
          <p:cNvPr id="12" name="Shape 10"/>
          <p:cNvSpPr/>
          <p:nvPr/>
        </p:nvSpPr>
        <p:spPr>
          <a:xfrm>
            <a:off x="508000" y="35052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2A4B7C"/>
          </a:solidFill>
          <a:ln/>
          <a:effectLst>
            <a:outerShdw sx="100000" sy="100000" kx="0" ky="0" algn="bl" rotWithShape="0" blurRad="190500" dist="127000" dir="5400000">
              <a:srgbClr val="000000">
                <a:alpha val="10196"/>
              </a:srgbClr>
            </a:outerShdw>
          </a:effectLst>
        </p:spPr>
      </p:sp>
      <p:sp>
        <p:nvSpPr>
          <p:cNvPr id="13" name="Text 11"/>
          <p:cNvSpPr/>
          <p:nvPr/>
        </p:nvSpPr>
        <p:spPr>
          <a:xfrm>
            <a:off x="412750" y="35052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03</a:t>
            </a:r>
            <a:endParaRPr lang="en-US" sz="1600" dirty="0"/>
          </a:p>
        </p:txBody>
      </p:sp>
      <p:sp>
        <p:nvSpPr>
          <p:cNvPr id="14" name="Text 12"/>
          <p:cNvSpPr/>
          <p:nvPr/>
        </p:nvSpPr>
        <p:spPr>
          <a:xfrm>
            <a:off x="1828800" y="35734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Nguyên nhân và Yếu tố nguy cơ</a:t>
            </a:r>
            <a:endParaRPr lang="en-US" sz="1600" dirty="0"/>
          </a:p>
        </p:txBody>
      </p:sp>
      <p:sp>
        <p:nvSpPr>
          <p:cNvPr id="15" name="Text 13"/>
          <p:cNvSpPr/>
          <p:nvPr/>
        </p:nvSpPr>
        <p:spPr>
          <a:xfrm>
            <a:off x="1828800" y="40813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Nhận diện và phòng tránh các nguyên nhân gây sốc phản vệ</a:t>
            </a:r>
            <a:endParaRPr lang="en-US" sz="1600" dirty="0"/>
          </a:p>
        </p:txBody>
      </p:sp>
      <p:sp>
        <p:nvSpPr>
          <p:cNvPr id="16" name="Shape 14"/>
          <p:cNvSpPr/>
          <p:nvPr/>
        </p:nvSpPr>
        <p:spPr>
          <a:xfrm>
            <a:off x="8432800" y="35052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2A4B7C"/>
          </a:solidFill>
          <a:ln/>
          <a:effectLst>
            <a:outerShdw sx="100000" sy="100000" kx="0" ky="0" algn="bl" rotWithShape="0" blurRad="190500" dist="127000" dir="5400000">
              <a:srgbClr val="000000">
                <a:alpha val="10196"/>
              </a:srgbClr>
            </a:outerShdw>
          </a:effectLst>
        </p:spPr>
      </p:sp>
      <p:sp>
        <p:nvSpPr>
          <p:cNvPr id="17" name="Text 15"/>
          <p:cNvSpPr/>
          <p:nvPr/>
        </p:nvSpPr>
        <p:spPr>
          <a:xfrm>
            <a:off x="8337550" y="35052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04</a:t>
            </a:r>
            <a:endParaRPr lang="en-US" sz="1600" dirty="0"/>
          </a:p>
        </p:txBody>
      </p:sp>
      <p:sp>
        <p:nvSpPr>
          <p:cNvPr id="18" name="Text 16"/>
          <p:cNvSpPr/>
          <p:nvPr/>
        </p:nvSpPr>
        <p:spPr>
          <a:xfrm>
            <a:off x="9753600" y="35734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Phân loại và Triệu chứng lâm sàng</a:t>
            </a:r>
            <a:endParaRPr lang="en-US" sz="1600" dirty="0"/>
          </a:p>
        </p:txBody>
      </p:sp>
      <p:sp>
        <p:nvSpPr>
          <p:cNvPr id="19" name="Text 17"/>
          <p:cNvSpPr/>
          <p:nvPr/>
        </p:nvSpPr>
        <p:spPr>
          <a:xfrm>
            <a:off x="9753600" y="40813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Nhận biết sớm để can thiệp kịp thờ</a:t>
            </a:r>
            <a:endParaRPr lang="en-US" sz="1600" dirty="0"/>
          </a:p>
        </p:txBody>
      </p:sp>
      <p:sp>
        <p:nvSpPr>
          <p:cNvPr id="20" name="Shape 18"/>
          <p:cNvSpPr/>
          <p:nvPr/>
        </p:nvSpPr>
        <p:spPr>
          <a:xfrm>
            <a:off x="508000" y="49276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21" name="Text 19"/>
          <p:cNvSpPr/>
          <p:nvPr/>
        </p:nvSpPr>
        <p:spPr>
          <a:xfrm>
            <a:off x="412750" y="49276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05</a:t>
            </a:r>
            <a:endParaRPr lang="en-US" sz="1600" dirty="0"/>
          </a:p>
        </p:txBody>
      </p:sp>
      <p:sp>
        <p:nvSpPr>
          <p:cNvPr id="22" name="Text 20"/>
          <p:cNvSpPr/>
          <p:nvPr/>
        </p:nvSpPr>
        <p:spPr>
          <a:xfrm>
            <a:off x="1828800" y="49958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Chẩn đoán</a:t>
            </a:r>
            <a:endParaRPr lang="en-US" sz="1600" dirty="0"/>
          </a:p>
        </p:txBody>
      </p:sp>
      <p:sp>
        <p:nvSpPr>
          <p:cNvPr id="23" name="Text 21"/>
          <p:cNvSpPr/>
          <p:nvPr/>
        </p:nvSpPr>
        <p:spPr>
          <a:xfrm>
            <a:off x="1828800" y="55037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Chẩn đoán sớm, chính xác là chìa khóa cứu sống bệnh nhân</a:t>
            </a:r>
            <a:endParaRPr lang="en-US" sz="1600" dirty="0"/>
          </a:p>
        </p:txBody>
      </p:sp>
      <p:sp>
        <p:nvSpPr>
          <p:cNvPr id="24" name="Shape 22"/>
          <p:cNvSpPr/>
          <p:nvPr/>
        </p:nvSpPr>
        <p:spPr>
          <a:xfrm>
            <a:off x="8432800" y="49276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25" name="Text 23"/>
          <p:cNvSpPr/>
          <p:nvPr/>
        </p:nvSpPr>
        <p:spPr>
          <a:xfrm>
            <a:off x="8337550" y="49276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06</a:t>
            </a:r>
            <a:endParaRPr lang="en-US" sz="1600" dirty="0"/>
          </a:p>
        </p:txBody>
      </p:sp>
      <p:sp>
        <p:nvSpPr>
          <p:cNvPr id="26" name="Text 24"/>
          <p:cNvSpPr/>
          <p:nvPr/>
        </p:nvSpPr>
        <p:spPr>
          <a:xfrm>
            <a:off x="9753600" y="49958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Xử trí Cấp cứu</a:t>
            </a:r>
            <a:endParaRPr lang="en-US" sz="1600" dirty="0"/>
          </a:p>
        </p:txBody>
      </p:sp>
      <p:sp>
        <p:nvSpPr>
          <p:cNvPr id="27" name="Text 25"/>
          <p:cNvSpPr/>
          <p:nvPr/>
        </p:nvSpPr>
        <p:spPr>
          <a:xfrm>
            <a:off x="9753600" y="55037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Adrenaline là thuốc sống còn trong cấp cứu sốc phản vệ</a:t>
            </a:r>
            <a:endParaRPr lang="en-US" sz="1600" dirty="0"/>
          </a:p>
        </p:txBody>
      </p:sp>
      <p:sp>
        <p:nvSpPr>
          <p:cNvPr id="28" name="Shape 26"/>
          <p:cNvSpPr/>
          <p:nvPr/>
        </p:nvSpPr>
        <p:spPr>
          <a:xfrm>
            <a:off x="508000" y="6350000"/>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5D7FA3"/>
          </a:solidFill>
          <a:ln/>
          <a:effectLst>
            <a:outerShdw sx="100000" sy="100000" kx="0" ky="0" algn="bl" rotWithShape="0" blurRad="190500" dist="127000" dir="5400000">
              <a:srgbClr val="000000">
                <a:alpha val="10196"/>
              </a:srgbClr>
            </a:outerShdw>
          </a:effectLst>
        </p:spPr>
      </p:sp>
      <p:sp>
        <p:nvSpPr>
          <p:cNvPr id="29" name="Text 27"/>
          <p:cNvSpPr/>
          <p:nvPr/>
        </p:nvSpPr>
        <p:spPr>
          <a:xfrm>
            <a:off x="412750" y="6350000"/>
            <a:ext cx="1206500" cy="1016000"/>
          </a:xfrm>
          <a:prstGeom prst="rect">
            <a:avLst/>
          </a:prstGeom>
          <a:noFill/>
          <a:ln/>
        </p:spPr>
        <p:txBody>
          <a:bodyPr wrap="square" lIns="0" tIns="0" rIns="0" bIns="0" rtlCol="0" anchor="ctr"/>
          <a:lstStyle/>
          <a:p>
            <a:pPr algn="ctr">
              <a:lnSpc>
                <a:spcPct val="100000"/>
              </a:lnSpc>
            </a:pPr>
            <a:r>
              <a:rPr lang="en-US" sz="3000" b="1" dirty="0">
                <a:solidFill>
                  <a:srgbClr val="FFFFFF"/>
                </a:solidFill>
                <a:latin typeface="Quattrocento Sans" pitchFamily="34" charset="0"/>
                <a:ea typeface="Quattrocento Sans" pitchFamily="34" charset="-122"/>
                <a:cs typeface="Quattrocento Sans" pitchFamily="34" charset="-120"/>
              </a:rPr>
              <a:t>07</a:t>
            </a:r>
            <a:endParaRPr lang="en-US" sz="1600" dirty="0"/>
          </a:p>
        </p:txBody>
      </p:sp>
      <p:sp>
        <p:nvSpPr>
          <p:cNvPr id="30" name="Text 28"/>
          <p:cNvSpPr/>
          <p:nvPr/>
        </p:nvSpPr>
        <p:spPr>
          <a:xfrm>
            <a:off x="1828800" y="6418263"/>
            <a:ext cx="61468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Theo dõi và Dự phòng</a:t>
            </a:r>
            <a:endParaRPr lang="en-US" sz="1600" dirty="0"/>
          </a:p>
        </p:txBody>
      </p:sp>
      <p:sp>
        <p:nvSpPr>
          <p:cNvPr id="31" name="Text 29"/>
          <p:cNvSpPr/>
          <p:nvPr/>
        </p:nvSpPr>
        <p:spPr>
          <a:xfrm>
            <a:off x="1828800" y="6926104"/>
            <a:ext cx="6108700" cy="368300"/>
          </a:xfrm>
          <a:prstGeom prst="rect">
            <a:avLst/>
          </a:prstGeom>
          <a:noFill/>
          <a:ln/>
        </p:spPr>
        <p:txBody>
          <a:bodyPr wrap="square" lIns="0" tIns="0" rIns="0" bIns="0" rtlCol="0" anchor="ctr"/>
          <a:lstStyle/>
          <a:p>
            <a:pPr>
              <a:lnSpc>
                <a:spcPct val="140000"/>
              </a:lnSpc>
            </a:pPr>
            <a:r>
              <a:rPr lang="en-US" sz="1800" dirty="0">
                <a:solidFill>
                  <a:srgbClr val="212529">
                    <a:alpha val="70000"/>
                  </a:srgbClr>
                </a:solidFill>
                <a:latin typeface="Quattrocento Sans" pitchFamily="34" charset="0"/>
                <a:ea typeface="Quattrocento Sans" pitchFamily="34" charset="-122"/>
                <a:cs typeface="Quattrocento Sans" pitchFamily="34" charset="-120"/>
              </a:rPr>
              <a:t>Ngăn ngừa tái phát và biến chứng</a:t>
            </a:r>
            <a:endParaRPr lang="en-US" sz="1600" dirty="0"/>
          </a:p>
        </p:txBody>
      </p:sp>
      <p:sp>
        <p:nvSpPr>
          <p:cNvPr id="32" name="Shape 30"/>
          <p:cNvSpPr/>
          <p:nvPr/>
        </p:nvSpPr>
        <p:spPr>
          <a:xfrm>
            <a:off x="13267213" y="8255000"/>
            <a:ext cx="333375" cy="381000"/>
          </a:xfrm>
          <a:custGeom>
            <a:avLst/>
            <a:gdLst/>
            <a:ahLst/>
            <a:cxnLst/>
            <a:rect l="l" t="t" r="r" b="b"/>
            <a:pathLst>
              <a:path w="333375" h="381000">
                <a:moveTo>
                  <a:pt x="71438" y="381000"/>
                </a:moveTo>
                <a:lnTo>
                  <a:pt x="309563" y="381000"/>
                </a:lnTo>
                <a:cubicBezTo>
                  <a:pt x="322734" y="381000"/>
                  <a:pt x="333375" y="370359"/>
                  <a:pt x="333375" y="357188"/>
                </a:cubicBezTo>
                <a:cubicBezTo>
                  <a:pt x="333375" y="344016"/>
                  <a:pt x="322734" y="333375"/>
                  <a:pt x="309563" y="333375"/>
                </a:cubicBezTo>
                <a:lnTo>
                  <a:pt x="309563" y="283741"/>
                </a:lnTo>
                <a:cubicBezTo>
                  <a:pt x="323404" y="278829"/>
                  <a:pt x="333375" y="265584"/>
                  <a:pt x="333375" y="250031"/>
                </a:cubicBezTo>
                <a:lnTo>
                  <a:pt x="333375" y="35719"/>
                </a:lnTo>
                <a:cubicBezTo>
                  <a:pt x="333375" y="15999"/>
                  <a:pt x="317376" y="0"/>
                  <a:pt x="297656" y="0"/>
                </a:cubicBezTo>
                <a:lnTo>
                  <a:pt x="71438" y="0"/>
                </a:lnTo>
                <a:cubicBezTo>
                  <a:pt x="31998" y="0"/>
                  <a:pt x="0" y="31998"/>
                  <a:pt x="0" y="71438"/>
                </a:cubicBezTo>
                <a:lnTo>
                  <a:pt x="0" y="309563"/>
                </a:lnTo>
                <a:cubicBezTo>
                  <a:pt x="0" y="349002"/>
                  <a:pt x="31998" y="381000"/>
                  <a:pt x="71438" y="381000"/>
                </a:cubicBezTo>
                <a:close/>
                <a:moveTo>
                  <a:pt x="47625" y="309563"/>
                </a:moveTo>
                <a:cubicBezTo>
                  <a:pt x="47625" y="296391"/>
                  <a:pt x="58266" y="285750"/>
                  <a:pt x="71438" y="285750"/>
                </a:cubicBezTo>
                <a:lnTo>
                  <a:pt x="261938" y="285750"/>
                </a:lnTo>
                <a:lnTo>
                  <a:pt x="261938" y="333375"/>
                </a:lnTo>
                <a:lnTo>
                  <a:pt x="71438" y="333375"/>
                </a:lnTo>
                <a:cubicBezTo>
                  <a:pt x="58266" y="333375"/>
                  <a:pt x="47625" y="322734"/>
                  <a:pt x="47625" y="309563"/>
                </a:cubicBezTo>
                <a:close/>
                <a:moveTo>
                  <a:pt x="142875" y="89297"/>
                </a:moveTo>
                <a:cubicBezTo>
                  <a:pt x="142875" y="82748"/>
                  <a:pt x="148233" y="77391"/>
                  <a:pt x="154781" y="77391"/>
                </a:cubicBezTo>
                <a:lnTo>
                  <a:pt x="178594" y="77391"/>
                </a:lnTo>
                <a:cubicBezTo>
                  <a:pt x="185142" y="77391"/>
                  <a:pt x="190500" y="82748"/>
                  <a:pt x="190500" y="89297"/>
                </a:cubicBezTo>
                <a:lnTo>
                  <a:pt x="190500" y="119063"/>
                </a:lnTo>
                <a:lnTo>
                  <a:pt x="220266" y="119063"/>
                </a:lnTo>
                <a:cubicBezTo>
                  <a:pt x="226814" y="119063"/>
                  <a:pt x="232172" y="124420"/>
                  <a:pt x="232172" y="130969"/>
                </a:cubicBezTo>
                <a:lnTo>
                  <a:pt x="232172" y="154781"/>
                </a:lnTo>
                <a:cubicBezTo>
                  <a:pt x="232172" y="161330"/>
                  <a:pt x="226814" y="166688"/>
                  <a:pt x="220266" y="166688"/>
                </a:cubicBezTo>
                <a:lnTo>
                  <a:pt x="190500" y="166688"/>
                </a:lnTo>
                <a:lnTo>
                  <a:pt x="190500" y="196453"/>
                </a:lnTo>
                <a:cubicBezTo>
                  <a:pt x="190500" y="203002"/>
                  <a:pt x="185142" y="208359"/>
                  <a:pt x="178594" y="208359"/>
                </a:cubicBezTo>
                <a:lnTo>
                  <a:pt x="154781" y="208359"/>
                </a:lnTo>
                <a:cubicBezTo>
                  <a:pt x="148233" y="208359"/>
                  <a:pt x="142875" y="203002"/>
                  <a:pt x="142875" y="196453"/>
                </a:cubicBezTo>
                <a:lnTo>
                  <a:pt x="142875" y="166688"/>
                </a:lnTo>
                <a:lnTo>
                  <a:pt x="113109" y="166688"/>
                </a:lnTo>
                <a:cubicBezTo>
                  <a:pt x="106561" y="166688"/>
                  <a:pt x="101203" y="161330"/>
                  <a:pt x="101203" y="154781"/>
                </a:cubicBezTo>
                <a:lnTo>
                  <a:pt x="101203" y="130969"/>
                </a:lnTo>
                <a:cubicBezTo>
                  <a:pt x="101203" y="124420"/>
                  <a:pt x="106561" y="119063"/>
                  <a:pt x="113109" y="119063"/>
                </a:cubicBezTo>
                <a:lnTo>
                  <a:pt x="142875" y="119063"/>
                </a:lnTo>
                <a:lnTo>
                  <a:pt x="142875" y="89297"/>
                </a:lnTo>
                <a:close/>
              </a:path>
            </a:pathLst>
          </a:custGeom>
          <a:solidFill>
            <a:srgbClr val="2A4B7C"/>
          </a:solidFill>
          <a:ln/>
        </p:spPr>
      </p:sp>
      <p:sp>
        <p:nvSpPr>
          <p:cNvPr id="33" name="Text 31"/>
          <p:cNvSpPr/>
          <p:nvPr/>
        </p:nvSpPr>
        <p:spPr>
          <a:xfrm>
            <a:off x="13872051" y="8267700"/>
            <a:ext cx="2006600" cy="355600"/>
          </a:xfrm>
          <a:prstGeom prst="rect">
            <a:avLst/>
          </a:prstGeom>
          <a:noFill/>
          <a:ln/>
        </p:spPr>
        <p:txBody>
          <a:bodyPr wrap="square" lIns="0" tIns="0" rIns="0" bIns="0" rtlCol="0" anchor="ctr"/>
          <a:lstStyle/>
          <a:p>
            <a:pPr>
              <a:lnSpc>
                <a:spcPct val="120000"/>
              </a:lnSpc>
            </a:pPr>
            <a:r>
              <a:rPr lang="en-US" sz="2000" b="1" dirty="0">
                <a:solidFill>
                  <a:srgbClr val="2A4B7C"/>
                </a:solidFill>
                <a:latin typeface="Quattrocento Sans" pitchFamily="34" charset="0"/>
                <a:ea typeface="Quattrocento Sans" pitchFamily="34" charset="-122"/>
                <a:cs typeface="Quattrocento Sans" pitchFamily="34" charset="-120"/>
              </a:rPr>
              <a:t>Bộ Y tế Việt Nam</a:t>
            </a:r>
            <a:endParaRPr lang="en-US" sz="1600" dirty="0"/>
          </a:p>
        </p:txBody>
      </p:sp>
    </p:spTree>
  </p:cSld>
  <p:clrMapOvr>
    <a:masterClrMapping/>
  </p:clrMapOvr>
  <p:transition>
    <p:fade/>
    <p:spd val="med"/>
  </p:transition>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Adrenaline Truyền tĩnh mạch và Các thuốc hỗ trợ</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397000"/>
            <a:ext cx="7493000" cy="4749800"/>
          </a:xfrm>
          <a:custGeom>
            <a:avLst/>
            <a:gdLst/>
            <a:ahLst/>
            <a:cxnLst/>
            <a:rect l="l" t="t" r="r" b="b"/>
            <a:pathLst>
              <a:path w="7493000" h="4749800">
                <a:moveTo>
                  <a:pt x="50800" y="0"/>
                </a:moveTo>
                <a:lnTo>
                  <a:pt x="7442200" y="0"/>
                </a:lnTo>
                <a:cubicBezTo>
                  <a:pt x="7470237" y="0"/>
                  <a:pt x="7493000" y="22763"/>
                  <a:pt x="7493000" y="50800"/>
                </a:cubicBezTo>
                <a:lnTo>
                  <a:pt x="7493000" y="4597379"/>
                </a:lnTo>
                <a:cubicBezTo>
                  <a:pt x="7493000" y="4681559"/>
                  <a:pt x="7424759" y="4749800"/>
                  <a:pt x="7340579" y="4749800"/>
                </a:cubicBezTo>
                <a:lnTo>
                  <a:pt x="152421" y="4749800"/>
                </a:lnTo>
                <a:cubicBezTo>
                  <a:pt x="68241" y="4749800"/>
                  <a:pt x="0" y="4681559"/>
                  <a:pt x="0" y="4597379"/>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3970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6" name="Shape 4"/>
          <p:cNvSpPr/>
          <p:nvPr/>
        </p:nvSpPr>
        <p:spPr>
          <a:xfrm>
            <a:off x="749300" y="1676239"/>
            <a:ext cx="304800" cy="304800"/>
          </a:xfrm>
          <a:custGeom>
            <a:avLst/>
            <a:gdLst/>
            <a:ahLst/>
            <a:cxnLst/>
            <a:rect l="l" t="t" r="r" b="b"/>
            <a:pathLst>
              <a:path w="304800" h="304800">
                <a:moveTo>
                  <a:pt x="39231" y="136029"/>
                </a:moveTo>
                <a:cubicBezTo>
                  <a:pt x="47149" y="80665"/>
                  <a:pt x="94833" y="38100"/>
                  <a:pt x="152400" y="38100"/>
                </a:cubicBezTo>
                <a:cubicBezTo>
                  <a:pt x="183952" y="38100"/>
                  <a:pt x="212527" y="50899"/>
                  <a:pt x="233243" y="71557"/>
                </a:cubicBezTo>
                <a:cubicBezTo>
                  <a:pt x="233363" y="71676"/>
                  <a:pt x="233482" y="71795"/>
                  <a:pt x="233601" y="71914"/>
                </a:cubicBezTo>
                <a:lnTo>
                  <a:pt x="238125" y="76200"/>
                </a:lnTo>
                <a:lnTo>
                  <a:pt x="209610" y="76200"/>
                </a:lnTo>
                <a:cubicBezTo>
                  <a:pt x="199073" y="76200"/>
                  <a:pt x="190560" y="84713"/>
                  <a:pt x="190560" y="95250"/>
                </a:cubicBezTo>
                <a:cubicBezTo>
                  <a:pt x="190560" y="105787"/>
                  <a:pt x="199073" y="114300"/>
                  <a:pt x="209610" y="114300"/>
                </a:cubicBezTo>
                <a:lnTo>
                  <a:pt x="285810" y="114300"/>
                </a:lnTo>
                <a:cubicBezTo>
                  <a:pt x="296347" y="114300"/>
                  <a:pt x="304860" y="105787"/>
                  <a:pt x="304860" y="95250"/>
                </a:cubicBezTo>
                <a:lnTo>
                  <a:pt x="304860" y="19050"/>
                </a:lnTo>
                <a:cubicBezTo>
                  <a:pt x="304860" y="8513"/>
                  <a:pt x="296347" y="0"/>
                  <a:pt x="285810" y="0"/>
                </a:cubicBezTo>
                <a:cubicBezTo>
                  <a:pt x="275273" y="0"/>
                  <a:pt x="266760" y="8513"/>
                  <a:pt x="266760" y="19050"/>
                </a:cubicBezTo>
                <a:lnTo>
                  <a:pt x="266760" y="50840"/>
                </a:lnTo>
                <a:lnTo>
                  <a:pt x="260033" y="44470"/>
                </a:lnTo>
                <a:cubicBezTo>
                  <a:pt x="232470" y="17026"/>
                  <a:pt x="194370" y="0"/>
                  <a:pt x="152400" y="0"/>
                </a:cubicBezTo>
                <a:cubicBezTo>
                  <a:pt x="75605" y="0"/>
                  <a:pt x="12085" y="56793"/>
                  <a:pt x="1548" y="130671"/>
                </a:cubicBezTo>
                <a:cubicBezTo>
                  <a:pt x="60" y="141089"/>
                  <a:pt x="7263" y="150733"/>
                  <a:pt x="17681" y="152221"/>
                </a:cubicBezTo>
                <a:cubicBezTo>
                  <a:pt x="28099" y="153710"/>
                  <a:pt x="37743" y="146447"/>
                  <a:pt x="39231" y="136088"/>
                </a:cubicBezTo>
                <a:close/>
                <a:moveTo>
                  <a:pt x="303252" y="174129"/>
                </a:moveTo>
                <a:cubicBezTo>
                  <a:pt x="304740" y="163711"/>
                  <a:pt x="297478" y="154067"/>
                  <a:pt x="287119" y="152579"/>
                </a:cubicBezTo>
                <a:cubicBezTo>
                  <a:pt x="276761" y="151090"/>
                  <a:pt x="267057" y="158353"/>
                  <a:pt x="265569" y="168712"/>
                </a:cubicBezTo>
                <a:cubicBezTo>
                  <a:pt x="257651" y="224076"/>
                  <a:pt x="209967" y="266640"/>
                  <a:pt x="152400" y="266640"/>
                </a:cubicBezTo>
                <a:cubicBezTo>
                  <a:pt x="120848" y="266640"/>
                  <a:pt x="92273" y="253841"/>
                  <a:pt x="71557" y="233184"/>
                </a:cubicBezTo>
                <a:cubicBezTo>
                  <a:pt x="71437" y="233065"/>
                  <a:pt x="71318" y="232946"/>
                  <a:pt x="71199" y="232827"/>
                </a:cubicBezTo>
                <a:lnTo>
                  <a:pt x="66675" y="228540"/>
                </a:lnTo>
                <a:lnTo>
                  <a:pt x="95190" y="228540"/>
                </a:lnTo>
                <a:cubicBezTo>
                  <a:pt x="105727" y="228540"/>
                  <a:pt x="114240" y="220028"/>
                  <a:pt x="114240" y="209490"/>
                </a:cubicBezTo>
                <a:cubicBezTo>
                  <a:pt x="114240" y="198953"/>
                  <a:pt x="105727" y="190440"/>
                  <a:pt x="95190" y="190440"/>
                </a:cubicBezTo>
                <a:lnTo>
                  <a:pt x="19050" y="190500"/>
                </a:lnTo>
                <a:cubicBezTo>
                  <a:pt x="13990" y="190500"/>
                  <a:pt x="9108" y="192524"/>
                  <a:pt x="5536" y="196155"/>
                </a:cubicBezTo>
                <a:cubicBezTo>
                  <a:pt x="1965" y="199787"/>
                  <a:pt x="-60" y="204609"/>
                  <a:pt x="0" y="209729"/>
                </a:cubicBezTo>
                <a:lnTo>
                  <a:pt x="595" y="285333"/>
                </a:lnTo>
                <a:cubicBezTo>
                  <a:pt x="655" y="295870"/>
                  <a:pt x="9287" y="304324"/>
                  <a:pt x="19824" y="304205"/>
                </a:cubicBezTo>
                <a:cubicBezTo>
                  <a:pt x="30361" y="304086"/>
                  <a:pt x="38814" y="295513"/>
                  <a:pt x="38695" y="284976"/>
                </a:cubicBezTo>
                <a:lnTo>
                  <a:pt x="38457" y="254318"/>
                </a:lnTo>
                <a:lnTo>
                  <a:pt x="44827" y="260330"/>
                </a:lnTo>
                <a:cubicBezTo>
                  <a:pt x="72390" y="287774"/>
                  <a:pt x="110430" y="304800"/>
                  <a:pt x="152400" y="304800"/>
                </a:cubicBezTo>
                <a:cubicBezTo>
                  <a:pt x="229195" y="304800"/>
                  <a:pt x="292715" y="248007"/>
                  <a:pt x="303252" y="174129"/>
                </a:cubicBezTo>
                <a:close/>
              </a:path>
            </a:pathLst>
          </a:custGeom>
          <a:solidFill>
            <a:srgbClr val="C52726"/>
          </a:solidFill>
          <a:ln/>
        </p:spPr>
      </p:sp>
      <p:sp>
        <p:nvSpPr>
          <p:cNvPr id="7" name="Text 5"/>
          <p:cNvSpPr/>
          <p:nvPr/>
        </p:nvSpPr>
        <p:spPr>
          <a:xfrm>
            <a:off x="1092200" y="1625600"/>
            <a:ext cx="68580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Truyền tĩnh mạch</a:t>
            </a:r>
            <a:endParaRPr lang="en-US" sz="1600" dirty="0"/>
          </a:p>
        </p:txBody>
      </p:sp>
      <p:sp>
        <p:nvSpPr>
          <p:cNvPr id="8" name="Shape 6"/>
          <p:cNvSpPr/>
          <p:nvPr/>
        </p:nvSpPr>
        <p:spPr>
          <a:xfrm>
            <a:off x="711200" y="2184239"/>
            <a:ext cx="7086600" cy="863600"/>
          </a:xfrm>
          <a:custGeom>
            <a:avLst/>
            <a:gdLst/>
            <a:ahLst/>
            <a:cxnLst/>
            <a:rect l="l" t="t" r="r" b="b"/>
            <a:pathLst>
              <a:path w="7086600" h="863600">
                <a:moveTo>
                  <a:pt x="101603" y="0"/>
                </a:moveTo>
                <a:lnTo>
                  <a:pt x="6984997" y="0"/>
                </a:lnTo>
                <a:cubicBezTo>
                  <a:pt x="7041111" y="0"/>
                  <a:pt x="7086600" y="45489"/>
                  <a:pt x="7086600" y="101603"/>
                </a:cubicBezTo>
                <a:lnTo>
                  <a:pt x="7086600" y="761997"/>
                </a:lnTo>
                <a:cubicBezTo>
                  <a:pt x="7086600" y="818111"/>
                  <a:pt x="7041111" y="863600"/>
                  <a:pt x="69849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9" name="Text 7"/>
          <p:cNvSpPr/>
          <p:nvPr/>
        </p:nvSpPr>
        <p:spPr>
          <a:xfrm>
            <a:off x="863600" y="23366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Chỉ định:</a:t>
            </a:r>
            <a:endParaRPr lang="en-US" sz="1600" dirty="0"/>
          </a:p>
        </p:txBody>
      </p:sp>
      <p:sp>
        <p:nvSpPr>
          <p:cNvPr id="10" name="Text 8"/>
          <p:cNvSpPr/>
          <p:nvPr/>
        </p:nvSpPr>
        <p:spPr>
          <a:xfrm>
            <a:off x="863600" y="2641439"/>
            <a:ext cx="68707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Không đáp ứng sau 3 lần tiêm bắp, nguy cơ ngừng tuần hoàn</a:t>
            </a:r>
            <a:endParaRPr lang="en-US" sz="1600" dirty="0"/>
          </a:p>
        </p:txBody>
      </p:sp>
      <p:sp>
        <p:nvSpPr>
          <p:cNvPr id="11" name="Shape 9"/>
          <p:cNvSpPr/>
          <p:nvPr/>
        </p:nvSpPr>
        <p:spPr>
          <a:xfrm>
            <a:off x="711200" y="3149439"/>
            <a:ext cx="7086600" cy="863600"/>
          </a:xfrm>
          <a:custGeom>
            <a:avLst/>
            <a:gdLst/>
            <a:ahLst/>
            <a:cxnLst/>
            <a:rect l="l" t="t" r="r" b="b"/>
            <a:pathLst>
              <a:path w="7086600" h="863600">
                <a:moveTo>
                  <a:pt x="101603" y="0"/>
                </a:moveTo>
                <a:lnTo>
                  <a:pt x="6984997" y="0"/>
                </a:lnTo>
                <a:cubicBezTo>
                  <a:pt x="7041111" y="0"/>
                  <a:pt x="7086600" y="45489"/>
                  <a:pt x="7086600" y="101603"/>
                </a:cubicBezTo>
                <a:lnTo>
                  <a:pt x="7086600" y="761997"/>
                </a:lnTo>
                <a:cubicBezTo>
                  <a:pt x="7086600" y="818111"/>
                  <a:pt x="7041111" y="863600"/>
                  <a:pt x="69849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12" name="Text 10"/>
          <p:cNvSpPr/>
          <p:nvPr/>
        </p:nvSpPr>
        <p:spPr>
          <a:xfrm>
            <a:off x="863600" y="33018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Liều khởi đầu:</a:t>
            </a:r>
            <a:endParaRPr lang="en-US" sz="1600" dirty="0"/>
          </a:p>
        </p:txBody>
      </p:sp>
      <p:sp>
        <p:nvSpPr>
          <p:cNvPr id="13" name="Text 11"/>
          <p:cNvSpPr/>
          <p:nvPr/>
        </p:nvSpPr>
        <p:spPr>
          <a:xfrm>
            <a:off x="863600" y="3606639"/>
            <a:ext cx="68707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0.1 mcg/kg/phút</a:t>
            </a:r>
            <a:endParaRPr lang="en-US" sz="1600" dirty="0"/>
          </a:p>
        </p:txBody>
      </p:sp>
      <p:sp>
        <p:nvSpPr>
          <p:cNvPr id="14" name="Shape 12"/>
          <p:cNvSpPr/>
          <p:nvPr/>
        </p:nvSpPr>
        <p:spPr>
          <a:xfrm>
            <a:off x="711200" y="4114639"/>
            <a:ext cx="7086600" cy="863600"/>
          </a:xfrm>
          <a:custGeom>
            <a:avLst/>
            <a:gdLst/>
            <a:ahLst/>
            <a:cxnLst/>
            <a:rect l="l" t="t" r="r" b="b"/>
            <a:pathLst>
              <a:path w="7086600" h="863600">
                <a:moveTo>
                  <a:pt x="101603" y="0"/>
                </a:moveTo>
                <a:lnTo>
                  <a:pt x="6984997" y="0"/>
                </a:lnTo>
                <a:cubicBezTo>
                  <a:pt x="7041111" y="0"/>
                  <a:pt x="7086600" y="45489"/>
                  <a:pt x="7086600" y="101603"/>
                </a:cubicBezTo>
                <a:lnTo>
                  <a:pt x="7086600" y="761997"/>
                </a:lnTo>
                <a:cubicBezTo>
                  <a:pt x="7086600" y="818111"/>
                  <a:pt x="7041111" y="863600"/>
                  <a:pt x="69849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15" name="Text 13"/>
          <p:cNvSpPr/>
          <p:nvPr/>
        </p:nvSpPr>
        <p:spPr>
          <a:xfrm>
            <a:off x="863600" y="42670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Cách pha:</a:t>
            </a:r>
            <a:endParaRPr lang="en-US" sz="1600" dirty="0"/>
          </a:p>
        </p:txBody>
      </p:sp>
      <p:sp>
        <p:nvSpPr>
          <p:cNvPr id="16" name="Text 14"/>
          <p:cNvSpPr/>
          <p:nvPr/>
        </p:nvSpPr>
        <p:spPr>
          <a:xfrm>
            <a:off x="863600" y="4571839"/>
            <a:ext cx="68707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1 ống Adrenaline 1mg + 250ml NaCl 0.9% = 4 mcg/ml</a:t>
            </a:r>
            <a:endParaRPr lang="en-US" sz="1600" dirty="0"/>
          </a:p>
        </p:txBody>
      </p:sp>
      <p:sp>
        <p:nvSpPr>
          <p:cNvPr id="17" name="Shape 15"/>
          <p:cNvSpPr/>
          <p:nvPr/>
        </p:nvSpPr>
        <p:spPr>
          <a:xfrm>
            <a:off x="711200" y="5079839"/>
            <a:ext cx="7086600" cy="863600"/>
          </a:xfrm>
          <a:custGeom>
            <a:avLst/>
            <a:gdLst/>
            <a:ahLst/>
            <a:cxnLst/>
            <a:rect l="l" t="t" r="r" b="b"/>
            <a:pathLst>
              <a:path w="7086600" h="863600">
                <a:moveTo>
                  <a:pt x="101603" y="0"/>
                </a:moveTo>
                <a:lnTo>
                  <a:pt x="6984997" y="0"/>
                </a:lnTo>
                <a:cubicBezTo>
                  <a:pt x="7041111" y="0"/>
                  <a:pt x="7086600" y="45489"/>
                  <a:pt x="7086600" y="101603"/>
                </a:cubicBezTo>
                <a:lnTo>
                  <a:pt x="7086600" y="761997"/>
                </a:lnTo>
                <a:cubicBezTo>
                  <a:pt x="7086600" y="818111"/>
                  <a:pt x="7041111" y="863600"/>
                  <a:pt x="69849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18" name="Text 16"/>
          <p:cNvSpPr/>
          <p:nvPr/>
        </p:nvSpPr>
        <p:spPr>
          <a:xfrm>
            <a:off x="863600" y="52322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Điều chỉnh:</a:t>
            </a:r>
            <a:endParaRPr lang="en-US" sz="1600" dirty="0"/>
          </a:p>
        </p:txBody>
      </p:sp>
      <p:sp>
        <p:nvSpPr>
          <p:cNvPr id="19" name="Text 17"/>
          <p:cNvSpPr/>
          <p:nvPr/>
        </p:nvSpPr>
        <p:spPr>
          <a:xfrm>
            <a:off x="863600" y="5537039"/>
            <a:ext cx="68707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Tăng liều 3-5 phút/lần theo HA, tối đa 2-4 mcg/kg/phút</a:t>
            </a:r>
            <a:endParaRPr lang="en-US" sz="1600" dirty="0"/>
          </a:p>
        </p:txBody>
      </p:sp>
      <p:sp>
        <p:nvSpPr>
          <p:cNvPr id="20" name="Shape 18"/>
          <p:cNvSpPr/>
          <p:nvPr/>
        </p:nvSpPr>
        <p:spPr>
          <a:xfrm>
            <a:off x="8255000" y="1397000"/>
            <a:ext cx="7493000" cy="4749800"/>
          </a:xfrm>
          <a:custGeom>
            <a:avLst/>
            <a:gdLst/>
            <a:ahLst/>
            <a:cxnLst/>
            <a:rect l="l" t="t" r="r" b="b"/>
            <a:pathLst>
              <a:path w="7493000" h="4749800">
                <a:moveTo>
                  <a:pt x="50800" y="0"/>
                </a:moveTo>
                <a:lnTo>
                  <a:pt x="7442200" y="0"/>
                </a:lnTo>
                <a:cubicBezTo>
                  <a:pt x="7470237" y="0"/>
                  <a:pt x="7493000" y="22763"/>
                  <a:pt x="7493000" y="50800"/>
                </a:cubicBezTo>
                <a:lnTo>
                  <a:pt x="7493000" y="4597379"/>
                </a:lnTo>
                <a:cubicBezTo>
                  <a:pt x="7493000" y="4681559"/>
                  <a:pt x="7424759" y="4749800"/>
                  <a:pt x="7340579" y="4749800"/>
                </a:cubicBezTo>
                <a:lnTo>
                  <a:pt x="152421" y="4749800"/>
                </a:lnTo>
                <a:cubicBezTo>
                  <a:pt x="68241" y="4749800"/>
                  <a:pt x="0" y="4681559"/>
                  <a:pt x="0" y="4597379"/>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21" name="Shape 19"/>
          <p:cNvSpPr/>
          <p:nvPr/>
        </p:nvSpPr>
        <p:spPr>
          <a:xfrm>
            <a:off x="8255000" y="13970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5D7FA3"/>
          </a:solidFill>
          <a:ln/>
        </p:spPr>
      </p:sp>
      <p:sp>
        <p:nvSpPr>
          <p:cNvPr id="22" name="Shape 20"/>
          <p:cNvSpPr/>
          <p:nvPr/>
        </p:nvSpPr>
        <p:spPr>
          <a:xfrm>
            <a:off x="8496300" y="1676239"/>
            <a:ext cx="304800" cy="304800"/>
          </a:xfrm>
          <a:custGeom>
            <a:avLst/>
            <a:gdLst/>
            <a:ahLst/>
            <a:cxnLst/>
            <a:rect l="l" t="t" r="r" b="b"/>
            <a:pathLst>
              <a:path w="304800" h="304800">
                <a:moveTo>
                  <a:pt x="38100" y="66675"/>
                </a:moveTo>
                <a:cubicBezTo>
                  <a:pt x="38100" y="50899"/>
                  <a:pt x="50899" y="38100"/>
                  <a:pt x="66675" y="38100"/>
                </a:cubicBezTo>
                <a:cubicBezTo>
                  <a:pt x="82451" y="38100"/>
                  <a:pt x="95250" y="50899"/>
                  <a:pt x="95250" y="66675"/>
                </a:cubicBezTo>
                <a:lnTo>
                  <a:pt x="95250" y="133350"/>
                </a:lnTo>
                <a:lnTo>
                  <a:pt x="38100" y="133350"/>
                </a:lnTo>
                <a:lnTo>
                  <a:pt x="38100" y="66675"/>
                </a:lnTo>
                <a:close/>
                <a:moveTo>
                  <a:pt x="104775" y="219075"/>
                </a:moveTo>
                <a:cubicBezTo>
                  <a:pt x="104775" y="190083"/>
                  <a:pt x="115550" y="163592"/>
                  <a:pt x="133350" y="143470"/>
                </a:cubicBezTo>
                <a:lnTo>
                  <a:pt x="133350" y="66675"/>
                </a:lnTo>
                <a:cubicBezTo>
                  <a:pt x="133350" y="29825"/>
                  <a:pt x="103525" y="0"/>
                  <a:pt x="66675" y="0"/>
                </a:cubicBezTo>
                <a:cubicBezTo>
                  <a:pt x="29825" y="0"/>
                  <a:pt x="0" y="29825"/>
                  <a:pt x="0" y="66675"/>
                </a:cubicBezTo>
                <a:lnTo>
                  <a:pt x="0" y="238125"/>
                </a:lnTo>
                <a:cubicBezTo>
                  <a:pt x="0" y="274975"/>
                  <a:pt x="29825" y="304800"/>
                  <a:pt x="66675" y="304800"/>
                </a:cubicBezTo>
                <a:cubicBezTo>
                  <a:pt x="88880" y="304800"/>
                  <a:pt x="108525" y="293965"/>
                  <a:pt x="120670" y="277237"/>
                </a:cubicBezTo>
                <a:cubicBezTo>
                  <a:pt x="110550" y="260211"/>
                  <a:pt x="104775" y="240328"/>
                  <a:pt x="104775" y="219075"/>
                </a:cubicBezTo>
                <a:close/>
                <a:moveTo>
                  <a:pt x="143292" y="259199"/>
                </a:moveTo>
                <a:cubicBezTo>
                  <a:pt x="146030" y="264378"/>
                  <a:pt x="152995" y="264974"/>
                  <a:pt x="157163" y="260806"/>
                </a:cubicBezTo>
                <a:lnTo>
                  <a:pt x="260806" y="157163"/>
                </a:lnTo>
                <a:cubicBezTo>
                  <a:pt x="264974" y="152995"/>
                  <a:pt x="264378" y="146030"/>
                  <a:pt x="259199" y="143292"/>
                </a:cubicBezTo>
                <a:cubicBezTo>
                  <a:pt x="247233" y="136922"/>
                  <a:pt x="233601" y="133350"/>
                  <a:pt x="219075" y="133350"/>
                </a:cubicBezTo>
                <a:cubicBezTo>
                  <a:pt x="171748" y="133350"/>
                  <a:pt x="133350" y="171748"/>
                  <a:pt x="133350" y="219075"/>
                </a:cubicBezTo>
                <a:cubicBezTo>
                  <a:pt x="133350" y="233541"/>
                  <a:pt x="136922" y="247233"/>
                  <a:pt x="143292" y="259199"/>
                </a:cubicBezTo>
                <a:close/>
                <a:moveTo>
                  <a:pt x="177344" y="280987"/>
                </a:moveTo>
                <a:cubicBezTo>
                  <a:pt x="173176" y="285155"/>
                  <a:pt x="173772" y="292120"/>
                  <a:pt x="178951" y="294858"/>
                </a:cubicBezTo>
                <a:cubicBezTo>
                  <a:pt x="190917" y="301228"/>
                  <a:pt x="204549" y="304800"/>
                  <a:pt x="219075" y="304800"/>
                </a:cubicBezTo>
                <a:cubicBezTo>
                  <a:pt x="266402" y="304800"/>
                  <a:pt x="304800" y="266402"/>
                  <a:pt x="304800" y="219075"/>
                </a:cubicBezTo>
                <a:cubicBezTo>
                  <a:pt x="304800" y="204609"/>
                  <a:pt x="301228" y="190917"/>
                  <a:pt x="294858" y="178951"/>
                </a:cubicBezTo>
                <a:cubicBezTo>
                  <a:pt x="292120" y="173772"/>
                  <a:pt x="285155" y="173176"/>
                  <a:pt x="280987" y="177344"/>
                </a:cubicBezTo>
                <a:lnTo>
                  <a:pt x="177344" y="280987"/>
                </a:lnTo>
                <a:close/>
              </a:path>
            </a:pathLst>
          </a:custGeom>
          <a:solidFill>
            <a:srgbClr val="5D7FA3"/>
          </a:solidFill>
          <a:ln/>
        </p:spPr>
      </p:sp>
      <p:sp>
        <p:nvSpPr>
          <p:cNvPr id="23" name="Text 21"/>
          <p:cNvSpPr/>
          <p:nvPr/>
        </p:nvSpPr>
        <p:spPr>
          <a:xfrm>
            <a:off x="8839200" y="1625600"/>
            <a:ext cx="6858000" cy="406400"/>
          </a:xfrm>
          <a:prstGeom prst="rect">
            <a:avLst/>
          </a:prstGeom>
          <a:noFill/>
          <a:ln/>
        </p:spPr>
        <p:txBody>
          <a:bodyPr wrap="square" lIns="0" tIns="0" rIns="0" bIns="0" rtlCol="0" anchor="ctr"/>
          <a:lstStyle/>
          <a:p>
            <a:pPr>
              <a:lnSpc>
                <a:spcPct val="110000"/>
              </a:lnSpc>
            </a:pPr>
            <a:r>
              <a:rPr lang="en-US" sz="2400" b="1" dirty="0">
                <a:solidFill>
                  <a:srgbClr val="5D7FA3"/>
                </a:solidFill>
                <a:latin typeface="Noto Sans SC" pitchFamily="34" charset="0"/>
                <a:ea typeface="Noto Sans SC" pitchFamily="34" charset="-122"/>
                <a:cs typeface="Noto Sans SC" pitchFamily="34" charset="-120"/>
              </a:rPr>
              <a:t>Các thuốc hỗ trợ</a:t>
            </a:r>
            <a:endParaRPr lang="en-US" sz="1600" dirty="0"/>
          </a:p>
        </p:txBody>
      </p:sp>
      <p:sp>
        <p:nvSpPr>
          <p:cNvPr id="24" name="Shape 22"/>
          <p:cNvSpPr/>
          <p:nvPr/>
        </p:nvSpPr>
        <p:spPr>
          <a:xfrm>
            <a:off x="8458200" y="2184239"/>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5D7FA3"/>
          </a:solidFill>
          <a:ln/>
        </p:spPr>
      </p:sp>
      <p:sp>
        <p:nvSpPr>
          <p:cNvPr id="25" name="Text 23"/>
          <p:cNvSpPr/>
          <p:nvPr/>
        </p:nvSpPr>
        <p:spPr>
          <a:xfrm>
            <a:off x="8407400" y="2184239"/>
            <a:ext cx="508000" cy="406400"/>
          </a:xfrm>
          <a:prstGeom prst="rect">
            <a:avLst/>
          </a:prstGeom>
          <a:noFill/>
          <a:ln/>
        </p:spPr>
        <p:txBody>
          <a:bodyPr wrap="square" lIns="0" tIns="0" rIns="0" bIns="0" rtlCol="0" anchor="ctr"/>
          <a:lstStyle/>
          <a:p>
            <a:pPr algn="ct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26" name="Text 24"/>
          <p:cNvSpPr/>
          <p:nvPr/>
        </p:nvSpPr>
        <p:spPr>
          <a:xfrm>
            <a:off x="9017000" y="2184239"/>
            <a:ext cx="44196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Kháng histamin H1</a:t>
            </a:r>
            <a:endParaRPr lang="en-US" sz="1600" dirty="0"/>
          </a:p>
        </p:txBody>
      </p:sp>
      <p:sp>
        <p:nvSpPr>
          <p:cNvPr id="27" name="Text 25"/>
          <p:cNvSpPr/>
          <p:nvPr/>
        </p:nvSpPr>
        <p:spPr>
          <a:xfrm>
            <a:off x="9017000" y="2489039"/>
            <a:ext cx="44069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Chlorpheniramine, Cetirizine (không dùng Promethazine)</a:t>
            </a:r>
            <a:endParaRPr lang="en-US" sz="1600" dirty="0"/>
          </a:p>
        </p:txBody>
      </p:sp>
      <p:sp>
        <p:nvSpPr>
          <p:cNvPr id="28" name="Shape 26"/>
          <p:cNvSpPr/>
          <p:nvPr/>
        </p:nvSpPr>
        <p:spPr>
          <a:xfrm>
            <a:off x="8458200" y="2844639"/>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5D7FA3"/>
          </a:solidFill>
          <a:ln/>
        </p:spPr>
      </p:sp>
      <p:sp>
        <p:nvSpPr>
          <p:cNvPr id="29" name="Text 27"/>
          <p:cNvSpPr/>
          <p:nvPr/>
        </p:nvSpPr>
        <p:spPr>
          <a:xfrm>
            <a:off x="8407400" y="2844639"/>
            <a:ext cx="508000" cy="406400"/>
          </a:xfrm>
          <a:prstGeom prst="rect">
            <a:avLst/>
          </a:prstGeom>
          <a:noFill/>
          <a:ln/>
        </p:spPr>
        <p:txBody>
          <a:bodyPr wrap="square" lIns="0" tIns="0" rIns="0" bIns="0" rtlCol="0" anchor="ctr"/>
          <a:lstStyle/>
          <a:p>
            <a:pPr algn="ct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30" name="Text 28"/>
          <p:cNvSpPr/>
          <p:nvPr/>
        </p:nvSpPr>
        <p:spPr>
          <a:xfrm>
            <a:off x="9017000" y="2844639"/>
            <a:ext cx="4737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Corticosteroid</a:t>
            </a:r>
            <a:endParaRPr lang="en-US" sz="1600" dirty="0"/>
          </a:p>
        </p:txBody>
      </p:sp>
      <p:sp>
        <p:nvSpPr>
          <p:cNvPr id="31" name="Text 29"/>
          <p:cNvSpPr/>
          <p:nvPr/>
        </p:nvSpPr>
        <p:spPr>
          <a:xfrm>
            <a:off x="9017000" y="3149439"/>
            <a:ext cx="47244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Hydrocortisone, Methylprednisolone (giảm nguy cơ tái phát)</a:t>
            </a:r>
            <a:endParaRPr lang="en-US" sz="1600" dirty="0"/>
          </a:p>
        </p:txBody>
      </p:sp>
      <p:sp>
        <p:nvSpPr>
          <p:cNvPr id="32" name="Shape 30"/>
          <p:cNvSpPr/>
          <p:nvPr/>
        </p:nvSpPr>
        <p:spPr>
          <a:xfrm>
            <a:off x="8458200" y="3505039"/>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5D7FA3"/>
          </a:solidFill>
          <a:ln/>
        </p:spPr>
      </p:sp>
      <p:sp>
        <p:nvSpPr>
          <p:cNvPr id="33" name="Text 31"/>
          <p:cNvSpPr/>
          <p:nvPr/>
        </p:nvSpPr>
        <p:spPr>
          <a:xfrm>
            <a:off x="8407400" y="3505039"/>
            <a:ext cx="508000" cy="406400"/>
          </a:xfrm>
          <a:prstGeom prst="rect">
            <a:avLst/>
          </a:prstGeom>
          <a:noFill/>
          <a:ln/>
        </p:spPr>
        <p:txBody>
          <a:bodyPr wrap="square" lIns="0" tIns="0" rIns="0" bIns="0" rtlCol="0" anchor="ctr"/>
          <a:lstStyle/>
          <a:p>
            <a:pPr algn="ct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4" name="Text 32"/>
          <p:cNvSpPr/>
          <p:nvPr/>
        </p:nvSpPr>
        <p:spPr>
          <a:xfrm>
            <a:off x="9017000" y="3505039"/>
            <a:ext cx="44069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Bronchodilator</a:t>
            </a:r>
            <a:endParaRPr lang="en-US" sz="1600" dirty="0"/>
          </a:p>
        </p:txBody>
      </p:sp>
      <p:sp>
        <p:nvSpPr>
          <p:cNvPr id="35" name="Text 33"/>
          <p:cNvSpPr/>
          <p:nvPr/>
        </p:nvSpPr>
        <p:spPr>
          <a:xfrm>
            <a:off x="9017000" y="3809839"/>
            <a:ext cx="43942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Salbutamol neb/inhalation cho co thắt phế quản kéo dài</a:t>
            </a:r>
            <a:endParaRPr lang="en-US" sz="1600" dirty="0"/>
          </a:p>
        </p:txBody>
      </p:sp>
      <p:sp>
        <p:nvSpPr>
          <p:cNvPr id="36" name="Shape 34"/>
          <p:cNvSpPr/>
          <p:nvPr/>
        </p:nvSpPr>
        <p:spPr>
          <a:xfrm>
            <a:off x="8458200" y="4165439"/>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5D7FA3"/>
          </a:solidFill>
          <a:ln/>
        </p:spPr>
      </p:sp>
      <p:sp>
        <p:nvSpPr>
          <p:cNvPr id="37" name="Text 35"/>
          <p:cNvSpPr/>
          <p:nvPr/>
        </p:nvSpPr>
        <p:spPr>
          <a:xfrm>
            <a:off x="8407400" y="4165439"/>
            <a:ext cx="508000" cy="406400"/>
          </a:xfrm>
          <a:prstGeom prst="rect">
            <a:avLst/>
          </a:prstGeom>
          <a:noFill/>
          <a:ln/>
        </p:spPr>
        <p:txBody>
          <a:bodyPr wrap="square" lIns="0" tIns="0" rIns="0" bIns="0" rtlCol="0" anchor="ctr"/>
          <a:lstStyle/>
          <a:p>
            <a:pPr algn="ct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38" name="Text 36"/>
          <p:cNvSpPr/>
          <p:nvPr/>
        </p:nvSpPr>
        <p:spPr>
          <a:xfrm>
            <a:off x="9017000" y="4165439"/>
            <a:ext cx="4749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Glucagon</a:t>
            </a:r>
            <a:endParaRPr lang="en-US" sz="1600" dirty="0"/>
          </a:p>
        </p:txBody>
      </p:sp>
      <p:sp>
        <p:nvSpPr>
          <p:cNvPr id="39" name="Text 37"/>
          <p:cNvSpPr/>
          <p:nvPr/>
        </p:nvSpPr>
        <p:spPr>
          <a:xfrm>
            <a:off x="9017000" y="4470239"/>
            <a:ext cx="47371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Khi bệnh nhân dùng beta-blocker (Adrenaline kém hiệu quả)</a:t>
            </a:r>
            <a:endParaRPr lang="en-US" sz="1600" dirty="0"/>
          </a:p>
        </p:txBody>
      </p:sp>
      <p:sp>
        <p:nvSpPr>
          <p:cNvPr id="40" name="Shape 38"/>
          <p:cNvSpPr/>
          <p:nvPr/>
        </p:nvSpPr>
        <p:spPr>
          <a:xfrm>
            <a:off x="508000" y="6299039"/>
            <a:ext cx="15240000" cy="1422400"/>
          </a:xfrm>
          <a:custGeom>
            <a:avLst/>
            <a:gdLst/>
            <a:ahLst/>
            <a:cxnLst/>
            <a:rect l="l" t="t" r="r" b="b"/>
            <a:pathLst>
              <a:path w="15240000" h="1422400">
                <a:moveTo>
                  <a:pt x="152396" y="0"/>
                </a:moveTo>
                <a:lnTo>
                  <a:pt x="15087604" y="0"/>
                </a:lnTo>
                <a:cubicBezTo>
                  <a:pt x="15171770" y="0"/>
                  <a:pt x="15240000" y="68230"/>
                  <a:pt x="15240000" y="152396"/>
                </a:cubicBezTo>
                <a:lnTo>
                  <a:pt x="15240000" y="1270004"/>
                </a:lnTo>
                <a:cubicBezTo>
                  <a:pt x="15240000" y="1354170"/>
                  <a:pt x="15171770" y="1422400"/>
                  <a:pt x="15087604" y="1422400"/>
                </a:cubicBezTo>
                <a:lnTo>
                  <a:pt x="152396" y="1422400"/>
                </a:lnTo>
                <a:cubicBezTo>
                  <a:pt x="68286" y="1422400"/>
                  <a:pt x="0" y="1354114"/>
                  <a:pt x="0" y="1270004"/>
                </a:cubicBezTo>
                <a:lnTo>
                  <a:pt x="0" y="152396"/>
                </a:lnTo>
                <a:cubicBezTo>
                  <a:pt x="0" y="68286"/>
                  <a:pt x="68286" y="0"/>
                  <a:pt x="152396"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41" name="Shape 39"/>
          <p:cNvSpPr/>
          <p:nvPr/>
        </p:nvSpPr>
        <p:spPr>
          <a:xfrm>
            <a:off x="711200" y="6451439"/>
            <a:ext cx="381000" cy="381000"/>
          </a:xfrm>
          <a:custGeom>
            <a:avLst/>
            <a:gdLst/>
            <a:ahLst/>
            <a:cxnLst/>
            <a:rect l="l" t="t" r="r" b="b"/>
            <a:pathLst>
              <a:path w="381000" h="381000">
                <a:moveTo>
                  <a:pt x="190500" y="0"/>
                </a:moveTo>
                <a:cubicBezTo>
                  <a:pt x="201439" y="0"/>
                  <a:pt x="211485" y="6028"/>
                  <a:pt x="216694" y="15627"/>
                </a:cubicBezTo>
                <a:lnTo>
                  <a:pt x="377428" y="313283"/>
                </a:lnTo>
                <a:cubicBezTo>
                  <a:pt x="382414" y="322511"/>
                  <a:pt x="382191" y="333673"/>
                  <a:pt x="376833" y="342677"/>
                </a:cubicBezTo>
                <a:cubicBezTo>
                  <a:pt x="371475" y="351681"/>
                  <a:pt x="361727" y="357188"/>
                  <a:pt x="351234" y="357188"/>
                </a:cubicBezTo>
                <a:lnTo>
                  <a:pt x="29766" y="357188"/>
                </a:lnTo>
                <a:cubicBezTo>
                  <a:pt x="19273" y="357188"/>
                  <a:pt x="9599" y="351681"/>
                  <a:pt x="4167" y="342677"/>
                </a:cubicBezTo>
                <a:cubicBezTo>
                  <a:pt x="-1265" y="333673"/>
                  <a:pt x="-1414" y="322511"/>
                  <a:pt x="3572" y="313283"/>
                </a:cubicBezTo>
                <a:lnTo>
                  <a:pt x="164306" y="15627"/>
                </a:lnTo>
                <a:cubicBezTo>
                  <a:pt x="169515" y="6028"/>
                  <a:pt x="179561" y="0"/>
                  <a:pt x="190500" y="0"/>
                </a:cubicBezTo>
                <a:close/>
                <a:moveTo>
                  <a:pt x="190500" y="125016"/>
                </a:moveTo>
                <a:cubicBezTo>
                  <a:pt x="180603" y="125016"/>
                  <a:pt x="172641" y="132978"/>
                  <a:pt x="172641" y="142875"/>
                </a:cubicBezTo>
                <a:lnTo>
                  <a:pt x="172641" y="226219"/>
                </a:lnTo>
                <a:cubicBezTo>
                  <a:pt x="172641" y="236116"/>
                  <a:pt x="180603" y="244078"/>
                  <a:pt x="190500" y="244078"/>
                </a:cubicBezTo>
                <a:cubicBezTo>
                  <a:pt x="200397" y="244078"/>
                  <a:pt x="208359" y="236116"/>
                  <a:pt x="208359" y="226219"/>
                </a:cubicBezTo>
                <a:lnTo>
                  <a:pt x="208359" y="142875"/>
                </a:lnTo>
                <a:cubicBezTo>
                  <a:pt x="208359" y="132978"/>
                  <a:pt x="200397" y="125016"/>
                  <a:pt x="190500" y="125016"/>
                </a:cubicBezTo>
                <a:close/>
                <a:moveTo>
                  <a:pt x="210369" y="285750"/>
                </a:moveTo>
                <a:cubicBezTo>
                  <a:pt x="210821" y="278375"/>
                  <a:pt x="207143" y="271358"/>
                  <a:pt x="200820" y="267534"/>
                </a:cubicBezTo>
                <a:cubicBezTo>
                  <a:pt x="194498" y="263710"/>
                  <a:pt x="186576" y="263710"/>
                  <a:pt x="180254" y="267534"/>
                </a:cubicBezTo>
                <a:cubicBezTo>
                  <a:pt x="173932" y="271358"/>
                  <a:pt x="170254" y="278375"/>
                  <a:pt x="170706" y="285750"/>
                </a:cubicBezTo>
                <a:cubicBezTo>
                  <a:pt x="170254" y="293125"/>
                  <a:pt x="173932" y="300142"/>
                  <a:pt x="180254" y="303966"/>
                </a:cubicBezTo>
                <a:cubicBezTo>
                  <a:pt x="186576" y="307790"/>
                  <a:pt x="194498" y="307790"/>
                  <a:pt x="200820" y="303966"/>
                </a:cubicBezTo>
                <a:cubicBezTo>
                  <a:pt x="207143" y="300142"/>
                  <a:pt x="210821" y="293125"/>
                  <a:pt x="210369" y="285750"/>
                </a:cubicBezTo>
                <a:close/>
              </a:path>
            </a:pathLst>
          </a:custGeom>
          <a:solidFill>
            <a:srgbClr val="FFFFFF"/>
          </a:solidFill>
          <a:ln/>
        </p:spPr>
      </p:sp>
      <p:sp>
        <p:nvSpPr>
          <p:cNvPr id="42" name="Text 40"/>
          <p:cNvSpPr/>
          <p:nvPr/>
        </p:nvSpPr>
        <p:spPr>
          <a:xfrm>
            <a:off x="1339850" y="6451439"/>
            <a:ext cx="143891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LƯU Ý QUAN TRỌNG</a:t>
            </a:r>
            <a:endParaRPr lang="en-US" sz="1600" dirty="0"/>
          </a:p>
        </p:txBody>
      </p:sp>
      <p:sp>
        <p:nvSpPr>
          <p:cNvPr id="43" name="Text 41"/>
          <p:cNvSpPr/>
          <p:nvPr/>
        </p:nvSpPr>
        <p:spPr>
          <a:xfrm>
            <a:off x="1339850" y="6908639"/>
            <a:ext cx="14363700" cy="660400"/>
          </a:xfrm>
          <a:prstGeom prst="rect">
            <a:avLst/>
          </a:prstGeom>
          <a:noFill/>
          <a:ln/>
        </p:spPr>
        <p:txBody>
          <a:bodyPr wrap="square" lIns="0" tIns="0" rIns="0" bIns="0" rtlCol="0" anchor="ctr"/>
          <a:lstStyle/>
          <a:p>
            <a:pPr>
              <a:lnSpc>
                <a:spcPct val="140000"/>
              </a:lnSpc>
            </a:pPr>
            <a:r>
              <a:rPr lang="en-US" sz="1600" b="1" dirty="0">
                <a:solidFill>
                  <a:srgbClr val="FFFFFF"/>
                </a:solidFill>
                <a:latin typeface="Quattrocento Sans" pitchFamily="34" charset="0"/>
                <a:ea typeface="Quattrocento Sans" pitchFamily="34" charset="-122"/>
                <a:cs typeface="Quattrocento Sans" pitchFamily="34" charset="-120"/>
              </a:rPr>
              <a:t>Các thuốc hỗ trợ KHÔNG thay thế Adrenaline.</a:t>
            </a:r>
            <a:pPr>
              <a:lnSpc>
                <a:spcPct val="140000"/>
              </a:lnSpc>
            </a:pPr>
            <a:r>
              <a:rPr lang="en-US" sz="1600" dirty="0">
                <a:solidFill>
                  <a:srgbClr val="FFFFFF"/>
                </a:solidFill>
                <a:latin typeface="Quattrocento Sans" pitchFamily="34" charset="0"/>
                <a:ea typeface="Quattrocento Sans" pitchFamily="34" charset="-122"/>
                <a:cs typeface="Quattrocento Sans" pitchFamily="34" charset="-120"/>
              </a:rPr>
              <a:t> Chỉ dùng SAU KHI đã tiêm Adrenaline và khi bệnh nhân đã ổn định. Không bao giờ trì hoãn tiêm Adrenaline để dùng các thuốc này.</a:t>
            </a:r>
            <a:endParaRPr lang="en-US" sz="1600" dirty="0"/>
          </a:p>
        </p:txBody>
      </p:sp>
    </p:spTree>
  </p:cSld>
  <p:clrMapOvr>
    <a:masterClrMapping/>
  </p:clrMapOvr>
  <p:transition>
    <p:fade/>
    <p:spd val="med"/>
  </p:transition>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Hỗ trợ Hô hấp và Tuần hoàn</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397000"/>
            <a:ext cx="7493000" cy="5156200"/>
          </a:xfrm>
          <a:custGeom>
            <a:avLst/>
            <a:gdLst/>
            <a:ahLst/>
            <a:cxnLst/>
            <a:rect l="l" t="t" r="r" b="b"/>
            <a:pathLst>
              <a:path w="7493000" h="5156200">
                <a:moveTo>
                  <a:pt x="50800" y="0"/>
                </a:moveTo>
                <a:lnTo>
                  <a:pt x="7442200" y="0"/>
                </a:lnTo>
                <a:cubicBezTo>
                  <a:pt x="7470237" y="0"/>
                  <a:pt x="7493000" y="22763"/>
                  <a:pt x="7493000" y="50800"/>
                </a:cubicBezTo>
                <a:lnTo>
                  <a:pt x="7493000" y="5003783"/>
                </a:lnTo>
                <a:cubicBezTo>
                  <a:pt x="7493000" y="5087960"/>
                  <a:pt x="7424760" y="5156200"/>
                  <a:pt x="7340583" y="5156200"/>
                </a:cubicBezTo>
                <a:lnTo>
                  <a:pt x="152417" y="5156200"/>
                </a:lnTo>
                <a:cubicBezTo>
                  <a:pt x="68240" y="5156200"/>
                  <a:pt x="0" y="5087960"/>
                  <a:pt x="0" y="5003783"/>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3970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2A4B7C"/>
          </a:solidFill>
          <a:ln/>
        </p:spPr>
      </p:sp>
      <p:sp>
        <p:nvSpPr>
          <p:cNvPr id="6" name="Shape 4"/>
          <p:cNvSpPr/>
          <p:nvPr/>
        </p:nvSpPr>
        <p:spPr>
          <a:xfrm>
            <a:off x="730250" y="1676239"/>
            <a:ext cx="342900" cy="304800"/>
          </a:xfrm>
          <a:custGeom>
            <a:avLst/>
            <a:gdLst/>
            <a:ahLst/>
            <a:cxnLst/>
            <a:rect l="l" t="t" r="r" b="b"/>
            <a:pathLst>
              <a:path w="342900" h="304800">
                <a:moveTo>
                  <a:pt x="190500" y="19050"/>
                </a:moveTo>
                <a:cubicBezTo>
                  <a:pt x="190500" y="8513"/>
                  <a:pt x="181987" y="0"/>
                  <a:pt x="171450" y="0"/>
                </a:cubicBezTo>
                <a:cubicBezTo>
                  <a:pt x="160913" y="0"/>
                  <a:pt x="152400" y="8513"/>
                  <a:pt x="152400" y="19050"/>
                </a:cubicBezTo>
                <a:lnTo>
                  <a:pt x="152400" y="103525"/>
                </a:lnTo>
                <a:lnTo>
                  <a:pt x="133350" y="114955"/>
                </a:lnTo>
                <a:lnTo>
                  <a:pt x="133350" y="45482"/>
                </a:lnTo>
                <a:cubicBezTo>
                  <a:pt x="133350" y="30897"/>
                  <a:pt x="121503" y="19050"/>
                  <a:pt x="106918" y="19050"/>
                </a:cubicBezTo>
                <a:cubicBezTo>
                  <a:pt x="99477" y="19050"/>
                  <a:pt x="92393" y="22205"/>
                  <a:pt x="87392" y="27682"/>
                </a:cubicBezTo>
                <a:lnTo>
                  <a:pt x="71676" y="44946"/>
                </a:lnTo>
                <a:cubicBezTo>
                  <a:pt x="25539" y="95726"/>
                  <a:pt x="0" y="161806"/>
                  <a:pt x="0" y="230386"/>
                </a:cubicBezTo>
                <a:lnTo>
                  <a:pt x="0" y="248543"/>
                </a:lnTo>
                <a:cubicBezTo>
                  <a:pt x="0" y="279618"/>
                  <a:pt x="25182" y="304800"/>
                  <a:pt x="56257" y="304800"/>
                </a:cubicBezTo>
                <a:cubicBezTo>
                  <a:pt x="69354" y="304800"/>
                  <a:pt x="82272" y="301764"/>
                  <a:pt x="94000" y="295870"/>
                </a:cubicBezTo>
                <a:lnTo>
                  <a:pt x="96976" y="294382"/>
                </a:lnTo>
                <a:cubicBezTo>
                  <a:pt x="119241" y="283250"/>
                  <a:pt x="133290" y="260509"/>
                  <a:pt x="133290" y="235565"/>
                </a:cubicBezTo>
                <a:lnTo>
                  <a:pt x="133290" y="159365"/>
                </a:lnTo>
                <a:lnTo>
                  <a:pt x="171390" y="136505"/>
                </a:lnTo>
                <a:lnTo>
                  <a:pt x="209490" y="159365"/>
                </a:lnTo>
                <a:lnTo>
                  <a:pt x="209490" y="235565"/>
                </a:lnTo>
                <a:cubicBezTo>
                  <a:pt x="209490" y="260449"/>
                  <a:pt x="223540" y="283250"/>
                  <a:pt x="245805" y="294382"/>
                </a:cubicBezTo>
                <a:lnTo>
                  <a:pt x="248781" y="295870"/>
                </a:lnTo>
                <a:cubicBezTo>
                  <a:pt x="260509" y="301704"/>
                  <a:pt x="273427" y="304800"/>
                  <a:pt x="286524" y="304800"/>
                </a:cubicBezTo>
                <a:cubicBezTo>
                  <a:pt x="317599" y="304800"/>
                  <a:pt x="342781" y="279618"/>
                  <a:pt x="342781" y="248543"/>
                </a:cubicBezTo>
                <a:lnTo>
                  <a:pt x="342781" y="244852"/>
                </a:lnTo>
                <a:cubicBezTo>
                  <a:pt x="342781" y="178713"/>
                  <a:pt x="320933" y="114479"/>
                  <a:pt x="280630" y="62091"/>
                </a:cubicBezTo>
                <a:lnTo>
                  <a:pt x="255330" y="28992"/>
                </a:lnTo>
                <a:cubicBezTo>
                  <a:pt x="250507" y="22681"/>
                  <a:pt x="243007" y="19050"/>
                  <a:pt x="235089" y="19050"/>
                </a:cubicBezTo>
                <a:cubicBezTo>
                  <a:pt x="220980" y="19050"/>
                  <a:pt x="209550" y="30480"/>
                  <a:pt x="209550" y="44589"/>
                </a:cubicBezTo>
                <a:lnTo>
                  <a:pt x="209550" y="114955"/>
                </a:lnTo>
                <a:lnTo>
                  <a:pt x="190500" y="103525"/>
                </a:lnTo>
                <a:lnTo>
                  <a:pt x="190500" y="19050"/>
                </a:lnTo>
                <a:close/>
              </a:path>
            </a:pathLst>
          </a:custGeom>
          <a:solidFill>
            <a:srgbClr val="2A4B7C"/>
          </a:solidFill>
          <a:ln/>
        </p:spPr>
      </p:sp>
      <p:sp>
        <p:nvSpPr>
          <p:cNvPr id="7" name="Text 5"/>
          <p:cNvSpPr/>
          <p:nvPr/>
        </p:nvSpPr>
        <p:spPr>
          <a:xfrm>
            <a:off x="1092200" y="1625600"/>
            <a:ext cx="68580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Hỗ trợ Hô hấp</a:t>
            </a:r>
            <a:endParaRPr lang="en-US" sz="1600" dirty="0"/>
          </a:p>
        </p:txBody>
      </p:sp>
      <p:sp>
        <p:nvSpPr>
          <p:cNvPr id="8" name="Shape 6"/>
          <p:cNvSpPr/>
          <p:nvPr/>
        </p:nvSpPr>
        <p:spPr>
          <a:xfrm>
            <a:off x="711200" y="2184239"/>
            <a:ext cx="7086600" cy="1524000"/>
          </a:xfrm>
          <a:custGeom>
            <a:avLst/>
            <a:gdLst/>
            <a:ahLst/>
            <a:cxnLst/>
            <a:rect l="l" t="t" r="r" b="b"/>
            <a:pathLst>
              <a:path w="7086600" h="1524000">
                <a:moveTo>
                  <a:pt x="101605" y="0"/>
                </a:moveTo>
                <a:lnTo>
                  <a:pt x="6984995" y="0"/>
                </a:lnTo>
                <a:cubicBezTo>
                  <a:pt x="7041110" y="0"/>
                  <a:pt x="7086600" y="45490"/>
                  <a:pt x="7086600" y="101605"/>
                </a:cubicBezTo>
                <a:lnTo>
                  <a:pt x="7086600" y="1422395"/>
                </a:lnTo>
                <a:cubicBezTo>
                  <a:pt x="7086600" y="1478510"/>
                  <a:pt x="7041110" y="1524000"/>
                  <a:pt x="6984995" y="1524000"/>
                </a:cubicBezTo>
                <a:lnTo>
                  <a:pt x="101605" y="1524000"/>
                </a:lnTo>
                <a:cubicBezTo>
                  <a:pt x="45490" y="1524000"/>
                  <a:pt x="0" y="1478510"/>
                  <a:pt x="0" y="1422395"/>
                </a:cubicBezTo>
                <a:lnTo>
                  <a:pt x="0" y="101605"/>
                </a:lnTo>
                <a:cubicBezTo>
                  <a:pt x="0" y="45528"/>
                  <a:pt x="45528" y="0"/>
                  <a:pt x="101605" y="0"/>
                </a:cubicBezTo>
                <a:close/>
              </a:path>
            </a:pathLst>
          </a:custGeom>
          <a:solidFill>
            <a:srgbClr val="2A4B7C">
              <a:alpha val="10196"/>
            </a:srgbClr>
          </a:solidFill>
          <a:ln/>
        </p:spPr>
      </p:sp>
      <p:sp>
        <p:nvSpPr>
          <p:cNvPr id="9" name="Text 7"/>
          <p:cNvSpPr/>
          <p:nvPr/>
        </p:nvSpPr>
        <p:spPr>
          <a:xfrm>
            <a:off x="863600" y="23366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Oxy hóa trị</a:t>
            </a:r>
            <a:endParaRPr lang="en-US" sz="1600" dirty="0"/>
          </a:p>
        </p:txBody>
      </p:sp>
      <p:sp>
        <p:nvSpPr>
          <p:cNvPr id="10" name="Shape 8"/>
          <p:cNvSpPr/>
          <p:nvPr/>
        </p:nvSpPr>
        <p:spPr>
          <a:xfrm>
            <a:off x="900113" y="2722724"/>
            <a:ext cx="155575" cy="177800"/>
          </a:xfrm>
          <a:custGeom>
            <a:avLst/>
            <a:gdLst/>
            <a:ahLst/>
            <a:cxnLst/>
            <a:rect l="l" t="t" r="r" b="b"/>
            <a:pathLst>
              <a:path w="155575" h="177800">
                <a:moveTo>
                  <a:pt x="150991" y="24343"/>
                </a:moveTo>
                <a:cubicBezTo>
                  <a:pt x="155957" y="27955"/>
                  <a:pt x="157068" y="34900"/>
                  <a:pt x="153457" y="39866"/>
                </a:cubicBezTo>
                <a:lnTo>
                  <a:pt x="64557" y="162104"/>
                </a:lnTo>
                <a:cubicBezTo>
                  <a:pt x="62647" y="164743"/>
                  <a:pt x="59695" y="166375"/>
                  <a:pt x="56431" y="166653"/>
                </a:cubicBezTo>
                <a:cubicBezTo>
                  <a:pt x="53166" y="166931"/>
                  <a:pt x="50006" y="165715"/>
                  <a:pt x="47714" y="163423"/>
                </a:cubicBezTo>
                <a:lnTo>
                  <a:pt x="3264" y="118973"/>
                </a:lnTo>
                <a:cubicBezTo>
                  <a:pt x="-1077" y="114632"/>
                  <a:pt x="-1077" y="107583"/>
                  <a:pt x="3264" y="103242"/>
                </a:cubicBezTo>
                <a:cubicBezTo>
                  <a:pt x="7605" y="98901"/>
                  <a:pt x="14655" y="98901"/>
                  <a:pt x="18995" y="103242"/>
                </a:cubicBezTo>
                <a:lnTo>
                  <a:pt x="54243" y="138490"/>
                </a:lnTo>
                <a:lnTo>
                  <a:pt x="135503" y="26774"/>
                </a:lnTo>
                <a:cubicBezTo>
                  <a:pt x="139115" y="21808"/>
                  <a:pt x="146060" y="20697"/>
                  <a:pt x="151026" y="24309"/>
                </a:cubicBezTo>
                <a:close/>
              </a:path>
            </a:pathLst>
          </a:custGeom>
          <a:solidFill>
            <a:srgbClr val="2A4B7C"/>
          </a:solidFill>
          <a:ln/>
        </p:spPr>
      </p:sp>
      <p:sp>
        <p:nvSpPr>
          <p:cNvPr id="11" name="Text 9"/>
          <p:cNvSpPr/>
          <p:nvPr/>
        </p:nvSpPr>
        <p:spPr>
          <a:xfrm>
            <a:off x="1143000" y="2692239"/>
            <a:ext cx="65913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6-8 lít/phút qua mặt nạ (ngườ lớn)</a:t>
            </a:r>
            <a:endParaRPr lang="en-US" sz="1600" dirty="0"/>
          </a:p>
        </p:txBody>
      </p:sp>
      <p:sp>
        <p:nvSpPr>
          <p:cNvPr id="12" name="Shape 10"/>
          <p:cNvSpPr/>
          <p:nvPr/>
        </p:nvSpPr>
        <p:spPr>
          <a:xfrm>
            <a:off x="900113" y="3027524"/>
            <a:ext cx="155575" cy="177800"/>
          </a:xfrm>
          <a:custGeom>
            <a:avLst/>
            <a:gdLst/>
            <a:ahLst/>
            <a:cxnLst/>
            <a:rect l="l" t="t" r="r" b="b"/>
            <a:pathLst>
              <a:path w="155575" h="177800">
                <a:moveTo>
                  <a:pt x="150991" y="24343"/>
                </a:moveTo>
                <a:cubicBezTo>
                  <a:pt x="155957" y="27955"/>
                  <a:pt x="157068" y="34900"/>
                  <a:pt x="153457" y="39866"/>
                </a:cubicBezTo>
                <a:lnTo>
                  <a:pt x="64557" y="162104"/>
                </a:lnTo>
                <a:cubicBezTo>
                  <a:pt x="62647" y="164743"/>
                  <a:pt x="59695" y="166375"/>
                  <a:pt x="56431" y="166653"/>
                </a:cubicBezTo>
                <a:cubicBezTo>
                  <a:pt x="53166" y="166931"/>
                  <a:pt x="50006" y="165715"/>
                  <a:pt x="47714" y="163423"/>
                </a:cubicBezTo>
                <a:lnTo>
                  <a:pt x="3264" y="118973"/>
                </a:lnTo>
                <a:cubicBezTo>
                  <a:pt x="-1077" y="114632"/>
                  <a:pt x="-1077" y="107583"/>
                  <a:pt x="3264" y="103242"/>
                </a:cubicBezTo>
                <a:cubicBezTo>
                  <a:pt x="7605" y="98901"/>
                  <a:pt x="14655" y="98901"/>
                  <a:pt x="18995" y="103242"/>
                </a:cubicBezTo>
                <a:lnTo>
                  <a:pt x="54243" y="138490"/>
                </a:lnTo>
                <a:lnTo>
                  <a:pt x="135503" y="26774"/>
                </a:lnTo>
                <a:cubicBezTo>
                  <a:pt x="139115" y="21808"/>
                  <a:pt x="146060" y="20697"/>
                  <a:pt x="151026" y="24309"/>
                </a:cubicBezTo>
                <a:close/>
              </a:path>
            </a:pathLst>
          </a:custGeom>
          <a:solidFill>
            <a:srgbClr val="2A4B7C"/>
          </a:solidFill>
          <a:ln/>
        </p:spPr>
      </p:sp>
      <p:sp>
        <p:nvSpPr>
          <p:cNvPr id="13" name="Text 11"/>
          <p:cNvSpPr/>
          <p:nvPr/>
        </p:nvSpPr>
        <p:spPr>
          <a:xfrm>
            <a:off x="1143000" y="2997039"/>
            <a:ext cx="65913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1-5 lít/phút (trẻ em)</a:t>
            </a:r>
            <a:endParaRPr lang="en-US" sz="1600" dirty="0"/>
          </a:p>
        </p:txBody>
      </p:sp>
      <p:sp>
        <p:nvSpPr>
          <p:cNvPr id="14" name="Shape 12"/>
          <p:cNvSpPr/>
          <p:nvPr/>
        </p:nvSpPr>
        <p:spPr>
          <a:xfrm>
            <a:off x="900113" y="3332324"/>
            <a:ext cx="155575" cy="177800"/>
          </a:xfrm>
          <a:custGeom>
            <a:avLst/>
            <a:gdLst/>
            <a:ahLst/>
            <a:cxnLst/>
            <a:rect l="l" t="t" r="r" b="b"/>
            <a:pathLst>
              <a:path w="155575" h="177800">
                <a:moveTo>
                  <a:pt x="150991" y="24343"/>
                </a:moveTo>
                <a:cubicBezTo>
                  <a:pt x="155957" y="27955"/>
                  <a:pt x="157068" y="34900"/>
                  <a:pt x="153457" y="39866"/>
                </a:cubicBezTo>
                <a:lnTo>
                  <a:pt x="64557" y="162104"/>
                </a:lnTo>
                <a:cubicBezTo>
                  <a:pt x="62647" y="164743"/>
                  <a:pt x="59695" y="166375"/>
                  <a:pt x="56431" y="166653"/>
                </a:cubicBezTo>
                <a:cubicBezTo>
                  <a:pt x="53166" y="166931"/>
                  <a:pt x="50006" y="165715"/>
                  <a:pt x="47714" y="163423"/>
                </a:cubicBezTo>
                <a:lnTo>
                  <a:pt x="3264" y="118973"/>
                </a:lnTo>
                <a:cubicBezTo>
                  <a:pt x="-1077" y="114632"/>
                  <a:pt x="-1077" y="107583"/>
                  <a:pt x="3264" y="103242"/>
                </a:cubicBezTo>
                <a:cubicBezTo>
                  <a:pt x="7605" y="98901"/>
                  <a:pt x="14655" y="98901"/>
                  <a:pt x="18995" y="103242"/>
                </a:cubicBezTo>
                <a:lnTo>
                  <a:pt x="54243" y="138490"/>
                </a:lnTo>
                <a:lnTo>
                  <a:pt x="135503" y="26774"/>
                </a:lnTo>
                <a:cubicBezTo>
                  <a:pt x="139115" y="21808"/>
                  <a:pt x="146060" y="20697"/>
                  <a:pt x="151026" y="24309"/>
                </a:cubicBezTo>
                <a:close/>
              </a:path>
            </a:pathLst>
          </a:custGeom>
          <a:solidFill>
            <a:srgbClr val="2A4B7C"/>
          </a:solidFill>
          <a:ln/>
        </p:spPr>
      </p:sp>
      <p:sp>
        <p:nvSpPr>
          <p:cNvPr id="15" name="Text 13"/>
          <p:cNvSpPr/>
          <p:nvPr/>
        </p:nvSpPr>
        <p:spPr>
          <a:xfrm>
            <a:off x="1143000" y="3301839"/>
            <a:ext cx="65913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Mục tiêu SpO2 &gt; 94%</a:t>
            </a:r>
            <a:endParaRPr lang="en-US" sz="1600" dirty="0"/>
          </a:p>
        </p:txBody>
      </p:sp>
      <p:sp>
        <p:nvSpPr>
          <p:cNvPr id="16" name="Shape 14"/>
          <p:cNvSpPr/>
          <p:nvPr/>
        </p:nvSpPr>
        <p:spPr>
          <a:xfrm>
            <a:off x="711200" y="3809839"/>
            <a:ext cx="7086600" cy="1727200"/>
          </a:xfrm>
          <a:custGeom>
            <a:avLst/>
            <a:gdLst/>
            <a:ahLst/>
            <a:cxnLst/>
            <a:rect l="l" t="t" r="r" b="b"/>
            <a:pathLst>
              <a:path w="7086600" h="1727200">
                <a:moveTo>
                  <a:pt x="101594" y="0"/>
                </a:moveTo>
                <a:lnTo>
                  <a:pt x="6985006" y="0"/>
                </a:lnTo>
                <a:cubicBezTo>
                  <a:pt x="7041115" y="0"/>
                  <a:pt x="7086600" y="45485"/>
                  <a:pt x="7086600" y="101594"/>
                </a:cubicBezTo>
                <a:lnTo>
                  <a:pt x="7086600" y="1625606"/>
                </a:lnTo>
                <a:cubicBezTo>
                  <a:pt x="7086600" y="1681715"/>
                  <a:pt x="7041115" y="1727200"/>
                  <a:pt x="69850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C52726">
              <a:alpha val="10196"/>
            </a:srgbClr>
          </a:solidFill>
          <a:ln/>
        </p:spPr>
      </p:sp>
      <p:sp>
        <p:nvSpPr>
          <p:cNvPr id="17" name="Text 15"/>
          <p:cNvSpPr/>
          <p:nvPr/>
        </p:nvSpPr>
        <p:spPr>
          <a:xfrm>
            <a:off x="863600" y="39622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Mở khí quản cấp cứu</a:t>
            </a:r>
            <a:endParaRPr lang="en-US" sz="1600" dirty="0"/>
          </a:p>
        </p:txBody>
      </p:sp>
      <p:sp>
        <p:nvSpPr>
          <p:cNvPr id="18" name="Text 16"/>
          <p:cNvSpPr/>
          <p:nvPr/>
        </p:nvSpPr>
        <p:spPr>
          <a:xfrm>
            <a:off x="863600" y="4317839"/>
            <a:ext cx="68707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Chỉ định khi:</a:t>
            </a:r>
            <a:endParaRPr lang="en-US" sz="1600" dirty="0"/>
          </a:p>
        </p:txBody>
      </p:sp>
      <p:sp>
        <p:nvSpPr>
          <p:cNvPr id="19" name="Text 17"/>
          <p:cNvSpPr/>
          <p:nvPr/>
        </p:nvSpPr>
        <p:spPr>
          <a:xfrm>
            <a:off x="863600" y="4622639"/>
            <a:ext cx="68707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Phù nề thanh quản nặng</a:t>
            </a:r>
            <a:endParaRPr lang="en-US" sz="1600" dirty="0"/>
          </a:p>
        </p:txBody>
      </p:sp>
      <p:sp>
        <p:nvSpPr>
          <p:cNvPr id="20" name="Text 18"/>
          <p:cNvSpPr/>
          <p:nvPr/>
        </p:nvSpPr>
        <p:spPr>
          <a:xfrm>
            <a:off x="863600" y="4876639"/>
            <a:ext cx="68707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Thở rít, khó thở nặng</a:t>
            </a:r>
            <a:endParaRPr lang="en-US" sz="1600" dirty="0"/>
          </a:p>
        </p:txBody>
      </p:sp>
      <p:sp>
        <p:nvSpPr>
          <p:cNvPr id="21" name="Text 19"/>
          <p:cNvSpPr/>
          <p:nvPr/>
        </p:nvSpPr>
        <p:spPr>
          <a:xfrm>
            <a:off x="863600" y="5130639"/>
            <a:ext cx="68707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Tím tái, mất ý thức</a:t>
            </a:r>
            <a:endParaRPr lang="en-US" sz="1600" dirty="0"/>
          </a:p>
        </p:txBody>
      </p:sp>
      <p:sp>
        <p:nvSpPr>
          <p:cNvPr id="22" name="Shape 20"/>
          <p:cNvSpPr/>
          <p:nvPr/>
        </p:nvSpPr>
        <p:spPr>
          <a:xfrm>
            <a:off x="711200" y="5638639"/>
            <a:ext cx="7086600" cy="457200"/>
          </a:xfrm>
          <a:custGeom>
            <a:avLst/>
            <a:gdLst/>
            <a:ahLst/>
            <a:cxnLst/>
            <a:rect l="l" t="t" r="r" b="b"/>
            <a:pathLst>
              <a:path w="7086600" h="457200">
                <a:moveTo>
                  <a:pt x="101599" y="0"/>
                </a:moveTo>
                <a:lnTo>
                  <a:pt x="6985001" y="0"/>
                </a:lnTo>
                <a:cubicBezTo>
                  <a:pt x="7041113" y="0"/>
                  <a:pt x="7086600" y="45487"/>
                  <a:pt x="7086600" y="101599"/>
                </a:cubicBezTo>
                <a:lnTo>
                  <a:pt x="7086600" y="355601"/>
                </a:lnTo>
                <a:cubicBezTo>
                  <a:pt x="7086600" y="411713"/>
                  <a:pt x="7041113" y="457200"/>
                  <a:pt x="6985001" y="457200"/>
                </a:cubicBezTo>
                <a:lnTo>
                  <a:pt x="101599" y="457200"/>
                </a:lnTo>
                <a:cubicBezTo>
                  <a:pt x="45525" y="457200"/>
                  <a:pt x="0" y="411675"/>
                  <a:pt x="0" y="355601"/>
                </a:cubicBezTo>
                <a:lnTo>
                  <a:pt x="0" y="101599"/>
                </a:lnTo>
                <a:cubicBezTo>
                  <a:pt x="0" y="45525"/>
                  <a:pt x="45525" y="0"/>
                  <a:pt x="101599" y="0"/>
                </a:cubicBezTo>
                <a:close/>
              </a:path>
            </a:pathLst>
          </a:custGeom>
          <a:solidFill>
            <a:srgbClr val="2A4B7C">
              <a:alpha val="10196"/>
            </a:srgbClr>
          </a:solidFill>
          <a:ln/>
        </p:spPr>
      </p:sp>
      <p:sp>
        <p:nvSpPr>
          <p:cNvPr id="23" name="Shape 21"/>
          <p:cNvSpPr/>
          <p:nvPr/>
        </p:nvSpPr>
        <p:spPr>
          <a:xfrm>
            <a:off x="838200" y="5770724"/>
            <a:ext cx="177800" cy="177800"/>
          </a:xfrm>
          <a:custGeom>
            <a:avLst/>
            <a:gdLst/>
            <a:ahLst/>
            <a:cxnLst/>
            <a:rect l="l" t="t" r="r" b="b"/>
            <a:pathLst>
              <a:path w="177800" h="177800">
                <a:moveTo>
                  <a:pt x="88900" y="0"/>
                </a:moveTo>
                <a:cubicBezTo>
                  <a:pt x="94005" y="0"/>
                  <a:pt x="98693" y="2813"/>
                  <a:pt x="101124" y="7293"/>
                </a:cubicBezTo>
                <a:lnTo>
                  <a:pt x="176133" y="146199"/>
                </a:lnTo>
                <a:cubicBezTo>
                  <a:pt x="178460" y="150505"/>
                  <a:pt x="178356" y="155714"/>
                  <a:pt x="175855" y="159916"/>
                </a:cubicBezTo>
                <a:cubicBezTo>
                  <a:pt x="173355" y="164118"/>
                  <a:pt x="168806" y="166688"/>
                  <a:pt x="163909" y="166688"/>
                </a:cubicBezTo>
                <a:lnTo>
                  <a:pt x="13891" y="166688"/>
                </a:lnTo>
                <a:cubicBezTo>
                  <a:pt x="8994" y="166688"/>
                  <a:pt x="4480" y="164118"/>
                  <a:pt x="1945" y="159916"/>
                </a:cubicBezTo>
                <a:cubicBezTo>
                  <a:pt x="-590" y="155714"/>
                  <a:pt x="-660" y="150505"/>
                  <a:pt x="1667" y="146199"/>
                </a:cubicBezTo>
                <a:lnTo>
                  <a:pt x="76676" y="7293"/>
                </a:lnTo>
                <a:cubicBezTo>
                  <a:pt x="79107" y="2813"/>
                  <a:pt x="83795" y="0"/>
                  <a:pt x="88900" y="0"/>
                </a:cubicBezTo>
                <a:close/>
                <a:moveTo>
                  <a:pt x="88900" y="58341"/>
                </a:moveTo>
                <a:cubicBezTo>
                  <a:pt x="84281" y="58341"/>
                  <a:pt x="80566" y="62056"/>
                  <a:pt x="80566" y="66675"/>
                </a:cubicBezTo>
                <a:lnTo>
                  <a:pt x="80566" y="105569"/>
                </a:lnTo>
                <a:cubicBezTo>
                  <a:pt x="80566" y="110187"/>
                  <a:pt x="84281" y="113903"/>
                  <a:pt x="88900" y="113903"/>
                </a:cubicBezTo>
                <a:cubicBezTo>
                  <a:pt x="93519" y="113903"/>
                  <a:pt x="97234" y="110187"/>
                  <a:pt x="97234" y="105569"/>
                </a:cubicBezTo>
                <a:lnTo>
                  <a:pt x="97234" y="66675"/>
                </a:lnTo>
                <a:cubicBezTo>
                  <a:pt x="97234" y="62056"/>
                  <a:pt x="93519" y="58341"/>
                  <a:pt x="88900" y="58341"/>
                </a:cubicBezTo>
                <a:close/>
                <a:moveTo>
                  <a:pt x="98172" y="133350"/>
                </a:moveTo>
                <a:cubicBezTo>
                  <a:pt x="98383" y="129908"/>
                  <a:pt x="96667" y="126634"/>
                  <a:pt x="93716" y="124849"/>
                </a:cubicBezTo>
                <a:cubicBezTo>
                  <a:pt x="90766" y="123065"/>
                  <a:pt x="87069" y="123065"/>
                  <a:pt x="84119" y="124849"/>
                </a:cubicBezTo>
                <a:cubicBezTo>
                  <a:pt x="81168" y="126634"/>
                  <a:pt x="79452" y="129908"/>
                  <a:pt x="79663" y="133350"/>
                </a:cubicBezTo>
                <a:cubicBezTo>
                  <a:pt x="79452" y="136792"/>
                  <a:pt x="81168" y="140066"/>
                  <a:pt x="84119" y="141851"/>
                </a:cubicBezTo>
                <a:cubicBezTo>
                  <a:pt x="87069" y="143635"/>
                  <a:pt x="90766" y="143635"/>
                  <a:pt x="93716" y="141851"/>
                </a:cubicBezTo>
                <a:cubicBezTo>
                  <a:pt x="96667" y="140066"/>
                  <a:pt x="98383" y="136792"/>
                  <a:pt x="98172" y="133350"/>
                </a:cubicBezTo>
                <a:close/>
              </a:path>
            </a:pathLst>
          </a:custGeom>
          <a:solidFill>
            <a:srgbClr val="C52726"/>
          </a:solidFill>
          <a:ln/>
        </p:spPr>
      </p:sp>
      <p:sp>
        <p:nvSpPr>
          <p:cNvPr id="24" name="Text 22"/>
          <p:cNvSpPr/>
          <p:nvPr/>
        </p:nvSpPr>
        <p:spPr>
          <a:xfrm>
            <a:off x="1143000" y="5740239"/>
            <a:ext cx="6642100" cy="254000"/>
          </a:xfrm>
          <a:prstGeom prst="rect">
            <a:avLst/>
          </a:prstGeom>
          <a:noFill/>
          <a:ln/>
        </p:spPr>
        <p:txBody>
          <a:bodyPr wrap="square" lIns="0" tIns="0" rIns="0" bIns="0" rtlCol="0" anchor="ctr"/>
          <a:lstStyle/>
          <a:p>
            <a:pPr>
              <a:lnSpc>
                <a:spcPct val="120000"/>
              </a:lnSpc>
            </a:pPr>
            <a:r>
              <a:rPr lang="en-US" sz="1400" b="1" dirty="0">
                <a:solidFill>
                  <a:srgbClr val="212529"/>
                </a:solidFill>
                <a:latin typeface="Quattrocento Sans" pitchFamily="34" charset="0"/>
                <a:ea typeface="Quattrocento Sans" pitchFamily="34" charset="-122"/>
                <a:cs typeface="Quattrocento Sans" pitchFamily="34" charset="-120"/>
              </a:rPr>
              <a:t>Lưu ý:</a:t>
            </a:r>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Chuẩn bị sẵn sàng nội khí quản</a:t>
            </a:r>
            <a:endParaRPr lang="en-US" sz="1600" dirty="0"/>
          </a:p>
        </p:txBody>
      </p:sp>
      <p:sp>
        <p:nvSpPr>
          <p:cNvPr id="25" name="Shape 23"/>
          <p:cNvSpPr/>
          <p:nvPr/>
        </p:nvSpPr>
        <p:spPr>
          <a:xfrm>
            <a:off x="8255000" y="1397000"/>
            <a:ext cx="7493000" cy="5156200"/>
          </a:xfrm>
          <a:custGeom>
            <a:avLst/>
            <a:gdLst/>
            <a:ahLst/>
            <a:cxnLst/>
            <a:rect l="l" t="t" r="r" b="b"/>
            <a:pathLst>
              <a:path w="7493000" h="5156200">
                <a:moveTo>
                  <a:pt x="50800" y="0"/>
                </a:moveTo>
                <a:lnTo>
                  <a:pt x="7442200" y="0"/>
                </a:lnTo>
                <a:cubicBezTo>
                  <a:pt x="7470237" y="0"/>
                  <a:pt x="7493000" y="22763"/>
                  <a:pt x="7493000" y="50800"/>
                </a:cubicBezTo>
                <a:lnTo>
                  <a:pt x="7493000" y="5003783"/>
                </a:lnTo>
                <a:cubicBezTo>
                  <a:pt x="7493000" y="5087960"/>
                  <a:pt x="7424760" y="5156200"/>
                  <a:pt x="7340583" y="5156200"/>
                </a:cubicBezTo>
                <a:lnTo>
                  <a:pt x="152417" y="5156200"/>
                </a:lnTo>
                <a:cubicBezTo>
                  <a:pt x="68240" y="5156200"/>
                  <a:pt x="0" y="5087960"/>
                  <a:pt x="0" y="5003783"/>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26" name="Shape 24"/>
          <p:cNvSpPr/>
          <p:nvPr/>
        </p:nvSpPr>
        <p:spPr>
          <a:xfrm>
            <a:off x="8255000" y="13970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27" name="Shape 25"/>
          <p:cNvSpPr/>
          <p:nvPr/>
        </p:nvSpPr>
        <p:spPr>
          <a:xfrm>
            <a:off x="8496300" y="1676239"/>
            <a:ext cx="304800" cy="304800"/>
          </a:xfrm>
          <a:custGeom>
            <a:avLst/>
            <a:gdLst/>
            <a:ahLst/>
            <a:cxnLst/>
            <a:rect l="l" t="t" r="r" b="b"/>
            <a:pathLst>
              <a:path w="304800" h="304800">
                <a:moveTo>
                  <a:pt x="152400" y="64234"/>
                </a:moveTo>
                <a:lnTo>
                  <a:pt x="143470" y="51852"/>
                </a:lnTo>
                <a:cubicBezTo>
                  <a:pt x="128588" y="31254"/>
                  <a:pt x="104715" y="19050"/>
                  <a:pt x="79236" y="19050"/>
                </a:cubicBezTo>
                <a:cubicBezTo>
                  <a:pt x="35481" y="19050"/>
                  <a:pt x="0" y="54531"/>
                  <a:pt x="0" y="98286"/>
                </a:cubicBezTo>
                <a:lnTo>
                  <a:pt x="0" y="99834"/>
                </a:lnTo>
                <a:cubicBezTo>
                  <a:pt x="0" y="113883"/>
                  <a:pt x="3691" y="128409"/>
                  <a:pt x="9882" y="142875"/>
                </a:cubicBezTo>
                <a:lnTo>
                  <a:pt x="72985" y="142875"/>
                </a:lnTo>
                <a:cubicBezTo>
                  <a:pt x="74890" y="142875"/>
                  <a:pt x="76617" y="141744"/>
                  <a:pt x="77391" y="139958"/>
                </a:cubicBezTo>
                <a:lnTo>
                  <a:pt x="96322" y="94536"/>
                </a:lnTo>
                <a:cubicBezTo>
                  <a:pt x="98524" y="89297"/>
                  <a:pt x="103644" y="85844"/>
                  <a:pt x="109299" y="85725"/>
                </a:cubicBezTo>
                <a:cubicBezTo>
                  <a:pt x="114955" y="85606"/>
                  <a:pt x="120194" y="88940"/>
                  <a:pt x="122515" y="94119"/>
                </a:cubicBezTo>
                <a:lnTo>
                  <a:pt x="153055" y="161925"/>
                </a:lnTo>
                <a:lnTo>
                  <a:pt x="177701" y="112633"/>
                </a:lnTo>
                <a:cubicBezTo>
                  <a:pt x="180142" y="107811"/>
                  <a:pt x="185083" y="104715"/>
                  <a:pt x="190500" y="104715"/>
                </a:cubicBezTo>
                <a:cubicBezTo>
                  <a:pt x="195917" y="104715"/>
                  <a:pt x="200858" y="107752"/>
                  <a:pt x="203299" y="112633"/>
                </a:cubicBezTo>
                <a:lnTo>
                  <a:pt x="217110" y="140196"/>
                </a:lnTo>
                <a:cubicBezTo>
                  <a:pt x="217944" y="141803"/>
                  <a:pt x="219551" y="142815"/>
                  <a:pt x="221397" y="142815"/>
                </a:cubicBezTo>
                <a:lnTo>
                  <a:pt x="294977" y="142815"/>
                </a:lnTo>
                <a:cubicBezTo>
                  <a:pt x="301228" y="128349"/>
                  <a:pt x="304860" y="113824"/>
                  <a:pt x="304860" y="99774"/>
                </a:cubicBezTo>
                <a:lnTo>
                  <a:pt x="304860" y="98227"/>
                </a:lnTo>
                <a:cubicBezTo>
                  <a:pt x="304800" y="54531"/>
                  <a:pt x="269319" y="19050"/>
                  <a:pt x="225564" y="19050"/>
                </a:cubicBezTo>
                <a:cubicBezTo>
                  <a:pt x="200144" y="19050"/>
                  <a:pt x="176212" y="31254"/>
                  <a:pt x="161330" y="51852"/>
                </a:cubicBezTo>
                <a:lnTo>
                  <a:pt x="152400" y="64175"/>
                </a:lnTo>
                <a:close/>
                <a:moveTo>
                  <a:pt x="279559" y="171450"/>
                </a:moveTo>
                <a:lnTo>
                  <a:pt x="221337" y="171450"/>
                </a:lnTo>
                <a:cubicBezTo>
                  <a:pt x="208717" y="171450"/>
                  <a:pt x="197167" y="164306"/>
                  <a:pt x="191512" y="152995"/>
                </a:cubicBezTo>
                <a:lnTo>
                  <a:pt x="190500" y="150971"/>
                </a:lnTo>
                <a:lnTo>
                  <a:pt x="165199" y="201632"/>
                </a:lnTo>
                <a:cubicBezTo>
                  <a:pt x="162758" y="206573"/>
                  <a:pt x="157639" y="209669"/>
                  <a:pt x="152102" y="209550"/>
                </a:cubicBezTo>
                <a:cubicBezTo>
                  <a:pt x="146566" y="209431"/>
                  <a:pt x="141625" y="206157"/>
                  <a:pt x="139363" y="201156"/>
                </a:cubicBezTo>
                <a:lnTo>
                  <a:pt x="110014" y="135969"/>
                </a:lnTo>
                <a:lnTo>
                  <a:pt x="103763" y="150971"/>
                </a:lnTo>
                <a:cubicBezTo>
                  <a:pt x="98584" y="163413"/>
                  <a:pt x="86439" y="171510"/>
                  <a:pt x="72985" y="171510"/>
                </a:cubicBezTo>
                <a:lnTo>
                  <a:pt x="25241" y="171510"/>
                </a:lnTo>
                <a:cubicBezTo>
                  <a:pt x="53340" y="215444"/>
                  <a:pt x="98465" y="255865"/>
                  <a:pt x="126683" y="277416"/>
                </a:cubicBezTo>
                <a:cubicBezTo>
                  <a:pt x="134064" y="283012"/>
                  <a:pt x="143113" y="285810"/>
                  <a:pt x="152340" y="285810"/>
                </a:cubicBezTo>
                <a:cubicBezTo>
                  <a:pt x="161568" y="285810"/>
                  <a:pt x="170676" y="283071"/>
                  <a:pt x="177998" y="277416"/>
                </a:cubicBezTo>
                <a:cubicBezTo>
                  <a:pt x="206335" y="255806"/>
                  <a:pt x="251460" y="215384"/>
                  <a:pt x="279559" y="171450"/>
                </a:cubicBezTo>
                <a:close/>
              </a:path>
            </a:pathLst>
          </a:custGeom>
          <a:solidFill>
            <a:srgbClr val="C52726"/>
          </a:solidFill>
          <a:ln/>
        </p:spPr>
      </p:sp>
      <p:sp>
        <p:nvSpPr>
          <p:cNvPr id="28" name="Text 26"/>
          <p:cNvSpPr/>
          <p:nvPr/>
        </p:nvSpPr>
        <p:spPr>
          <a:xfrm>
            <a:off x="8839200" y="1625600"/>
            <a:ext cx="68580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Hỗ trợ Tuần hoàn</a:t>
            </a:r>
            <a:endParaRPr lang="en-US" sz="1600" dirty="0"/>
          </a:p>
        </p:txBody>
      </p:sp>
      <p:sp>
        <p:nvSpPr>
          <p:cNvPr id="29" name="Shape 27"/>
          <p:cNvSpPr/>
          <p:nvPr/>
        </p:nvSpPr>
        <p:spPr>
          <a:xfrm>
            <a:off x="8458200" y="2184239"/>
            <a:ext cx="7086600" cy="1524000"/>
          </a:xfrm>
          <a:custGeom>
            <a:avLst/>
            <a:gdLst/>
            <a:ahLst/>
            <a:cxnLst/>
            <a:rect l="l" t="t" r="r" b="b"/>
            <a:pathLst>
              <a:path w="7086600" h="1524000">
                <a:moveTo>
                  <a:pt x="101605" y="0"/>
                </a:moveTo>
                <a:lnTo>
                  <a:pt x="6984995" y="0"/>
                </a:lnTo>
                <a:cubicBezTo>
                  <a:pt x="7041110" y="0"/>
                  <a:pt x="7086600" y="45490"/>
                  <a:pt x="7086600" y="101605"/>
                </a:cubicBezTo>
                <a:lnTo>
                  <a:pt x="7086600" y="1422395"/>
                </a:lnTo>
                <a:cubicBezTo>
                  <a:pt x="7086600" y="1478510"/>
                  <a:pt x="7041110" y="1524000"/>
                  <a:pt x="6984995" y="1524000"/>
                </a:cubicBezTo>
                <a:lnTo>
                  <a:pt x="101605" y="1524000"/>
                </a:lnTo>
                <a:cubicBezTo>
                  <a:pt x="45490" y="1524000"/>
                  <a:pt x="0" y="1478510"/>
                  <a:pt x="0" y="1422395"/>
                </a:cubicBezTo>
                <a:lnTo>
                  <a:pt x="0" y="101605"/>
                </a:lnTo>
                <a:cubicBezTo>
                  <a:pt x="0" y="45528"/>
                  <a:pt x="45528" y="0"/>
                  <a:pt x="101605" y="0"/>
                </a:cubicBezTo>
                <a:close/>
              </a:path>
            </a:pathLst>
          </a:custGeom>
          <a:solidFill>
            <a:srgbClr val="C52726">
              <a:alpha val="10196"/>
            </a:srgbClr>
          </a:solidFill>
          <a:ln/>
        </p:spPr>
      </p:sp>
      <p:sp>
        <p:nvSpPr>
          <p:cNvPr id="30" name="Text 28"/>
          <p:cNvSpPr/>
          <p:nvPr/>
        </p:nvSpPr>
        <p:spPr>
          <a:xfrm>
            <a:off x="8610600" y="23366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Truyền dịch nhanh</a:t>
            </a:r>
            <a:endParaRPr lang="en-US" sz="1600" dirty="0"/>
          </a:p>
        </p:txBody>
      </p:sp>
      <p:sp>
        <p:nvSpPr>
          <p:cNvPr id="31" name="Text 29"/>
          <p:cNvSpPr/>
          <p:nvPr/>
        </p:nvSpPr>
        <p:spPr>
          <a:xfrm>
            <a:off x="8610600" y="2692239"/>
            <a:ext cx="6870700" cy="254000"/>
          </a:xfrm>
          <a:prstGeom prst="rect">
            <a:avLst/>
          </a:prstGeom>
          <a:noFill/>
          <a:ln/>
        </p:spPr>
        <p:txBody>
          <a:bodyPr wrap="square" lIns="0" tIns="0" rIns="0" bIns="0" rtlCol="0" anchor="ctr"/>
          <a:lstStyle/>
          <a:p>
            <a:pPr>
              <a:lnSpc>
                <a:spcPct val="120000"/>
              </a:lnSpc>
            </a:pPr>
            <a:r>
              <a:rPr lang="en-US" sz="1400" b="1" dirty="0">
                <a:solidFill>
                  <a:srgbClr val="212529"/>
                </a:solidFill>
                <a:latin typeface="Quattrocento Sans" pitchFamily="34" charset="0"/>
                <a:ea typeface="Quattrocento Sans" pitchFamily="34" charset="-122"/>
                <a:cs typeface="Quattrocento Sans" pitchFamily="34" charset="-120"/>
              </a:rPr>
              <a:t>Ngườ lớn:</a:t>
            </a:r>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1-2 lít NaCl 0.9%</a:t>
            </a:r>
            <a:endParaRPr lang="en-US" sz="1600" dirty="0"/>
          </a:p>
        </p:txBody>
      </p:sp>
      <p:sp>
        <p:nvSpPr>
          <p:cNvPr id="32" name="Text 30"/>
          <p:cNvSpPr/>
          <p:nvPr/>
        </p:nvSpPr>
        <p:spPr>
          <a:xfrm>
            <a:off x="8610600" y="2997039"/>
            <a:ext cx="6870700" cy="254000"/>
          </a:xfrm>
          <a:prstGeom prst="rect">
            <a:avLst/>
          </a:prstGeom>
          <a:noFill/>
          <a:ln/>
        </p:spPr>
        <p:txBody>
          <a:bodyPr wrap="square" lIns="0" tIns="0" rIns="0" bIns="0" rtlCol="0" anchor="ctr"/>
          <a:lstStyle/>
          <a:p>
            <a:pPr>
              <a:lnSpc>
                <a:spcPct val="120000"/>
              </a:lnSpc>
            </a:pPr>
            <a:r>
              <a:rPr lang="en-US" sz="1400" b="1" dirty="0">
                <a:solidFill>
                  <a:srgbClr val="212529"/>
                </a:solidFill>
                <a:latin typeface="Quattrocento Sans" pitchFamily="34" charset="0"/>
                <a:ea typeface="Quattrocento Sans" pitchFamily="34" charset="-122"/>
                <a:cs typeface="Quattrocento Sans" pitchFamily="34" charset="-120"/>
              </a:rPr>
              <a:t>Trẻ em:</a:t>
            </a:r>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10-20 ml/kg</a:t>
            </a:r>
            <a:endParaRPr lang="en-US" sz="1600" dirty="0"/>
          </a:p>
        </p:txBody>
      </p:sp>
      <p:sp>
        <p:nvSpPr>
          <p:cNvPr id="33" name="Text 31"/>
          <p:cNvSpPr/>
          <p:nvPr/>
        </p:nvSpPr>
        <p:spPr>
          <a:xfrm>
            <a:off x="8610600" y="3301839"/>
            <a:ext cx="6870700" cy="254000"/>
          </a:xfrm>
          <a:prstGeom prst="rect">
            <a:avLst/>
          </a:prstGeom>
          <a:noFill/>
          <a:ln/>
        </p:spPr>
        <p:txBody>
          <a:bodyPr wrap="square" lIns="0" tIns="0" rIns="0" bIns="0" rtlCol="0" anchor="ctr"/>
          <a:lstStyle/>
          <a:p>
            <a:pPr>
              <a:lnSpc>
                <a:spcPct val="120000"/>
              </a:lnSpc>
            </a:pPr>
            <a:r>
              <a:rPr lang="en-US" sz="1400" b="1" dirty="0">
                <a:solidFill>
                  <a:srgbClr val="212529"/>
                </a:solidFill>
                <a:latin typeface="Quattrocento Sans" pitchFamily="34" charset="0"/>
                <a:ea typeface="Quattrocento Sans" pitchFamily="34" charset="-122"/>
                <a:cs typeface="Quattrocento Sans" pitchFamily="34" charset="-120"/>
              </a:rPr>
              <a:t>Tốc độ:</a:t>
            </a:r>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 Trong 10-20 phút</a:t>
            </a:r>
            <a:endParaRPr lang="en-US" sz="1600" dirty="0"/>
          </a:p>
        </p:txBody>
      </p:sp>
      <p:sp>
        <p:nvSpPr>
          <p:cNvPr id="34" name="Shape 32"/>
          <p:cNvSpPr/>
          <p:nvPr/>
        </p:nvSpPr>
        <p:spPr>
          <a:xfrm>
            <a:off x="8458200" y="3809839"/>
            <a:ext cx="7086600" cy="1524000"/>
          </a:xfrm>
          <a:custGeom>
            <a:avLst/>
            <a:gdLst/>
            <a:ahLst/>
            <a:cxnLst/>
            <a:rect l="l" t="t" r="r" b="b"/>
            <a:pathLst>
              <a:path w="7086600" h="1524000">
                <a:moveTo>
                  <a:pt x="101605" y="0"/>
                </a:moveTo>
                <a:lnTo>
                  <a:pt x="6984995" y="0"/>
                </a:lnTo>
                <a:cubicBezTo>
                  <a:pt x="7041110" y="0"/>
                  <a:pt x="7086600" y="45490"/>
                  <a:pt x="7086600" y="101605"/>
                </a:cubicBezTo>
                <a:lnTo>
                  <a:pt x="7086600" y="1422395"/>
                </a:lnTo>
                <a:cubicBezTo>
                  <a:pt x="7086600" y="1478510"/>
                  <a:pt x="7041110" y="1524000"/>
                  <a:pt x="6984995" y="1524000"/>
                </a:cubicBezTo>
                <a:lnTo>
                  <a:pt x="101605" y="1524000"/>
                </a:lnTo>
                <a:cubicBezTo>
                  <a:pt x="45490" y="1524000"/>
                  <a:pt x="0" y="1478510"/>
                  <a:pt x="0" y="1422395"/>
                </a:cubicBezTo>
                <a:lnTo>
                  <a:pt x="0" y="101605"/>
                </a:lnTo>
                <a:cubicBezTo>
                  <a:pt x="0" y="45528"/>
                  <a:pt x="45528" y="0"/>
                  <a:pt x="101605" y="0"/>
                </a:cubicBezTo>
                <a:close/>
              </a:path>
            </a:pathLst>
          </a:custGeom>
          <a:solidFill>
            <a:srgbClr val="C52726">
              <a:alpha val="10196"/>
            </a:srgbClr>
          </a:solidFill>
          <a:ln/>
        </p:spPr>
      </p:sp>
      <p:sp>
        <p:nvSpPr>
          <p:cNvPr id="35" name="Text 33"/>
          <p:cNvSpPr/>
          <p:nvPr/>
        </p:nvSpPr>
        <p:spPr>
          <a:xfrm>
            <a:off x="8610600" y="39622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Tư thế bệnh nhân</a:t>
            </a:r>
            <a:endParaRPr lang="en-US" sz="1600" dirty="0"/>
          </a:p>
        </p:txBody>
      </p:sp>
      <p:sp>
        <p:nvSpPr>
          <p:cNvPr id="36" name="Shape 34"/>
          <p:cNvSpPr/>
          <p:nvPr/>
        </p:nvSpPr>
        <p:spPr>
          <a:xfrm>
            <a:off x="8624888" y="4348324"/>
            <a:ext cx="200025" cy="177800"/>
          </a:xfrm>
          <a:custGeom>
            <a:avLst/>
            <a:gdLst/>
            <a:ahLst/>
            <a:cxnLst/>
            <a:rect l="l" t="t" r="r" b="b"/>
            <a:pathLst>
              <a:path w="200025" h="177800">
                <a:moveTo>
                  <a:pt x="11112" y="11112"/>
                </a:moveTo>
                <a:cubicBezTo>
                  <a:pt x="17259" y="11112"/>
                  <a:pt x="22225" y="16078"/>
                  <a:pt x="22225" y="22225"/>
                </a:cubicBezTo>
                <a:lnTo>
                  <a:pt x="22225" y="100013"/>
                </a:lnTo>
                <a:lnTo>
                  <a:pt x="100013" y="100013"/>
                </a:lnTo>
                <a:lnTo>
                  <a:pt x="100013" y="55563"/>
                </a:lnTo>
                <a:cubicBezTo>
                  <a:pt x="100013" y="49416"/>
                  <a:pt x="104978" y="44450"/>
                  <a:pt x="111125" y="44450"/>
                </a:cubicBezTo>
                <a:lnTo>
                  <a:pt x="166688" y="44450"/>
                </a:lnTo>
                <a:cubicBezTo>
                  <a:pt x="185093" y="44450"/>
                  <a:pt x="200025" y="59382"/>
                  <a:pt x="200025" y="77788"/>
                </a:cubicBezTo>
                <a:lnTo>
                  <a:pt x="200025" y="155575"/>
                </a:lnTo>
                <a:cubicBezTo>
                  <a:pt x="200025" y="161722"/>
                  <a:pt x="195059" y="166688"/>
                  <a:pt x="188913" y="166688"/>
                </a:cubicBezTo>
                <a:cubicBezTo>
                  <a:pt x="182766" y="166688"/>
                  <a:pt x="177800" y="161722"/>
                  <a:pt x="177800" y="155575"/>
                </a:cubicBezTo>
                <a:lnTo>
                  <a:pt x="177800" y="133350"/>
                </a:lnTo>
                <a:lnTo>
                  <a:pt x="22225" y="133350"/>
                </a:lnTo>
                <a:lnTo>
                  <a:pt x="22225" y="155575"/>
                </a:lnTo>
                <a:cubicBezTo>
                  <a:pt x="22225" y="161722"/>
                  <a:pt x="17259" y="166688"/>
                  <a:pt x="11112" y="166688"/>
                </a:cubicBezTo>
                <a:cubicBezTo>
                  <a:pt x="4966" y="166688"/>
                  <a:pt x="0" y="161722"/>
                  <a:pt x="0" y="155575"/>
                </a:cubicBezTo>
                <a:lnTo>
                  <a:pt x="0" y="22225"/>
                </a:lnTo>
                <a:cubicBezTo>
                  <a:pt x="0" y="16078"/>
                  <a:pt x="4966" y="11112"/>
                  <a:pt x="11112" y="11112"/>
                </a:cubicBezTo>
                <a:close/>
                <a:moveTo>
                  <a:pt x="38894" y="66675"/>
                </a:moveTo>
                <a:cubicBezTo>
                  <a:pt x="38894" y="54409"/>
                  <a:pt x="48852" y="44450"/>
                  <a:pt x="61119" y="44450"/>
                </a:cubicBezTo>
                <a:cubicBezTo>
                  <a:pt x="73385" y="44450"/>
                  <a:pt x="83344" y="54409"/>
                  <a:pt x="83344" y="66675"/>
                </a:cubicBezTo>
                <a:cubicBezTo>
                  <a:pt x="83344" y="78941"/>
                  <a:pt x="73385" y="88900"/>
                  <a:pt x="61119" y="88900"/>
                </a:cubicBezTo>
                <a:cubicBezTo>
                  <a:pt x="48852" y="88900"/>
                  <a:pt x="38894" y="78941"/>
                  <a:pt x="38894" y="66675"/>
                </a:cubicBezTo>
                <a:close/>
              </a:path>
            </a:pathLst>
          </a:custGeom>
          <a:solidFill>
            <a:srgbClr val="C52726"/>
          </a:solidFill>
          <a:ln/>
        </p:spPr>
      </p:sp>
      <p:sp>
        <p:nvSpPr>
          <p:cNvPr id="37" name="Text 35"/>
          <p:cNvSpPr/>
          <p:nvPr/>
        </p:nvSpPr>
        <p:spPr>
          <a:xfrm>
            <a:off x="8890000" y="4317839"/>
            <a:ext cx="65913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Nằm ngửa, chân cao hơn đầu</a:t>
            </a:r>
            <a:endParaRPr lang="en-US" sz="1600" dirty="0"/>
          </a:p>
        </p:txBody>
      </p:sp>
      <p:sp>
        <p:nvSpPr>
          <p:cNvPr id="38" name="Shape 36"/>
          <p:cNvSpPr/>
          <p:nvPr/>
        </p:nvSpPr>
        <p:spPr>
          <a:xfrm>
            <a:off x="8647113" y="4653124"/>
            <a:ext cx="155575" cy="177800"/>
          </a:xfrm>
          <a:custGeom>
            <a:avLst/>
            <a:gdLst/>
            <a:ahLst/>
            <a:cxnLst/>
            <a:rect l="l" t="t" r="r" b="b"/>
            <a:pathLst>
              <a:path w="155575" h="177800">
                <a:moveTo>
                  <a:pt x="84281" y="27781"/>
                </a:moveTo>
                <a:lnTo>
                  <a:pt x="115987" y="27781"/>
                </a:lnTo>
                <a:cubicBezTo>
                  <a:pt x="112271" y="19239"/>
                  <a:pt x="105742" y="12189"/>
                  <a:pt x="97616" y="7779"/>
                </a:cubicBezTo>
                <a:lnTo>
                  <a:pt x="84281" y="27781"/>
                </a:lnTo>
                <a:close/>
                <a:moveTo>
                  <a:pt x="83969" y="3230"/>
                </a:moveTo>
                <a:cubicBezTo>
                  <a:pt x="81955" y="2917"/>
                  <a:pt x="79871" y="2778"/>
                  <a:pt x="77788" y="2778"/>
                </a:cubicBezTo>
                <a:cubicBezTo>
                  <a:pt x="60702" y="2778"/>
                  <a:pt x="46013" y="13057"/>
                  <a:pt x="39588" y="27781"/>
                </a:cubicBezTo>
                <a:lnTo>
                  <a:pt x="67578" y="27781"/>
                </a:lnTo>
                <a:lnTo>
                  <a:pt x="83934" y="3230"/>
                </a:lnTo>
                <a:close/>
                <a:moveTo>
                  <a:pt x="77788" y="86122"/>
                </a:moveTo>
                <a:cubicBezTo>
                  <a:pt x="100811" y="86122"/>
                  <a:pt x="119459" y="67474"/>
                  <a:pt x="119459" y="44450"/>
                </a:cubicBezTo>
                <a:lnTo>
                  <a:pt x="36116" y="44450"/>
                </a:lnTo>
                <a:cubicBezTo>
                  <a:pt x="36116" y="67474"/>
                  <a:pt x="54764" y="86122"/>
                  <a:pt x="77788" y="86122"/>
                </a:cubicBezTo>
                <a:close/>
                <a:moveTo>
                  <a:pt x="34275" y="118695"/>
                </a:moveTo>
                <a:cubicBezTo>
                  <a:pt x="17120" y="128558"/>
                  <a:pt x="5556" y="147067"/>
                  <a:pt x="5556" y="168285"/>
                </a:cubicBezTo>
                <a:cubicBezTo>
                  <a:pt x="5556" y="173529"/>
                  <a:pt x="9828" y="177800"/>
                  <a:pt x="15071" y="177800"/>
                </a:cubicBezTo>
                <a:lnTo>
                  <a:pt x="67508" y="177800"/>
                </a:lnTo>
                <a:lnTo>
                  <a:pt x="34240" y="118695"/>
                </a:lnTo>
                <a:close/>
                <a:moveTo>
                  <a:pt x="49937" y="112549"/>
                </a:moveTo>
                <a:lnTo>
                  <a:pt x="64765" y="138906"/>
                </a:lnTo>
                <a:lnTo>
                  <a:pt x="94456" y="138906"/>
                </a:lnTo>
                <a:cubicBezTo>
                  <a:pt x="109805" y="138906"/>
                  <a:pt x="122238" y="151338"/>
                  <a:pt x="122238" y="166688"/>
                </a:cubicBezTo>
                <a:cubicBezTo>
                  <a:pt x="122238" y="170646"/>
                  <a:pt x="121404" y="174397"/>
                  <a:pt x="119911" y="177800"/>
                </a:cubicBezTo>
                <a:lnTo>
                  <a:pt x="140469" y="177800"/>
                </a:lnTo>
                <a:cubicBezTo>
                  <a:pt x="145713" y="177800"/>
                  <a:pt x="149984" y="173529"/>
                  <a:pt x="149984" y="168285"/>
                </a:cubicBezTo>
                <a:cubicBezTo>
                  <a:pt x="149984" y="136718"/>
                  <a:pt x="124391" y="111125"/>
                  <a:pt x="92824" y="111125"/>
                </a:cubicBezTo>
                <a:lnTo>
                  <a:pt x="62647" y="111125"/>
                </a:lnTo>
                <a:cubicBezTo>
                  <a:pt x="58271" y="111125"/>
                  <a:pt x="54000" y="111611"/>
                  <a:pt x="49902" y="112549"/>
                </a:cubicBezTo>
                <a:close/>
                <a:moveTo>
                  <a:pt x="74141" y="155575"/>
                </a:moveTo>
                <a:lnTo>
                  <a:pt x="86643" y="177800"/>
                </a:lnTo>
                <a:lnTo>
                  <a:pt x="94456" y="177800"/>
                </a:lnTo>
                <a:cubicBezTo>
                  <a:pt x="100603" y="177800"/>
                  <a:pt x="105569" y="172834"/>
                  <a:pt x="105569" y="166688"/>
                </a:cubicBezTo>
                <a:cubicBezTo>
                  <a:pt x="105569" y="160541"/>
                  <a:pt x="100603" y="155575"/>
                  <a:pt x="94456" y="155575"/>
                </a:cubicBezTo>
                <a:lnTo>
                  <a:pt x="74141" y="155575"/>
                </a:lnTo>
                <a:close/>
              </a:path>
            </a:pathLst>
          </a:custGeom>
          <a:solidFill>
            <a:srgbClr val="C52726"/>
          </a:solidFill>
          <a:ln/>
        </p:spPr>
      </p:sp>
      <p:sp>
        <p:nvSpPr>
          <p:cNvPr id="39" name="Text 37"/>
          <p:cNvSpPr/>
          <p:nvPr/>
        </p:nvSpPr>
        <p:spPr>
          <a:xfrm>
            <a:off x="8890000" y="4622639"/>
            <a:ext cx="65913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Nếu khó thở: nửa ngồi</a:t>
            </a:r>
            <a:endParaRPr lang="en-US" sz="1600" dirty="0"/>
          </a:p>
        </p:txBody>
      </p:sp>
      <p:sp>
        <p:nvSpPr>
          <p:cNvPr id="40" name="Shape 38"/>
          <p:cNvSpPr/>
          <p:nvPr/>
        </p:nvSpPr>
        <p:spPr>
          <a:xfrm>
            <a:off x="8658225" y="4957924"/>
            <a:ext cx="133350" cy="177800"/>
          </a:xfrm>
          <a:custGeom>
            <a:avLst/>
            <a:gdLst/>
            <a:ahLst/>
            <a:cxnLst/>
            <a:rect l="l" t="t" r="r" b="b"/>
            <a:pathLst>
              <a:path w="133350" h="177800">
                <a:moveTo>
                  <a:pt x="41672" y="30559"/>
                </a:moveTo>
                <a:cubicBezTo>
                  <a:pt x="41672" y="16760"/>
                  <a:pt x="52875" y="5556"/>
                  <a:pt x="66675" y="5556"/>
                </a:cubicBezTo>
                <a:cubicBezTo>
                  <a:pt x="80475" y="5556"/>
                  <a:pt x="91678" y="16760"/>
                  <a:pt x="91678" y="30559"/>
                </a:cubicBezTo>
                <a:cubicBezTo>
                  <a:pt x="91678" y="44359"/>
                  <a:pt x="80475" y="55563"/>
                  <a:pt x="66675" y="55563"/>
                </a:cubicBezTo>
                <a:cubicBezTo>
                  <a:pt x="52875" y="55563"/>
                  <a:pt x="41672" y="44359"/>
                  <a:pt x="41672" y="30559"/>
                </a:cubicBezTo>
                <a:close/>
                <a:moveTo>
                  <a:pt x="2674" y="50180"/>
                </a:moveTo>
                <a:cubicBezTo>
                  <a:pt x="7188" y="43964"/>
                  <a:pt x="15870" y="42609"/>
                  <a:pt x="22086" y="47124"/>
                </a:cubicBezTo>
                <a:lnTo>
                  <a:pt x="34657" y="56257"/>
                </a:lnTo>
                <a:cubicBezTo>
                  <a:pt x="43964" y="63029"/>
                  <a:pt x="55181" y="66675"/>
                  <a:pt x="66675" y="66675"/>
                </a:cubicBezTo>
                <a:cubicBezTo>
                  <a:pt x="78169" y="66675"/>
                  <a:pt x="89386" y="63029"/>
                  <a:pt x="98693" y="56257"/>
                </a:cubicBezTo>
                <a:lnTo>
                  <a:pt x="111264" y="47089"/>
                </a:lnTo>
                <a:cubicBezTo>
                  <a:pt x="117480" y="42575"/>
                  <a:pt x="126162" y="43964"/>
                  <a:pt x="130676" y="50145"/>
                </a:cubicBezTo>
                <a:cubicBezTo>
                  <a:pt x="135191" y="56326"/>
                  <a:pt x="133801" y="65043"/>
                  <a:pt x="127620" y="69557"/>
                </a:cubicBezTo>
                <a:lnTo>
                  <a:pt x="115049" y="78725"/>
                </a:lnTo>
                <a:cubicBezTo>
                  <a:pt x="110326" y="82163"/>
                  <a:pt x="105291" y="85045"/>
                  <a:pt x="100012" y="87407"/>
                </a:cubicBezTo>
                <a:lnTo>
                  <a:pt x="100012" y="100013"/>
                </a:lnTo>
                <a:lnTo>
                  <a:pt x="33337" y="100013"/>
                </a:lnTo>
                <a:lnTo>
                  <a:pt x="33337" y="87407"/>
                </a:lnTo>
                <a:cubicBezTo>
                  <a:pt x="28059" y="85080"/>
                  <a:pt x="23024" y="82163"/>
                  <a:pt x="18301" y="78725"/>
                </a:cubicBezTo>
                <a:lnTo>
                  <a:pt x="5730" y="69557"/>
                </a:lnTo>
                <a:cubicBezTo>
                  <a:pt x="-486" y="65043"/>
                  <a:pt x="-1841" y="56361"/>
                  <a:pt x="2674" y="50145"/>
                </a:cubicBezTo>
                <a:close/>
                <a:moveTo>
                  <a:pt x="33858" y="114355"/>
                </a:moveTo>
                <a:lnTo>
                  <a:pt x="54903" y="132760"/>
                </a:lnTo>
                <a:lnTo>
                  <a:pt x="45874" y="145678"/>
                </a:lnTo>
                <a:lnTo>
                  <a:pt x="54312" y="154116"/>
                </a:lnTo>
                <a:cubicBezTo>
                  <a:pt x="59730" y="159534"/>
                  <a:pt x="59730" y="168320"/>
                  <a:pt x="54312" y="173772"/>
                </a:cubicBezTo>
                <a:cubicBezTo>
                  <a:pt x="48895" y="179224"/>
                  <a:pt x="40109" y="179189"/>
                  <a:pt x="34657" y="173772"/>
                </a:cubicBezTo>
                <a:lnTo>
                  <a:pt x="17988" y="157103"/>
                </a:lnTo>
                <a:cubicBezTo>
                  <a:pt x="13196" y="152311"/>
                  <a:pt x="12536" y="144810"/>
                  <a:pt x="16391" y="139288"/>
                </a:cubicBezTo>
                <a:lnTo>
                  <a:pt x="33824" y="114355"/>
                </a:lnTo>
                <a:close/>
                <a:moveTo>
                  <a:pt x="78482" y="132760"/>
                </a:moveTo>
                <a:lnTo>
                  <a:pt x="99526" y="114355"/>
                </a:lnTo>
                <a:lnTo>
                  <a:pt x="116959" y="139288"/>
                </a:lnTo>
                <a:cubicBezTo>
                  <a:pt x="120814" y="144810"/>
                  <a:pt x="120154" y="152311"/>
                  <a:pt x="115396" y="157068"/>
                </a:cubicBezTo>
                <a:lnTo>
                  <a:pt x="98728" y="173737"/>
                </a:lnTo>
                <a:cubicBezTo>
                  <a:pt x="93310" y="179154"/>
                  <a:pt x="84524" y="179154"/>
                  <a:pt x="79072" y="173737"/>
                </a:cubicBezTo>
                <a:cubicBezTo>
                  <a:pt x="73620" y="168320"/>
                  <a:pt x="73655" y="159534"/>
                  <a:pt x="79072" y="154082"/>
                </a:cubicBezTo>
                <a:lnTo>
                  <a:pt x="87511" y="145643"/>
                </a:lnTo>
                <a:lnTo>
                  <a:pt x="78482" y="132725"/>
                </a:lnTo>
                <a:close/>
              </a:path>
            </a:pathLst>
          </a:custGeom>
          <a:solidFill>
            <a:srgbClr val="C52726"/>
          </a:solidFill>
          <a:ln/>
        </p:spPr>
      </p:sp>
      <p:sp>
        <p:nvSpPr>
          <p:cNvPr id="41" name="Text 39"/>
          <p:cNvSpPr/>
          <p:nvPr/>
        </p:nvSpPr>
        <p:spPr>
          <a:xfrm>
            <a:off x="8890000" y="4927439"/>
            <a:ext cx="65913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Phụ nữ mang thai: nằm nghiêng trái</a:t>
            </a:r>
            <a:endParaRPr lang="en-US" sz="1600" dirty="0"/>
          </a:p>
        </p:txBody>
      </p:sp>
      <p:sp>
        <p:nvSpPr>
          <p:cNvPr id="42" name="Shape 40"/>
          <p:cNvSpPr/>
          <p:nvPr/>
        </p:nvSpPr>
        <p:spPr>
          <a:xfrm>
            <a:off x="8458200" y="5435439"/>
            <a:ext cx="7086600" cy="914400"/>
          </a:xfrm>
          <a:custGeom>
            <a:avLst/>
            <a:gdLst/>
            <a:ahLst/>
            <a:cxnLst/>
            <a:rect l="l" t="t" r="r" b="b"/>
            <a:pathLst>
              <a:path w="7086600" h="914400">
                <a:moveTo>
                  <a:pt x="101599" y="0"/>
                </a:moveTo>
                <a:lnTo>
                  <a:pt x="6985001" y="0"/>
                </a:lnTo>
                <a:cubicBezTo>
                  <a:pt x="7041113" y="0"/>
                  <a:pt x="7086600" y="45487"/>
                  <a:pt x="7086600" y="101599"/>
                </a:cubicBezTo>
                <a:lnTo>
                  <a:pt x="7086600" y="812801"/>
                </a:lnTo>
                <a:cubicBezTo>
                  <a:pt x="7086600" y="868913"/>
                  <a:pt x="7041113" y="914400"/>
                  <a:pt x="6985001" y="914400"/>
                </a:cubicBezTo>
                <a:lnTo>
                  <a:pt x="101599" y="914400"/>
                </a:lnTo>
                <a:cubicBezTo>
                  <a:pt x="45487" y="914400"/>
                  <a:pt x="0" y="868913"/>
                  <a:pt x="0" y="812801"/>
                </a:cubicBezTo>
                <a:lnTo>
                  <a:pt x="0" y="101599"/>
                </a:lnTo>
                <a:cubicBezTo>
                  <a:pt x="0" y="45525"/>
                  <a:pt x="45525" y="0"/>
                  <a:pt x="101599" y="0"/>
                </a:cubicBezTo>
                <a:close/>
              </a:path>
            </a:pathLst>
          </a:custGeom>
          <a:solidFill>
            <a:srgbClr val="C52726">
              <a:alpha val="10196"/>
            </a:srgbClr>
          </a:solidFill>
          <a:ln/>
        </p:spPr>
      </p:sp>
      <p:sp>
        <p:nvSpPr>
          <p:cNvPr id="43" name="Text 41"/>
          <p:cNvSpPr/>
          <p:nvPr/>
        </p:nvSpPr>
        <p:spPr>
          <a:xfrm>
            <a:off x="8610600" y="5587839"/>
            <a:ext cx="6883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Hồi sức tim phổi (CPR)</a:t>
            </a:r>
            <a:endParaRPr lang="en-US" sz="1600" dirty="0"/>
          </a:p>
        </p:txBody>
      </p:sp>
      <p:sp>
        <p:nvSpPr>
          <p:cNvPr id="44" name="Text 42"/>
          <p:cNvSpPr/>
          <p:nvPr/>
        </p:nvSpPr>
        <p:spPr>
          <a:xfrm>
            <a:off x="8610600" y="5943439"/>
            <a:ext cx="68707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Ngừng tim/thở → CPR ngay tức khắc theo ACLS</a:t>
            </a:r>
            <a:endParaRPr lang="en-US" sz="1600" dirty="0"/>
          </a:p>
        </p:txBody>
      </p:sp>
      <p:sp>
        <p:nvSpPr>
          <p:cNvPr id="45" name="Shape 43"/>
          <p:cNvSpPr/>
          <p:nvPr/>
        </p:nvSpPr>
        <p:spPr>
          <a:xfrm>
            <a:off x="508000" y="6705439"/>
            <a:ext cx="15240000" cy="1524000"/>
          </a:xfrm>
          <a:custGeom>
            <a:avLst/>
            <a:gdLst/>
            <a:ahLst/>
            <a:cxnLst/>
            <a:rect l="l" t="t" r="r" b="b"/>
            <a:pathLst>
              <a:path w="15240000" h="1524000">
                <a:moveTo>
                  <a:pt x="152400" y="0"/>
                </a:moveTo>
                <a:lnTo>
                  <a:pt x="15087600" y="0"/>
                </a:lnTo>
                <a:cubicBezTo>
                  <a:pt x="15171712" y="0"/>
                  <a:pt x="15240000" y="68288"/>
                  <a:pt x="15240000" y="152400"/>
                </a:cubicBezTo>
                <a:lnTo>
                  <a:pt x="15240000" y="1371600"/>
                </a:lnTo>
                <a:cubicBezTo>
                  <a:pt x="15240000" y="1455712"/>
                  <a:pt x="15171712" y="1524000"/>
                  <a:pt x="15087600" y="1524000"/>
                </a:cubicBezTo>
                <a:lnTo>
                  <a:pt x="152400" y="1524000"/>
                </a:lnTo>
                <a:cubicBezTo>
                  <a:pt x="68288" y="1524000"/>
                  <a:pt x="0" y="1455712"/>
                  <a:pt x="0" y="1371600"/>
                </a:cubicBezTo>
                <a:lnTo>
                  <a:pt x="0" y="152400"/>
                </a:lnTo>
                <a:cubicBezTo>
                  <a:pt x="0" y="68288"/>
                  <a:pt x="68288" y="0"/>
                  <a:pt x="152400" y="0"/>
                </a:cubicBezTo>
                <a:close/>
              </a:path>
            </a:pathLst>
          </a:custGeom>
          <a:solidFill>
            <a:srgbClr val="2A4B7C"/>
          </a:solidFill>
          <a:ln/>
          <a:effectLst>
            <a:outerShdw sx="100000" sy="100000" kx="0" ky="0" algn="bl" rotWithShape="0" blurRad="317500" dist="254000" dir="5400000">
              <a:srgbClr val="000000">
                <a:alpha val="10196"/>
              </a:srgbClr>
            </a:outerShdw>
          </a:effectLst>
        </p:spPr>
      </p:sp>
      <p:sp>
        <p:nvSpPr>
          <p:cNvPr id="46" name="Shape 44"/>
          <p:cNvSpPr/>
          <p:nvPr/>
        </p:nvSpPr>
        <p:spPr>
          <a:xfrm>
            <a:off x="698500" y="6883239"/>
            <a:ext cx="304800" cy="304800"/>
          </a:xfrm>
          <a:custGeom>
            <a:avLst/>
            <a:gdLst/>
            <a:ahLst/>
            <a:cxnLst/>
            <a:rect l="l" t="t" r="r" b="b"/>
            <a:pathLst>
              <a:path w="304800" h="304800">
                <a:moveTo>
                  <a:pt x="79653" y="21610"/>
                </a:moveTo>
                <a:cubicBezTo>
                  <a:pt x="86142" y="26134"/>
                  <a:pt x="87690" y="35064"/>
                  <a:pt x="83165" y="41493"/>
                </a:cubicBezTo>
                <a:lnTo>
                  <a:pt x="49828" y="89118"/>
                </a:lnTo>
                <a:cubicBezTo>
                  <a:pt x="47387" y="92571"/>
                  <a:pt x="43577" y="94774"/>
                  <a:pt x="39350" y="95131"/>
                </a:cubicBezTo>
                <a:cubicBezTo>
                  <a:pt x="35123" y="95488"/>
                  <a:pt x="30956" y="94059"/>
                  <a:pt x="27980" y="91083"/>
                </a:cubicBezTo>
                <a:lnTo>
                  <a:pt x="4167" y="67270"/>
                </a:lnTo>
                <a:cubicBezTo>
                  <a:pt x="-1369" y="61674"/>
                  <a:pt x="-1369" y="52626"/>
                  <a:pt x="4167" y="47030"/>
                </a:cubicBezTo>
                <a:cubicBezTo>
                  <a:pt x="9704" y="41434"/>
                  <a:pt x="18812" y="41493"/>
                  <a:pt x="24408" y="47030"/>
                </a:cubicBezTo>
                <a:lnTo>
                  <a:pt x="36195" y="58817"/>
                </a:lnTo>
                <a:lnTo>
                  <a:pt x="59769" y="25122"/>
                </a:lnTo>
                <a:cubicBezTo>
                  <a:pt x="64294" y="18633"/>
                  <a:pt x="73223" y="17085"/>
                  <a:pt x="79653" y="21610"/>
                </a:cubicBezTo>
                <a:close/>
                <a:moveTo>
                  <a:pt x="79653" y="116860"/>
                </a:moveTo>
                <a:cubicBezTo>
                  <a:pt x="86142" y="121384"/>
                  <a:pt x="87690" y="130314"/>
                  <a:pt x="83165" y="136743"/>
                </a:cubicBezTo>
                <a:lnTo>
                  <a:pt x="49828" y="184368"/>
                </a:lnTo>
                <a:cubicBezTo>
                  <a:pt x="47387" y="187821"/>
                  <a:pt x="43577" y="190024"/>
                  <a:pt x="39350" y="190381"/>
                </a:cubicBezTo>
                <a:cubicBezTo>
                  <a:pt x="35123" y="190738"/>
                  <a:pt x="30956" y="189309"/>
                  <a:pt x="27980" y="186333"/>
                </a:cubicBezTo>
                <a:lnTo>
                  <a:pt x="4167" y="162520"/>
                </a:lnTo>
                <a:cubicBezTo>
                  <a:pt x="-1429" y="156924"/>
                  <a:pt x="-1429" y="147876"/>
                  <a:pt x="4167" y="142339"/>
                </a:cubicBezTo>
                <a:cubicBezTo>
                  <a:pt x="9763" y="136803"/>
                  <a:pt x="18812" y="136743"/>
                  <a:pt x="24348" y="142339"/>
                </a:cubicBezTo>
                <a:lnTo>
                  <a:pt x="36135" y="154126"/>
                </a:lnTo>
                <a:lnTo>
                  <a:pt x="59710" y="120432"/>
                </a:lnTo>
                <a:cubicBezTo>
                  <a:pt x="64234" y="113943"/>
                  <a:pt x="73164" y="112395"/>
                  <a:pt x="79593" y="116919"/>
                </a:cubicBezTo>
                <a:close/>
                <a:moveTo>
                  <a:pt x="133350" y="57150"/>
                </a:moveTo>
                <a:cubicBezTo>
                  <a:pt x="133350" y="46613"/>
                  <a:pt x="141863" y="38100"/>
                  <a:pt x="152400" y="38100"/>
                </a:cubicBezTo>
                <a:lnTo>
                  <a:pt x="285750" y="38100"/>
                </a:lnTo>
                <a:cubicBezTo>
                  <a:pt x="296287" y="38100"/>
                  <a:pt x="304800" y="46613"/>
                  <a:pt x="304800" y="57150"/>
                </a:cubicBezTo>
                <a:cubicBezTo>
                  <a:pt x="304800" y="67687"/>
                  <a:pt x="296287" y="76200"/>
                  <a:pt x="285750" y="76200"/>
                </a:cubicBezTo>
                <a:lnTo>
                  <a:pt x="152400" y="76200"/>
                </a:lnTo>
                <a:cubicBezTo>
                  <a:pt x="141863" y="76200"/>
                  <a:pt x="133350" y="67687"/>
                  <a:pt x="133350" y="57150"/>
                </a:cubicBezTo>
                <a:close/>
                <a:moveTo>
                  <a:pt x="133350" y="152400"/>
                </a:moveTo>
                <a:cubicBezTo>
                  <a:pt x="133350" y="141863"/>
                  <a:pt x="141863" y="133350"/>
                  <a:pt x="152400" y="133350"/>
                </a:cubicBezTo>
                <a:lnTo>
                  <a:pt x="285750" y="133350"/>
                </a:lnTo>
                <a:cubicBezTo>
                  <a:pt x="296287" y="133350"/>
                  <a:pt x="304800" y="141863"/>
                  <a:pt x="304800" y="152400"/>
                </a:cubicBezTo>
                <a:cubicBezTo>
                  <a:pt x="304800" y="162937"/>
                  <a:pt x="296287" y="171450"/>
                  <a:pt x="285750" y="171450"/>
                </a:cubicBezTo>
                <a:lnTo>
                  <a:pt x="152400" y="171450"/>
                </a:lnTo>
                <a:cubicBezTo>
                  <a:pt x="141863" y="171450"/>
                  <a:pt x="133350" y="162937"/>
                  <a:pt x="133350" y="152400"/>
                </a:cubicBezTo>
                <a:close/>
                <a:moveTo>
                  <a:pt x="95250" y="247650"/>
                </a:moveTo>
                <a:cubicBezTo>
                  <a:pt x="95250" y="237113"/>
                  <a:pt x="103763" y="228600"/>
                  <a:pt x="114300" y="228600"/>
                </a:cubicBezTo>
                <a:lnTo>
                  <a:pt x="285750" y="228600"/>
                </a:lnTo>
                <a:cubicBezTo>
                  <a:pt x="296287" y="228600"/>
                  <a:pt x="304800" y="237113"/>
                  <a:pt x="304800" y="247650"/>
                </a:cubicBezTo>
                <a:cubicBezTo>
                  <a:pt x="304800" y="258187"/>
                  <a:pt x="296287" y="266700"/>
                  <a:pt x="285750" y="266700"/>
                </a:cubicBezTo>
                <a:lnTo>
                  <a:pt x="114300" y="266700"/>
                </a:lnTo>
                <a:cubicBezTo>
                  <a:pt x="103763" y="266700"/>
                  <a:pt x="95250" y="258187"/>
                  <a:pt x="95250" y="247650"/>
                </a:cubicBezTo>
                <a:close/>
                <a:moveTo>
                  <a:pt x="38100" y="223838"/>
                </a:moveTo>
                <a:cubicBezTo>
                  <a:pt x="51242" y="223838"/>
                  <a:pt x="61912" y="234508"/>
                  <a:pt x="61912" y="247650"/>
                </a:cubicBezTo>
                <a:cubicBezTo>
                  <a:pt x="61912" y="260792"/>
                  <a:pt x="51242" y="271463"/>
                  <a:pt x="38100" y="271463"/>
                </a:cubicBezTo>
                <a:cubicBezTo>
                  <a:pt x="24958" y="271463"/>
                  <a:pt x="14288" y="260792"/>
                  <a:pt x="14288" y="247650"/>
                </a:cubicBezTo>
                <a:cubicBezTo>
                  <a:pt x="14288" y="234508"/>
                  <a:pt x="24958" y="223838"/>
                  <a:pt x="38100" y="223838"/>
                </a:cubicBezTo>
                <a:close/>
              </a:path>
            </a:pathLst>
          </a:custGeom>
          <a:solidFill>
            <a:srgbClr val="FFFFFF"/>
          </a:solidFill>
          <a:ln/>
        </p:spPr>
      </p:sp>
      <p:sp>
        <p:nvSpPr>
          <p:cNvPr id="47" name="Text 45"/>
          <p:cNvSpPr/>
          <p:nvPr/>
        </p:nvSpPr>
        <p:spPr>
          <a:xfrm>
            <a:off x="1041400" y="6857839"/>
            <a:ext cx="146812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Mục tiêu Hồi sức</a:t>
            </a:r>
            <a:endParaRPr lang="en-US" sz="1600" dirty="0"/>
          </a:p>
        </p:txBody>
      </p:sp>
      <p:sp>
        <p:nvSpPr>
          <p:cNvPr id="48" name="Shape 46"/>
          <p:cNvSpPr/>
          <p:nvPr/>
        </p:nvSpPr>
        <p:spPr>
          <a:xfrm>
            <a:off x="692150" y="73531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C52726"/>
          </a:solidFill>
          <a:ln/>
        </p:spPr>
      </p:sp>
      <p:sp>
        <p:nvSpPr>
          <p:cNvPr id="49" name="Text 47"/>
          <p:cNvSpPr/>
          <p:nvPr/>
        </p:nvSpPr>
        <p:spPr>
          <a:xfrm>
            <a:off x="1047750" y="7315039"/>
            <a:ext cx="21971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HA tâm thu ≥ 90 mmHg</a:t>
            </a:r>
            <a:endParaRPr lang="en-US" sz="1600" dirty="0"/>
          </a:p>
        </p:txBody>
      </p:sp>
      <p:sp>
        <p:nvSpPr>
          <p:cNvPr id="50" name="Shape 48"/>
          <p:cNvSpPr/>
          <p:nvPr/>
        </p:nvSpPr>
        <p:spPr>
          <a:xfrm>
            <a:off x="5721350" y="73531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C52726"/>
          </a:solidFill>
          <a:ln/>
        </p:spPr>
      </p:sp>
      <p:sp>
        <p:nvSpPr>
          <p:cNvPr id="51" name="Text 49"/>
          <p:cNvSpPr/>
          <p:nvPr/>
        </p:nvSpPr>
        <p:spPr>
          <a:xfrm>
            <a:off x="6076950" y="7315039"/>
            <a:ext cx="21717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Nhịp tim &lt; 100 lần/phút</a:t>
            </a:r>
            <a:endParaRPr lang="en-US" sz="1600" dirty="0"/>
          </a:p>
        </p:txBody>
      </p:sp>
      <p:sp>
        <p:nvSpPr>
          <p:cNvPr id="52" name="Shape 50"/>
          <p:cNvSpPr/>
          <p:nvPr/>
        </p:nvSpPr>
        <p:spPr>
          <a:xfrm>
            <a:off x="10750550" y="73531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C52726"/>
          </a:solidFill>
          <a:ln/>
        </p:spPr>
      </p:sp>
      <p:sp>
        <p:nvSpPr>
          <p:cNvPr id="53" name="Text 51"/>
          <p:cNvSpPr/>
          <p:nvPr/>
        </p:nvSpPr>
        <p:spPr>
          <a:xfrm>
            <a:off x="11106150" y="7315039"/>
            <a:ext cx="11557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SpO2 &gt; 94%</a:t>
            </a:r>
            <a:endParaRPr lang="en-US" sz="1600" dirty="0"/>
          </a:p>
        </p:txBody>
      </p:sp>
      <p:sp>
        <p:nvSpPr>
          <p:cNvPr id="54" name="Shape 52"/>
          <p:cNvSpPr/>
          <p:nvPr/>
        </p:nvSpPr>
        <p:spPr>
          <a:xfrm>
            <a:off x="692150" y="78103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C52726"/>
          </a:solidFill>
          <a:ln/>
        </p:spPr>
      </p:sp>
      <p:sp>
        <p:nvSpPr>
          <p:cNvPr id="55" name="Text 53"/>
          <p:cNvSpPr/>
          <p:nvPr/>
        </p:nvSpPr>
        <p:spPr>
          <a:xfrm>
            <a:off x="1047750" y="7772239"/>
            <a:ext cx="17653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Không còn khó thở</a:t>
            </a:r>
            <a:endParaRPr lang="en-US" sz="1600" dirty="0"/>
          </a:p>
        </p:txBody>
      </p:sp>
      <p:sp>
        <p:nvSpPr>
          <p:cNvPr id="56" name="Shape 54"/>
          <p:cNvSpPr/>
          <p:nvPr/>
        </p:nvSpPr>
        <p:spPr>
          <a:xfrm>
            <a:off x="5721350" y="78103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C52726"/>
          </a:solidFill>
          <a:ln/>
        </p:spPr>
      </p:sp>
      <p:sp>
        <p:nvSpPr>
          <p:cNvPr id="57" name="Text 55"/>
          <p:cNvSpPr/>
          <p:nvPr/>
        </p:nvSpPr>
        <p:spPr>
          <a:xfrm>
            <a:off x="6076950" y="7772239"/>
            <a:ext cx="13843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Ý thức tỉnh táo</a:t>
            </a:r>
            <a:endParaRPr lang="en-US" sz="1600" dirty="0"/>
          </a:p>
        </p:txBody>
      </p:sp>
      <p:sp>
        <p:nvSpPr>
          <p:cNvPr id="58" name="Shape 56"/>
          <p:cNvSpPr/>
          <p:nvPr/>
        </p:nvSpPr>
        <p:spPr>
          <a:xfrm>
            <a:off x="10750550" y="7810339"/>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C52726"/>
          </a:solidFill>
          <a:ln/>
        </p:spPr>
      </p:sp>
      <p:sp>
        <p:nvSpPr>
          <p:cNvPr id="59" name="Text 57"/>
          <p:cNvSpPr/>
          <p:nvPr/>
        </p:nvSpPr>
        <p:spPr>
          <a:xfrm>
            <a:off x="11106150" y="7772239"/>
            <a:ext cx="21082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Không còn triệu chứng</a:t>
            </a:r>
            <a:endParaRPr lang="en-US" sz="1600" dirty="0"/>
          </a:p>
        </p:txBody>
      </p:sp>
    </p:spTree>
  </p:cSld>
  <p:clrMapOvr>
    <a:masterClrMapping/>
  </p:clrMapOvr>
  <p:transition>
    <p:fade/>
    <p:spd val="med"/>
  </p:transition>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Quy trình Xử trí Cấp cứu từng bước</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5494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5" name="Text 3"/>
          <p:cNvSpPr/>
          <p:nvPr/>
        </p:nvSpPr>
        <p:spPr>
          <a:xfrm>
            <a:off x="450850" y="15494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6" name="Shape 4"/>
          <p:cNvSpPr/>
          <p:nvPr/>
        </p:nvSpPr>
        <p:spPr>
          <a:xfrm>
            <a:off x="1295400" y="14224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7" name="Shape 5"/>
          <p:cNvSpPr/>
          <p:nvPr/>
        </p:nvSpPr>
        <p:spPr>
          <a:xfrm>
            <a:off x="1295400" y="14224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C52726"/>
          </a:solidFill>
          <a:ln/>
        </p:spPr>
      </p:sp>
      <p:sp>
        <p:nvSpPr>
          <p:cNvPr id="8" name="Text 6"/>
          <p:cNvSpPr/>
          <p:nvPr/>
        </p:nvSpPr>
        <p:spPr>
          <a:xfrm>
            <a:off x="1473200" y="15748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Nhận biết &amp; Đánh giá</a:t>
            </a:r>
            <a:endParaRPr lang="en-US" sz="1600" dirty="0"/>
          </a:p>
        </p:txBody>
      </p:sp>
      <p:sp>
        <p:nvSpPr>
          <p:cNvPr id="9" name="Text 7"/>
          <p:cNvSpPr/>
          <p:nvPr/>
        </p:nvSpPr>
        <p:spPr>
          <a:xfrm>
            <a:off x="1473200" y="18796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ABCDE, mức độ phản vệ</a:t>
            </a:r>
            <a:endParaRPr lang="en-US" sz="1600" dirty="0"/>
          </a:p>
        </p:txBody>
      </p:sp>
      <p:sp>
        <p:nvSpPr>
          <p:cNvPr id="10" name="Shape 8"/>
          <p:cNvSpPr/>
          <p:nvPr/>
        </p:nvSpPr>
        <p:spPr>
          <a:xfrm>
            <a:off x="4152900" y="2387600"/>
            <a:ext cx="228600" cy="304800"/>
          </a:xfrm>
          <a:custGeom>
            <a:avLst/>
            <a:gdLst/>
            <a:ahLst/>
            <a:cxnLst/>
            <a:rect l="l" t="t" r="r" b="b"/>
            <a:pathLst>
              <a:path w="228600" h="304800">
                <a:moveTo>
                  <a:pt x="100846" y="299204"/>
                </a:moveTo>
                <a:cubicBezTo>
                  <a:pt x="108287" y="306645"/>
                  <a:pt x="120372" y="306645"/>
                  <a:pt x="127814" y="299204"/>
                </a:cubicBezTo>
                <a:lnTo>
                  <a:pt x="223064" y="203954"/>
                </a:lnTo>
                <a:cubicBezTo>
                  <a:pt x="230505" y="196513"/>
                  <a:pt x="230505" y="184428"/>
                  <a:pt x="223064" y="176986"/>
                </a:cubicBezTo>
                <a:cubicBezTo>
                  <a:pt x="215622" y="169545"/>
                  <a:pt x="203537" y="169545"/>
                  <a:pt x="196096" y="176986"/>
                </a:cubicBezTo>
                <a:lnTo>
                  <a:pt x="133350" y="239732"/>
                </a:lnTo>
                <a:lnTo>
                  <a:pt x="133350" y="19050"/>
                </a:lnTo>
                <a:cubicBezTo>
                  <a:pt x="133350" y="8513"/>
                  <a:pt x="124837" y="0"/>
                  <a:pt x="114300" y="0"/>
                </a:cubicBezTo>
                <a:cubicBezTo>
                  <a:pt x="103763" y="0"/>
                  <a:pt x="95250" y="8513"/>
                  <a:pt x="95250" y="19050"/>
                </a:cubicBezTo>
                <a:lnTo>
                  <a:pt x="95250" y="239732"/>
                </a:lnTo>
                <a:lnTo>
                  <a:pt x="32504" y="176986"/>
                </a:lnTo>
                <a:cubicBezTo>
                  <a:pt x="25063" y="169545"/>
                  <a:pt x="12978" y="169545"/>
                  <a:pt x="5536" y="176986"/>
                </a:cubicBezTo>
                <a:cubicBezTo>
                  <a:pt x="-1905" y="184428"/>
                  <a:pt x="-1905" y="196513"/>
                  <a:pt x="5536" y="203954"/>
                </a:cubicBezTo>
                <a:lnTo>
                  <a:pt x="100786" y="299204"/>
                </a:lnTo>
                <a:close/>
              </a:path>
            </a:pathLst>
          </a:custGeom>
          <a:solidFill>
            <a:srgbClr val="C52726"/>
          </a:solidFill>
          <a:ln/>
        </p:spPr>
      </p:sp>
      <p:sp>
        <p:nvSpPr>
          <p:cNvPr id="11" name="Shape 9"/>
          <p:cNvSpPr/>
          <p:nvPr/>
        </p:nvSpPr>
        <p:spPr>
          <a:xfrm>
            <a:off x="508000" y="2921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12" name="Text 10"/>
          <p:cNvSpPr/>
          <p:nvPr/>
        </p:nvSpPr>
        <p:spPr>
          <a:xfrm>
            <a:off x="450850" y="29210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13" name="Shape 11"/>
          <p:cNvSpPr/>
          <p:nvPr/>
        </p:nvSpPr>
        <p:spPr>
          <a:xfrm>
            <a:off x="1295400" y="27940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14" name="Shape 12"/>
          <p:cNvSpPr/>
          <p:nvPr/>
        </p:nvSpPr>
        <p:spPr>
          <a:xfrm>
            <a:off x="1295400" y="27940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C52726"/>
          </a:solidFill>
          <a:ln/>
        </p:spPr>
      </p:sp>
      <p:sp>
        <p:nvSpPr>
          <p:cNvPr id="15" name="Text 13"/>
          <p:cNvSpPr/>
          <p:nvPr/>
        </p:nvSpPr>
        <p:spPr>
          <a:xfrm>
            <a:off x="1473200" y="29464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Ngừng dị nguyên + Gọi cấp cứu</a:t>
            </a:r>
            <a:endParaRPr lang="en-US" sz="1600" dirty="0"/>
          </a:p>
        </p:txBody>
      </p:sp>
      <p:sp>
        <p:nvSpPr>
          <p:cNvPr id="16" name="Text 14"/>
          <p:cNvSpPr/>
          <p:nvPr/>
        </p:nvSpPr>
        <p:spPr>
          <a:xfrm>
            <a:off x="1473200" y="32512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Ngừng tiêm/truyền, gọi 115/2222</a:t>
            </a:r>
            <a:endParaRPr lang="en-US" sz="1600" dirty="0"/>
          </a:p>
        </p:txBody>
      </p:sp>
      <p:sp>
        <p:nvSpPr>
          <p:cNvPr id="17" name="Shape 15"/>
          <p:cNvSpPr/>
          <p:nvPr/>
        </p:nvSpPr>
        <p:spPr>
          <a:xfrm>
            <a:off x="4152900" y="3759200"/>
            <a:ext cx="228600" cy="304800"/>
          </a:xfrm>
          <a:custGeom>
            <a:avLst/>
            <a:gdLst/>
            <a:ahLst/>
            <a:cxnLst/>
            <a:rect l="l" t="t" r="r" b="b"/>
            <a:pathLst>
              <a:path w="228600" h="304800">
                <a:moveTo>
                  <a:pt x="100846" y="299204"/>
                </a:moveTo>
                <a:cubicBezTo>
                  <a:pt x="108287" y="306645"/>
                  <a:pt x="120372" y="306645"/>
                  <a:pt x="127814" y="299204"/>
                </a:cubicBezTo>
                <a:lnTo>
                  <a:pt x="223064" y="203954"/>
                </a:lnTo>
                <a:cubicBezTo>
                  <a:pt x="230505" y="196513"/>
                  <a:pt x="230505" y="184428"/>
                  <a:pt x="223064" y="176986"/>
                </a:cubicBezTo>
                <a:cubicBezTo>
                  <a:pt x="215622" y="169545"/>
                  <a:pt x="203537" y="169545"/>
                  <a:pt x="196096" y="176986"/>
                </a:cubicBezTo>
                <a:lnTo>
                  <a:pt x="133350" y="239732"/>
                </a:lnTo>
                <a:lnTo>
                  <a:pt x="133350" y="19050"/>
                </a:lnTo>
                <a:cubicBezTo>
                  <a:pt x="133350" y="8513"/>
                  <a:pt x="124837" y="0"/>
                  <a:pt x="114300" y="0"/>
                </a:cubicBezTo>
                <a:cubicBezTo>
                  <a:pt x="103763" y="0"/>
                  <a:pt x="95250" y="8513"/>
                  <a:pt x="95250" y="19050"/>
                </a:cubicBezTo>
                <a:lnTo>
                  <a:pt x="95250" y="239732"/>
                </a:lnTo>
                <a:lnTo>
                  <a:pt x="32504" y="176986"/>
                </a:lnTo>
                <a:cubicBezTo>
                  <a:pt x="25063" y="169545"/>
                  <a:pt x="12978" y="169545"/>
                  <a:pt x="5536" y="176986"/>
                </a:cubicBezTo>
                <a:cubicBezTo>
                  <a:pt x="-1905" y="184428"/>
                  <a:pt x="-1905" y="196513"/>
                  <a:pt x="5536" y="203954"/>
                </a:cubicBezTo>
                <a:lnTo>
                  <a:pt x="100786" y="299204"/>
                </a:lnTo>
                <a:close/>
              </a:path>
            </a:pathLst>
          </a:custGeom>
          <a:solidFill>
            <a:srgbClr val="C52726"/>
          </a:solidFill>
          <a:ln/>
        </p:spPr>
      </p:sp>
      <p:sp>
        <p:nvSpPr>
          <p:cNvPr id="18" name="Shape 16"/>
          <p:cNvSpPr/>
          <p:nvPr/>
        </p:nvSpPr>
        <p:spPr>
          <a:xfrm>
            <a:off x="508000" y="4292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19" name="Text 17"/>
          <p:cNvSpPr/>
          <p:nvPr/>
        </p:nvSpPr>
        <p:spPr>
          <a:xfrm>
            <a:off x="450850" y="42926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20" name="Shape 18"/>
          <p:cNvSpPr/>
          <p:nvPr/>
        </p:nvSpPr>
        <p:spPr>
          <a:xfrm>
            <a:off x="1295400" y="41656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21" name="Shape 19"/>
          <p:cNvSpPr/>
          <p:nvPr/>
        </p:nvSpPr>
        <p:spPr>
          <a:xfrm>
            <a:off x="1295400" y="41656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C52726"/>
          </a:solidFill>
          <a:ln/>
        </p:spPr>
      </p:sp>
      <p:sp>
        <p:nvSpPr>
          <p:cNvPr id="22" name="Text 20"/>
          <p:cNvSpPr/>
          <p:nvPr/>
        </p:nvSpPr>
        <p:spPr>
          <a:xfrm>
            <a:off x="1473200" y="43180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Tiêm Adrenaline bắp NGAY</a:t>
            </a:r>
            <a:endParaRPr lang="en-US" sz="1600" dirty="0"/>
          </a:p>
        </p:txBody>
      </p:sp>
      <p:sp>
        <p:nvSpPr>
          <p:cNvPr id="23" name="Text 21"/>
          <p:cNvSpPr/>
          <p:nvPr/>
        </p:nvSpPr>
        <p:spPr>
          <a:xfrm>
            <a:off x="1473200" y="46228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0.5 ml (ngườ lớn), 0.01 ml/kg (trẻ em)</a:t>
            </a:r>
            <a:endParaRPr lang="en-US" sz="1600" dirty="0"/>
          </a:p>
        </p:txBody>
      </p:sp>
      <p:sp>
        <p:nvSpPr>
          <p:cNvPr id="24" name="Shape 22"/>
          <p:cNvSpPr/>
          <p:nvPr/>
        </p:nvSpPr>
        <p:spPr>
          <a:xfrm>
            <a:off x="4152900" y="5130800"/>
            <a:ext cx="228600" cy="304800"/>
          </a:xfrm>
          <a:custGeom>
            <a:avLst/>
            <a:gdLst/>
            <a:ahLst/>
            <a:cxnLst/>
            <a:rect l="l" t="t" r="r" b="b"/>
            <a:pathLst>
              <a:path w="228600" h="304800">
                <a:moveTo>
                  <a:pt x="100846" y="299204"/>
                </a:moveTo>
                <a:cubicBezTo>
                  <a:pt x="108287" y="306645"/>
                  <a:pt x="120372" y="306645"/>
                  <a:pt x="127814" y="299204"/>
                </a:cubicBezTo>
                <a:lnTo>
                  <a:pt x="223064" y="203954"/>
                </a:lnTo>
                <a:cubicBezTo>
                  <a:pt x="230505" y="196513"/>
                  <a:pt x="230505" y="184428"/>
                  <a:pt x="223064" y="176986"/>
                </a:cubicBezTo>
                <a:cubicBezTo>
                  <a:pt x="215622" y="169545"/>
                  <a:pt x="203537" y="169545"/>
                  <a:pt x="196096" y="176986"/>
                </a:cubicBezTo>
                <a:lnTo>
                  <a:pt x="133350" y="239732"/>
                </a:lnTo>
                <a:lnTo>
                  <a:pt x="133350" y="19050"/>
                </a:lnTo>
                <a:cubicBezTo>
                  <a:pt x="133350" y="8513"/>
                  <a:pt x="124837" y="0"/>
                  <a:pt x="114300" y="0"/>
                </a:cubicBezTo>
                <a:cubicBezTo>
                  <a:pt x="103763" y="0"/>
                  <a:pt x="95250" y="8513"/>
                  <a:pt x="95250" y="19050"/>
                </a:cubicBezTo>
                <a:lnTo>
                  <a:pt x="95250" y="239732"/>
                </a:lnTo>
                <a:lnTo>
                  <a:pt x="32504" y="176986"/>
                </a:lnTo>
                <a:cubicBezTo>
                  <a:pt x="25063" y="169545"/>
                  <a:pt x="12978" y="169545"/>
                  <a:pt x="5536" y="176986"/>
                </a:cubicBezTo>
                <a:cubicBezTo>
                  <a:pt x="-1905" y="184428"/>
                  <a:pt x="-1905" y="196513"/>
                  <a:pt x="5536" y="203954"/>
                </a:cubicBezTo>
                <a:lnTo>
                  <a:pt x="100786" y="299204"/>
                </a:lnTo>
                <a:close/>
              </a:path>
            </a:pathLst>
          </a:custGeom>
          <a:solidFill>
            <a:srgbClr val="C52726"/>
          </a:solidFill>
          <a:ln/>
        </p:spPr>
      </p:sp>
      <p:sp>
        <p:nvSpPr>
          <p:cNvPr id="25" name="Shape 23"/>
          <p:cNvSpPr/>
          <p:nvPr/>
        </p:nvSpPr>
        <p:spPr>
          <a:xfrm>
            <a:off x="508000" y="56642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a:effectLst>
            <a:outerShdw sx="100000" sy="100000" kx="0" ky="0" algn="bl" rotWithShape="0" blurRad="190500" dist="127000" dir="5400000">
              <a:srgbClr val="000000">
                <a:alpha val="10196"/>
              </a:srgbClr>
            </a:outerShdw>
          </a:effectLst>
        </p:spPr>
      </p:sp>
      <p:sp>
        <p:nvSpPr>
          <p:cNvPr id="26" name="Text 24"/>
          <p:cNvSpPr/>
          <p:nvPr/>
        </p:nvSpPr>
        <p:spPr>
          <a:xfrm>
            <a:off x="450850" y="56642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27" name="Shape 25"/>
          <p:cNvSpPr/>
          <p:nvPr/>
        </p:nvSpPr>
        <p:spPr>
          <a:xfrm>
            <a:off x="1295400" y="55372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28" name="Shape 26"/>
          <p:cNvSpPr/>
          <p:nvPr/>
        </p:nvSpPr>
        <p:spPr>
          <a:xfrm>
            <a:off x="1295400" y="55372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5D7FA3"/>
          </a:solidFill>
          <a:ln/>
        </p:spPr>
      </p:sp>
      <p:sp>
        <p:nvSpPr>
          <p:cNvPr id="29" name="Text 27"/>
          <p:cNvSpPr/>
          <p:nvPr/>
        </p:nvSpPr>
        <p:spPr>
          <a:xfrm>
            <a:off x="1473200" y="56896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Đánh giá sau 5 phút</a:t>
            </a:r>
            <a:endParaRPr lang="en-US" sz="1600" dirty="0"/>
          </a:p>
        </p:txBody>
      </p:sp>
      <p:sp>
        <p:nvSpPr>
          <p:cNvPr id="30" name="Text 28"/>
          <p:cNvSpPr/>
          <p:nvPr/>
        </p:nvSpPr>
        <p:spPr>
          <a:xfrm>
            <a:off x="1473200" y="59944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Cải thiện? HA? Triệu chứng?</a:t>
            </a:r>
            <a:endParaRPr lang="en-US" sz="1600" dirty="0"/>
          </a:p>
        </p:txBody>
      </p:sp>
      <p:sp>
        <p:nvSpPr>
          <p:cNvPr id="31" name="Shape 29"/>
          <p:cNvSpPr/>
          <p:nvPr/>
        </p:nvSpPr>
        <p:spPr>
          <a:xfrm>
            <a:off x="8229600" y="15494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32" name="Text 30"/>
          <p:cNvSpPr/>
          <p:nvPr/>
        </p:nvSpPr>
        <p:spPr>
          <a:xfrm>
            <a:off x="8172450" y="15494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33" name="Shape 31"/>
          <p:cNvSpPr/>
          <p:nvPr/>
        </p:nvSpPr>
        <p:spPr>
          <a:xfrm>
            <a:off x="9017000" y="14224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34" name="Shape 32"/>
          <p:cNvSpPr/>
          <p:nvPr/>
        </p:nvSpPr>
        <p:spPr>
          <a:xfrm>
            <a:off x="9017000" y="14224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C52726"/>
          </a:solidFill>
          <a:ln/>
        </p:spPr>
      </p:sp>
      <p:sp>
        <p:nvSpPr>
          <p:cNvPr id="35" name="Text 33"/>
          <p:cNvSpPr/>
          <p:nvPr/>
        </p:nvSpPr>
        <p:spPr>
          <a:xfrm>
            <a:off x="9194800" y="15748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Nhắc lại Adrenaline nếu cần</a:t>
            </a:r>
            <a:endParaRPr lang="en-US" sz="1600" dirty="0"/>
          </a:p>
        </p:txBody>
      </p:sp>
      <p:sp>
        <p:nvSpPr>
          <p:cNvPr id="36" name="Text 34"/>
          <p:cNvSpPr/>
          <p:nvPr/>
        </p:nvSpPr>
        <p:spPr>
          <a:xfrm>
            <a:off x="9194800" y="18796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Không cải thiện → nhắc lại 5-15 phút</a:t>
            </a:r>
            <a:endParaRPr lang="en-US" sz="1600" dirty="0"/>
          </a:p>
        </p:txBody>
      </p:sp>
      <p:sp>
        <p:nvSpPr>
          <p:cNvPr id="37" name="Shape 35"/>
          <p:cNvSpPr/>
          <p:nvPr/>
        </p:nvSpPr>
        <p:spPr>
          <a:xfrm>
            <a:off x="11874500" y="2387600"/>
            <a:ext cx="228600" cy="304800"/>
          </a:xfrm>
          <a:custGeom>
            <a:avLst/>
            <a:gdLst/>
            <a:ahLst/>
            <a:cxnLst/>
            <a:rect l="l" t="t" r="r" b="b"/>
            <a:pathLst>
              <a:path w="228600" h="304800">
                <a:moveTo>
                  <a:pt x="100846" y="299204"/>
                </a:moveTo>
                <a:cubicBezTo>
                  <a:pt x="108287" y="306645"/>
                  <a:pt x="120372" y="306645"/>
                  <a:pt x="127814" y="299204"/>
                </a:cubicBezTo>
                <a:lnTo>
                  <a:pt x="223064" y="203954"/>
                </a:lnTo>
                <a:cubicBezTo>
                  <a:pt x="230505" y="196513"/>
                  <a:pt x="230505" y="184428"/>
                  <a:pt x="223064" y="176986"/>
                </a:cubicBezTo>
                <a:cubicBezTo>
                  <a:pt x="215622" y="169545"/>
                  <a:pt x="203537" y="169545"/>
                  <a:pt x="196096" y="176986"/>
                </a:cubicBezTo>
                <a:lnTo>
                  <a:pt x="133350" y="239732"/>
                </a:lnTo>
                <a:lnTo>
                  <a:pt x="133350" y="19050"/>
                </a:lnTo>
                <a:cubicBezTo>
                  <a:pt x="133350" y="8513"/>
                  <a:pt x="124837" y="0"/>
                  <a:pt x="114300" y="0"/>
                </a:cubicBezTo>
                <a:cubicBezTo>
                  <a:pt x="103763" y="0"/>
                  <a:pt x="95250" y="8513"/>
                  <a:pt x="95250" y="19050"/>
                </a:cubicBezTo>
                <a:lnTo>
                  <a:pt x="95250" y="239732"/>
                </a:lnTo>
                <a:lnTo>
                  <a:pt x="32504" y="176986"/>
                </a:lnTo>
                <a:cubicBezTo>
                  <a:pt x="25063" y="169545"/>
                  <a:pt x="12978" y="169545"/>
                  <a:pt x="5536" y="176986"/>
                </a:cubicBezTo>
                <a:cubicBezTo>
                  <a:pt x="-1905" y="184428"/>
                  <a:pt x="-1905" y="196513"/>
                  <a:pt x="5536" y="203954"/>
                </a:cubicBezTo>
                <a:lnTo>
                  <a:pt x="100786" y="299204"/>
                </a:lnTo>
                <a:close/>
              </a:path>
            </a:pathLst>
          </a:custGeom>
          <a:solidFill>
            <a:srgbClr val="C52726"/>
          </a:solidFill>
          <a:ln/>
        </p:spPr>
      </p:sp>
      <p:sp>
        <p:nvSpPr>
          <p:cNvPr id="38" name="Shape 36"/>
          <p:cNvSpPr/>
          <p:nvPr/>
        </p:nvSpPr>
        <p:spPr>
          <a:xfrm>
            <a:off x="8229600" y="2921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a:effectLst>
            <a:outerShdw sx="100000" sy="100000" kx="0" ky="0" algn="bl" rotWithShape="0" blurRad="190500" dist="127000" dir="5400000">
              <a:srgbClr val="000000">
                <a:alpha val="10196"/>
              </a:srgbClr>
            </a:outerShdw>
          </a:effectLst>
        </p:spPr>
      </p:sp>
      <p:sp>
        <p:nvSpPr>
          <p:cNvPr id="39" name="Text 37"/>
          <p:cNvSpPr/>
          <p:nvPr/>
        </p:nvSpPr>
        <p:spPr>
          <a:xfrm>
            <a:off x="8172450" y="29210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6</a:t>
            </a:r>
            <a:endParaRPr lang="en-US" sz="1600" dirty="0"/>
          </a:p>
        </p:txBody>
      </p:sp>
      <p:sp>
        <p:nvSpPr>
          <p:cNvPr id="40" name="Shape 38"/>
          <p:cNvSpPr/>
          <p:nvPr/>
        </p:nvSpPr>
        <p:spPr>
          <a:xfrm>
            <a:off x="9017000" y="27940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41" name="Shape 39"/>
          <p:cNvSpPr/>
          <p:nvPr/>
        </p:nvSpPr>
        <p:spPr>
          <a:xfrm>
            <a:off x="9017000" y="27940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5D7FA3"/>
          </a:solidFill>
          <a:ln/>
        </p:spPr>
      </p:sp>
      <p:sp>
        <p:nvSpPr>
          <p:cNvPr id="42" name="Text 40"/>
          <p:cNvSpPr/>
          <p:nvPr/>
        </p:nvSpPr>
        <p:spPr>
          <a:xfrm>
            <a:off x="9194800" y="29464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Hỗ trợ hô hấp/tuần hoàn</a:t>
            </a:r>
            <a:endParaRPr lang="en-US" sz="1600" dirty="0"/>
          </a:p>
        </p:txBody>
      </p:sp>
      <p:sp>
        <p:nvSpPr>
          <p:cNvPr id="43" name="Text 41"/>
          <p:cNvSpPr/>
          <p:nvPr/>
        </p:nvSpPr>
        <p:spPr>
          <a:xfrm>
            <a:off x="9194800" y="32512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Oxy, truyền dịch, mở khí quản</a:t>
            </a:r>
            <a:endParaRPr lang="en-US" sz="1600" dirty="0"/>
          </a:p>
        </p:txBody>
      </p:sp>
      <p:sp>
        <p:nvSpPr>
          <p:cNvPr id="44" name="Shape 42"/>
          <p:cNvSpPr/>
          <p:nvPr/>
        </p:nvSpPr>
        <p:spPr>
          <a:xfrm>
            <a:off x="11874500" y="3759200"/>
            <a:ext cx="228600" cy="304800"/>
          </a:xfrm>
          <a:custGeom>
            <a:avLst/>
            <a:gdLst/>
            <a:ahLst/>
            <a:cxnLst/>
            <a:rect l="l" t="t" r="r" b="b"/>
            <a:pathLst>
              <a:path w="228600" h="304800">
                <a:moveTo>
                  <a:pt x="100846" y="299204"/>
                </a:moveTo>
                <a:cubicBezTo>
                  <a:pt x="108287" y="306645"/>
                  <a:pt x="120372" y="306645"/>
                  <a:pt x="127814" y="299204"/>
                </a:cubicBezTo>
                <a:lnTo>
                  <a:pt x="223064" y="203954"/>
                </a:lnTo>
                <a:cubicBezTo>
                  <a:pt x="230505" y="196513"/>
                  <a:pt x="230505" y="184428"/>
                  <a:pt x="223064" y="176986"/>
                </a:cubicBezTo>
                <a:cubicBezTo>
                  <a:pt x="215622" y="169545"/>
                  <a:pt x="203537" y="169545"/>
                  <a:pt x="196096" y="176986"/>
                </a:cubicBezTo>
                <a:lnTo>
                  <a:pt x="133350" y="239732"/>
                </a:lnTo>
                <a:lnTo>
                  <a:pt x="133350" y="19050"/>
                </a:lnTo>
                <a:cubicBezTo>
                  <a:pt x="133350" y="8513"/>
                  <a:pt x="124837" y="0"/>
                  <a:pt x="114300" y="0"/>
                </a:cubicBezTo>
                <a:cubicBezTo>
                  <a:pt x="103763" y="0"/>
                  <a:pt x="95250" y="8513"/>
                  <a:pt x="95250" y="19050"/>
                </a:cubicBezTo>
                <a:lnTo>
                  <a:pt x="95250" y="239732"/>
                </a:lnTo>
                <a:lnTo>
                  <a:pt x="32504" y="176986"/>
                </a:lnTo>
                <a:cubicBezTo>
                  <a:pt x="25063" y="169545"/>
                  <a:pt x="12978" y="169545"/>
                  <a:pt x="5536" y="176986"/>
                </a:cubicBezTo>
                <a:cubicBezTo>
                  <a:pt x="-1905" y="184428"/>
                  <a:pt x="-1905" y="196513"/>
                  <a:pt x="5536" y="203954"/>
                </a:cubicBezTo>
                <a:lnTo>
                  <a:pt x="100786" y="299204"/>
                </a:lnTo>
                <a:close/>
              </a:path>
            </a:pathLst>
          </a:custGeom>
          <a:solidFill>
            <a:srgbClr val="C52726"/>
          </a:solidFill>
          <a:ln/>
        </p:spPr>
      </p:sp>
      <p:sp>
        <p:nvSpPr>
          <p:cNvPr id="45" name="Shape 43"/>
          <p:cNvSpPr/>
          <p:nvPr/>
        </p:nvSpPr>
        <p:spPr>
          <a:xfrm>
            <a:off x="8229600" y="4292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a:effectLst>
            <a:outerShdw sx="100000" sy="100000" kx="0" ky="0" algn="bl" rotWithShape="0" blurRad="190500" dist="127000" dir="5400000">
              <a:srgbClr val="000000">
                <a:alpha val="10196"/>
              </a:srgbClr>
            </a:outerShdw>
          </a:effectLst>
        </p:spPr>
      </p:sp>
      <p:sp>
        <p:nvSpPr>
          <p:cNvPr id="46" name="Text 44"/>
          <p:cNvSpPr/>
          <p:nvPr/>
        </p:nvSpPr>
        <p:spPr>
          <a:xfrm>
            <a:off x="8172450" y="4292600"/>
            <a:ext cx="723900" cy="609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7</a:t>
            </a:r>
            <a:endParaRPr lang="en-US" sz="1600" dirty="0"/>
          </a:p>
        </p:txBody>
      </p:sp>
      <p:sp>
        <p:nvSpPr>
          <p:cNvPr id="47" name="Shape 45"/>
          <p:cNvSpPr/>
          <p:nvPr/>
        </p:nvSpPr>
        <p:spPr>
          <a:xfrm>
            <a:off x="9017000" y="4165600"/>
            <a:ext cx="6731000" cy="863600"/>
          </a:xfrm>
          <a:custGeom>
            <a:avLst/>
            <a:gdLst/>
            <a:ahLst/>
            <a:cxnLst/>
            <a:rect l="l" t="t" r="r" b="b"/>
            <a:pathLst>
              <a:path w="6731000" h="863600">
                <a:moveTo>
                  <a:pt x="50800" y="0"/>
                </a:moveTo>
                <a:lnTo>
                  <a:pt x="6629397" y="0"/>
                </a:lnTo>
                <a:cubicBezTo>
                  <a:pt x="6685511" y="0"/>
                  <a:pt x="6731000" y="45489"/>
                  <a:pt x="6731000" y="101603"/>
                </a:cubicBezTo>
                <a:lnTo>
                  <a:pt x="6731000" y="761997"/>
                </a:lnTo>
                <a:cubicBezTo>
                  <a:pt x="6731000" y="818111"/>
                  <a:pt x="6685511" y="863600"/>
                  <a:pt x="6629397" y="863600"/>
                </a:cubicBezTo>
                <a:lnTo>
                  <a:pt x="50800" y="863600"/>
                </a:lnTo>
                <a:cubicBezTo>
                  <a:pt x="22763" y="863600"/>
                  <a:pt x="0" y="840837"/>
                  <a:pt x="0" y="812800"/>
                </a:cubicBezTo>
                <a:lnTo>
                  <a:pt x="0" y="50800"/>
                </a:lnTo>
                <a:cubicBezTo>
                  <a:pt x="0" y="22763"/>
                  <a:pt x="22763" y="0"/>
                  <a:pt x="50800" y="0"/>
                </a:cubicBezTo>
                <a:close/>
              </a:path>
            </a:pathLst>
          </a:custGeom>
          <a:solidFill>
            <a:srgbClr val="FFFFFF"/>
          </a:solidFill>
          <a:ln/>
          <a:effectLst>
            <a:outerShdw sx="100000" sy="100000" kx="0" ky="0" algn="bl" rotWithShape="0" blurRad="76200" dist="50800" dir="5400000">
              <a:srgbClr val="000000">
                <a:alpha val="10196"/>
              </a:srgbClr>
            </a:outerShdw>
          </a:effectLst>
        </p:spPr>
      </p:sp>
      <p:sp>
        <p:nvSpPr>
          <p:cNvPr id="48" name="Shape 46"/>
          <p:cNvSpPr/>
          <p:nvPr/>
        </p:nvSpPr>
        <p:spPr>
          <a:xfrm>
            <a:off x="9017000" y="41656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5D7FA3"/>
          </a:solidFill>
          <a:ln/>
        </p:spPr>
      </p:sp>
      <p:sp>
        <p:nvSpPr>
          <p:cNvPr id="49" name="Text 47"/>
          <p:cNvSpPr/>
          <p:nvPr/>
        </p:nvSpPr>
        <p:spPr>
          <a:xfrm>
            <a:off x="9194800" y="4318000"/>
            <a:ext cx="6502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Chuyển bệnh nhân</a:t>
            </a:r>
            <a:endParaRPr lang="en-US" sz="1600" dirty="0"/>
          </a:p>
        </p:txBody>
      </p:sp>
      <p:sp>
        <p:nvSpPr>
          <p:cNvPr id="50" name="Text 48"/>
          <p:cNvSpPr/>
          <p:nvPr/>
        </p:nvSpPr>
        <p:spPr>
          <a:xfrm>
            <a:off x="9194800" y="4622800"/>
            <a:ext cx="64897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Cấp cứu/HSTC, theo dõi liên tục</a:t>
            </a:r>
            <a:endParaRPr lang="en-US" sz="1600" dirty="0"/>
          </a:p>
        </p:txBody>
      </p:sp>
      <p:sp>
        <p:nvSpPr>
          <p:cNvPr id="51" name="Shape 49"/>
          <p:cNvSpPr/>
          <p:nvPr/>
        </p:nvSpPr>
        <p:spPr>
          <a:xfrm>
            <a:off x="11874500" y="5130800"/>
            <a:ext cx="228600" cy="304800"/>
          </a:xfrm>
          <a:custGeom>
            <a:avLst/>
            <a:gdLst/>
            <a:ahLst/>
            <a:cxnLst/>
            <a:rect l="l" t="t" r="r" b="b"/>
            <a:pathLst>
              <a:path w="228600" h="304800">
                <a:moveTo>
                  <a:pt x="100846" y="299204"/>
                </a:moveTo>
                <a:cubicBezTo>
                  <a:pt x="108287" y="306645"/>
                  <a:pt x="120372" y="306645"/>
                  <a:pt x="127814" y="299204"/>
                </a:cubicBezTo>
                <a:lnTo>
                  <a:pt x="223064" y="203954"/>
                </a:lnTo>
                <a:cubicBezTo>
                  <a:pt x="230505" y="196513"/>
                  <a:pt x="230505" y="184428"/>
                  <a:pt x="223064" y="176986"/>
                </a:cubicBezTo>
                <a:cubicBezTo>
                  <a:pt x="215622" y="169545"/>
                  <a:pt x="203537" y="169545"/>
                  <a:pt x="196096" y="176986"/>
                </a:cubicBezTo>
                <a:lnTo>
                  <a:pt x="133350" y="239732"/>
                </a:lnTo>
                <a:lnTo>
                  <a:pt x="133350" y="19050"/>
                </a:lnTo>
                <a:cubicBezTo>
                  <a:pt x="133350" y="8513"/>
                  <a:pt x="124837" y="0"/>
                  <a:pt x="114300" y="0"/>
                </a:cubicBezTo>
                <a:cubicBezTo>
                  <a:pt x="103763" y="0"/>
                  <a:pt x="95250" y="8513"/>
                  <a:pt x="95250" y="19050"/>
                </a:cubicBezTo>
                <a:lnTo>
                  <a:pt x="95250" y="239732"/>
                </a:lnTo>
                <a:lnTo>
                  <a:pt x="32504" y="176986"/>
                </a:lnTo>
                <a:cubicBezTo>
                  <a:pt x="25063" y="169545"/>
                  <a:pt x="12978" y="169545"/>
                  <a:pt x="5536" y="176986"/>
                </a:cubicBezTo>
                <a:cubicBezTo>
                  <a:pt x="-1905" y="184428"/>
                  <a:pt x="-1905" y="196513"/>
                  <a:pt x="5536" y="203954"/>
                </a:cubicBezTo>
                <a:lnTo>
                  <a:pt x="100786" y="299204"/>
                </a:lnTo>
                <a:close/>
              </a:path>
            </a:pathLst>
          </a:custGeom>
          <a:solidFill>
            <a:srgbClr val="C52726"/>
          </a:solidFill>
          <a:ln/>
        </p:spPr>
      </p:sp>
      <p:sp>
        <p:nvSpPr>
          <p:cNvPr id="52" name="Shape 50"/>
          <p:cNvSpPr/>
          <p:nvPr/>
        </p:nvSpPr>
        <p:spPr>
          <a:xfrm>
            <a:off x="8229600" y="5537200"/>
            <a:ext cx="7518400" cy="965200"/>
          </a:xfrm>
          <a:custGeom>
            <a:avLst/>
            <a:gdLst/>
            <a:ahLst/>
            <a:cxnLst/>
            <a:rect l="l" t="t" r="r" b="b"/>
            <a:pathLst>
              <a:path w="7518400" h="965200">
                <a:moveTo>
                  <a:pt x="101597" y="0"/>
                </a:moveTo>
                <a:lnTo>
                  <a:pt x="7416803" y="0"/>
                </a:lnTo>
                <a:cubicBezTo>
                  <a:pt x="7472913" y="0"/>
                  <a:pt x="7518400" y="45487"/>
                  <a:pt x="7518400" y="101597"/>
                </a:cubicBezTo>
                <a:lnTo>
                  <a:pt x="7518400" y="863603"/>
                </a:lnTo>
                <a:cubicBezTo>
                  <a:pt x="7518400" y="919713"/>
                  <a:pt x="7472913" y="965200"/>
                  <a:pt x="7416803" y="965200"/>
                </a:cubicBezTo>
                <a:lnTo>
                  <a:pt x="101597" y="965200"/>
                </a:lnTo>
                <a:cubicBezTo>
                  <a:pt x="45487" y="965200"/>
                  <a:pt x="0" y="919713"/>
                  <a:pt x="0" y="863603"/>
                </a:cubicBezTo>
                <a:lnTo>
                  <a:pt x="0" y="101597"/>
                </a:lnTo>
                <a:cubicBezTo>
                  <a:pt x="0" y="45487"/>
                  <a:pt x="45487" y="0"/>
                  <a:pt x="101597" y="0"/>
                </a:cubicBezTo>
                <a:close/>
              </a:path>
            </a:pathLst>
          </a:custGeom>
          <a:solidFill>
            <a:srgbClr val="C52726"/>
          </a:solidFill>
          <a:ln/>
          <a:effectLst>
            <a:outerShdw sx="100000" sy="100000" kx="0" ky="0" algn="bl" rotWithShape="0" blurRad="190500" dist="127000" dir="5400000">
              <a:srgbClr val="000000">
                <a:alpha val="10196"/>
              </a:srgbClr>
            </a:outerShdw>
          </a:effectLst>
        </p:spPr>
      </p:sp>
      <p:sp>
        <p:nvSpPr>
          <p:cNvPr id="53" name="Shape 51"/>
          <p:cNvSpPr/>
          <p:nvPr/>
        </p:nvSpPr>
        <p:spPr>
          <a:xfrm>
            <a:off x="11817350" y="5689600"/>
            <a:ext cx="342900" cy="304800"/>
          </a:xfrm>
          <a:custGeom>
            <a:avLst/>
            <a:gdLst/>
            <a:ahLst/>
            <a:cxnLst/>
            <a:rect l="l" t="t" r="r" b="b"/>
            <a:pathLst>
              <a:path w="342900" h="304800">
                <a:moveTo>
                  <a:pt x="38100" y="19050"/>
                </a:moveTo>
                <a:cubicBezTo>
                  <a:pt x="17085" y="19050"/>
                  <a:pt x="0" y="36135"/>
                  <a:pt x="0" y="57150"/>
                </a:cubicBezTo>
                <a:lnTo>
                  <a:pt x="0" y="228600"/>
                </a:lnTo>
                <a:cubicBezTo>
                  <a:pt x="0" y="249615"/>
                  <a:pt x="17085" y="266700"/>
                  <a:pt x="38100" y="266700"/>
                </a:cubicBezTo>
                <a:lnTo>
                  <a:pt x="40065" y="266700"/>
                </a:lnTo>
                <a:cubicBezTo>
                  <a:pt x="46256" y="288667"/>
                  <a:pt x="66496" y="304800"/>
                  <a:pt x="90488" y="304800"/>
                </a:cubicBezTo>
                <a:cubicBezTo>
                  <a:pt x="114479" y="304800"/>
                  <a:pt x="134660" y="288667"/>
                  <a:pt x="140910" y="266700"/>
                </a:cubicBezTo>
                <a:lnTo>
                  <a:pt x="201990" y="266700"/>
                </a:lnTo>
                <a:cubicBezTo>
                  <a:pt x="208181" y="288667"/>
                  <a:pt x="228421" y="304800"/>
                  <a:pt x="252412" y="304800"/>
                </a:cubicBezTo>
                <a:cubicBezTo>
                  <a:pt x="276404" y="304800"/>
                  <a:pt x="296585" y="288667"/>
                  <a:pt x="302835" y="266700"/>
                </a:cubicBezTo>
                <a:lnTo>
                  <a:pt x="304800" y="266700"/>
                </a:lnTo>
                <a:cubicBezTo>
                  <a:pt x="325815" y="266700"/>
                  <a:pt x="342900" y="249615"/>
                  <a:pt x="342900" y="228600"/>
                </a:cubicBezTo>
                <a:lnTo>
                  <a:pt x="342900" y="141268"/>
                </a:lnTo>
                <a:cubicBezTo>
                  <a:pt x="342900" y="131147"/>
                  <a:pt x="338911" y="121444"/>
                  <a:pt x="331768" y="114300"/>
                </a:cubicBezTo>
                <a:lnTo>
                  <a:pt x="304800" y="87332"/>
                </a:lnTo>
                <a:cubicBezTo>
                  <a:pt x="297656" y="80189"/>
                  <a:pt x="287953" y="76200"/>
                  <a:pt x="277832" y="76200"/>
                </a:cubicBezTo>
                <a:lnTo>
                  <a:pt x="247650" y="76200"/>
                </a:lnTo>
                <a:lnTo>
                  <a:pt x="247650" y="57150"/>
                </a:lnTo>
                <a:cubicBezTo>
                  <a:pt x="247650" y="36135"/>
                  <a:pt x="230565" y="19050"/>
                  <a:pt x="209550" y="19050"/>
                </a:cubicBezTo>
                <a:lnTo>
                  <a:pt x="38100" y="19050"/>
                </a:lnTo>
                <a:close/>
                <a:moveTo>
                  <a:pt x="304800" y="141268"/>
                </a:moveTo>
                <a:lnTo>
                  <a:pt x="304800" y="171450"/>
                </a:lnTo>
                <a:lnTo>
                  <a:pt x="247650" y="171450"/>
                </a:lnTo>
                <a:lnTo>
                  <a:pt x="247650" y="114300"/>
                </a:lnTo>
                <a:lnTo>
                  <a:pt x="277832" y="114300"/>
                </a:lnTo>
                <a:lnTo>
                  <a:pt x="304800" y="141268"/>
                </a:lnTo>
                <a:close/>
                <a:moveTo>
                  <a:pt x="90488" y="228600"/>
                </a:moveTo>
                <a:cubicBezTo>
                  <a:pt x="103630" y="228600"/>
                  <a:pt x="114300" y="239270"/>
                  <a:pt x="114300" y="252413"/>
                </a:cubicBezTo>
                <a:cubicBezTo>
                  <a:pt x="114300" y="265555"/>
                  <a:pt x="103630" y="276225"/>
                  <a:pt x="90488" y="276225"/>
                </a:cubicBezTo>
                <a:cubicBezTo>
                  <a:pt x="77345" y="276225"/>
                  <a:pt x="66675" y="265555"/>
                  <a:pt x="66675" y="252413"/>
                </a:cubicBezTo>
                <a:cubicBezTo>
                  <a:pt x="66675" y="239270"/>
                  <a:pt x="77345" y="228600"/>
                  <a:pt x="90488" y="228600"/>
                </a:cubicBezTo>
                <a:close/>
                <a:moveTo>
                  <a:pt x="228600" y="252413"/>
                </a:moveTo>
                <a:cubicBezTo>
                  <a:pt x="228600" y="239270"/>
                  <a:pt x="239270" y="228600"/>
                  <a:pt x="252413" y="228600"/>
                </a:cubicBezTo>
                <a:cubicBezTo>
                  <a:pt x="265555" y="228600"/>
                  <a:pt x="276225" y="239270"/>
                  <a:pt x="276225" y="252413"/>
                </a:cubicBezTo>
                <a:cubicBezTo>
                  <a:pt x="276225" y="265555"/>
                  <a:pt x="265555" y="276225"/>
                  <a:pt x="252413" y="276225"/>
                </a:cubicBezTo>
                <a:cubicBezTo>
                  <a:pt x="239270" y="276225"/>
                  <a:pt x="228600" y="265555"/>
                  <a:pt x="228600" y="252413"/>
                </a:cubicBezTo>
                <a:close/>
                <a:moveTo>
                  <a:pt x="104775" y="80962"/>
                </a:moveTo>
                <a:cubicBezTo>
                  <a:pt x="104775" y="75724"/>
                  <a:pt x="109061" y="71438"/>
                  <a:pt x="114300" y="71438"/>
                </a:cubicBezTo>
                <a:lnTo>
                  <a:pt x="133350" y="71438"/>
                </a:lnTo>
                <a:cubicBezTo>
                  <a:pt x="138589" y="71438"/>
                  <a:pt x="142875" y="75724"/>
                  <a:pt x="142875" y="80962"/>
                </a:cubicBezTo>
                <a:lnTo>
                  <a:pt x="142875" y="104775"/>
                </a:lnTo>
                <a:lnTo>
                  <a:pt x="166688" y="104775"/>
                </a:lnTo>
                <a:cubicBezTo>
                  <a:pt x="171926" y="104775"/>
                  <a:pt x="176212" y="109061"/>
                  <a:pt x="176212" y="114300"/>
                </a:cubicBezTo>
                <a:lnTo>
                  <a:pt x="176212" y="133350"/>
                </a:lnTo>
                <a:cubicBezTo>
                  <a:pt x="176212" y="138589"/>
                  <a:pt x="171926" y="142875"/>
                  <a:pt x="166688" y="142875"/>
                </a:cubicBezTo>
                <a:lnTo>
                  <a:pt x="142875" y="142875"/>
                </a:lnTo>
                <a:lnTo>
                  <a:pt x="142875" y="166688"/>
                </a:lnTo>
                <a:cubicBezTo>
                  <a:pt x="142875" y="171926"/>
                  <a:pt x="138589" y="176212"/>
                  <a:pt x="133350" y="176212"/>
                </a:cubicBezTo>
                <a:lnTo>
                  <a:pt x="114300" y="176212"/>
                </a:lnTo>
                <a:cubicBezTo>
                  <a:pt x="109061" y="176212"/>
                  <a:pt x="104775" y="171926"/>
                  <a:pt x="104775" y="166688"/>
                </a:cubicBezTo>
                <a:lnTo>
                  <a:pt x="104775" y="142875"/>
                </a:lnTo>
                <a:lnTo>
                  <a:pt x="80962" y="142875"/>
                </a:lnTo>
                <a:cubicBezTo>
                  <a:pt x="75724" y="142875"/>
                  <a:pt x="71438" y="138589"/>
                  <a:pt x="71438" y="133350"/>
                </a:cubicBezTo>
                <a:lnTo>
                  <a:pt x="71438" y="114300"/>
                </a:lnTo>
                <a:cubicBezTo>
                  <a:pt x="71438" y="109061"/>
                  <a:pt x="75724" y="104775"/>
                  <a:pt x="80962" y="104775"/>
                </a:cubicBezTo>
                <a:lnTo>
                  <a:pt x="104775" y="104775"/>
                </a:lnTo>
                <a:lnTo>
                  <a:pt x="104775" y="80962"/>
                </a:lnTo>
                <a:close/>
              </a:path>
            </a:pathLst>
          </a:custGeom>
          <a:solidFill>
            <a:srgbClr val="FFFFFF"/>
          </a:solidFill>
          <a:ln/>
        </p:spPr>
      </p:sp>
      <p:sp>
        <p:nvSpPr>
          <p:cNvPr id="54" name="Text 52"/>
          <p:cNvSpPr/>
          <p:nvPr/>
        </p:nvSpPr>
        <p:spPr>
          <a:xfrm>
            <a:off x="8331200" y="6045200"/>
            <a:ext cx="7315200" cy="304800"/>
          </a:xfrm>
          <a:prstGeom prst="rect">
            <a:avLst/>
          </a:prstGeom>
          <a:noFill/>
          <a:ln/>
        </p:spPr>
        <p:txBody>
          <a:bodyPr wrap="square" lIns="0" tIns="0" rIns="0" bIns="0" rtlCol="0" anchor="ctr"/>
          <a:lstStyle/>
          <a:p>
            <a:pPr algn="ct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THEO DÕI TỐI THIỂU 4-6 GIỜ</a:t>
            </a:r>
            <a:endParaRPr lang="en-US" sz="1600" dirty="0"/>
          </a:p>
        </p:txBody>
      </p:sp>
      <p:sp>
        <p:nvSpPr>
          <p:cNvPr id="55" name="Shape 53"/>
          <p:cNvSpPr/>
          <p:nvPr/>
        </p:nvSpPr>
        <p:spPr>
          <a:xfrm>
            <a:off x="508000" y="6654800"/>
            <a:ext cx="15240000" cy="660400"/>
          </a:xfrm>
          <a:custGeom>
            <a:avLst/>
            <a:gdLst/>
            <a:ahLst/>
            <a:cxnLst/>
            <a:rect l="l" t="t" r="r" b="b"/>
            <a:pathLst>
              <a:path w="15240000" h="660400">
                <a:moveTo>
                  <a:pt x="152401" y="0"/>
                </a:moveTo>
                <a:lnTo>
                  <a:pt x="15087599" y="0"/>
                </a:lnTo>
                <a:cubicBezTo>
                  <a:pt x="15171768" y="0"/>
                  <a:pt x="15240000" y="68232"/>
                  <a:pt x="15240000" y="152401"/>
                </a:cubicBezTo>
                <a:lnTo>
                  <a:pt x="15240000" y="507999"/>
                </a:lnTo>
                <a:cubicBezTo>
                  <a:pt x="15240000" y="592168"/>
                  <a:pt x="15171768" y="660400"/>
                  <a:pt x="15087599" y="660400"/>
                </a:cubicBezTo>
                <a:lnTo>
                  <a:pt x="152401" y="660400"/>
                </a:lnTo>
                <a:cubicBezTo>
                  <a:pt x="68232" y="660400"/>
                  <a:pt x="0" y="592168"/>
                  <a:pt x="0" y="507999"/>
                </a:cubicBezTo>
                <a:lnTo>
                  <a:pt x="0" y="152401"/>
                </a:lnTo>
                <a:cubicBezTo>
                  <a:pt x="0" y="68232"/>
                  <a:pt x="68232" y="0"/>
                  <a:pt x="152401"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56" name="Shape 54"/>
          <p:cNvSpPr/>
          <p:nvPr/>
        </p:nvSpPr>
        <p:spPr>
          <a:xfrm>
            <a:off x="4518819" y="6868145"/>
            <a:ext cx="200025" cy="228600"/>
          </a:xfrm>
          <a:custGeom>
            <a:avLst/>
            <a:gdLst/>
            <a:ahLst/>
            <a:cxnLst/>
            <a:rect l="l" t="t" r="r" b="b"/>
            <a:pathLst>
              <a:path w="200025" h="228600">
                <a:moveTo>
                  <a:pt x="151269" y="-4420"/>
                </a:moveTo>
                <a:cubicBezTo>
                  <a:pt x="156582" y="-580"/>
                  <a:pt x="158547" y="6385"/>
                  <a:pt x="156136" y="12457"/>
                </a:cubicBezTo>
                <a:lnTo>
                  <a:pt x="121131" y="100013"/>
                </a:lnTo>
                <a:lnTo>
                  <a:pt x="185738" y="100013"/>
                </a:lnTo>
                <a:cubicBezTo>
                  <a:pt x="191765" y="100013"/>
                  <a:pt x="197123" y="103763"/>
                  <a:pt x="199177" y="109433"/>
                </a:cubicBezTo>
                <a:cubicBezTo>
                  <a:pt x="201231" y="115104"/>
                  <a:pt x="199489" y="121444"/>
                  <a:pt x="194890" y="125284"/>
                </a:cubicBezTo>
                <a:lnTo>
                  <a:pt x="66303" y="232440"/>
                </a:lnTo>
                <a:cubicBezTo>
                  <a:pt x="61258" y="236637"/>
                  <a:pt x="54069" y="236860"/>
                  <a:pt x="48756" y="233020"/>
                </a:cubicBezTo>
                <a:cubicBezTo>
                  <a:pt x="43443" y="229180"/>
                  <a:pt x="41478" y="222215"/>
                  <a:pt x="43889" y="216143"/>
                </a:cubicBezTo>
                <a:lnTo>
                  <a:pt x="78894" y="128588"/>
                </a:lnTo>
                <a:lnTo>
                  <a:pt x="14288" y="128588"/>
                </a:lnTo>
                <a:cubicBezTo>
                  <a:pt x="8260" y="128588"/>
                  <a:pt x="2902" y="124837"/>
                  <a:pt x="848" y="119167"/>
                </a:cubicBezTo>
                <a:cubicBezTo>
                  <a:pt x="-1206" y="113496"/>
                  <a:pt x="536" y="107156"/>
                  <a:pt x="5135" y="103316"/>
                </a:cubicBezTo>
                <a:lnTo>
                  <a:pt x="133722" y="-3840"/>
                </a:lnTo>
                <a:cubicBezTo>
                  <a:pt x="138767" y="-8037"/>
                  <a:pt x="145956" y="-8260"/>
                  <a:pt x="151269" y="-4420"/>
                </a:cubicBezTo>
                <a:close/>
              </a:path>
            </a:pathLst>
          </a:custGeom>
          <a:solidFill>
            <a:srgbClr val="FFFFFF"/>
          </a:solidFill>
          <a:ln/>
        </p:spPr>
      </p:sp>
      <p:sp>
        <p:nvSpPr>
          <p:cNvPr id="57" name="Text 55"/>
          <p:cNvSpPr/>
          <p:nvPr/>
        </p:nvSpPr>
        <p:spPr>
          <a:xfrm>
            <a:off x="996950" y="6807200"/>
            <a:ext cx="146558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THỜI GIAN LÀ VÀNG: Mỗi phút trì hoãn làm tăng nguy cơ tử vong</a:t>
            </a:r>
            <a:endParaRPr lang="en-US" sz="1600" dirty="0"/>
          </a:p>
        </p:txBody>
      </p:sp>
    </p:spTree>
  </p:cSld>
  <p:clrMapOvr>
    <a:masterClrMapping/>
  </p:clrMapOvr>
  <p:transition>
    <p:fade/>
    <p:spd val="med"/>
  </p:transition>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2A4B7C"/>
        </a:solidFill>
      </p:bgPr>
    </p:bg>
    <p:spTree>
      <p:nvGrpSpPr>
        <p:cNvPr id="1" name=""/>
        <p:cNvGrpSpPr/>
        <p:nvPr/>
      </p:nvGrpSpPr>
      <p:grpSpPr>
        <a:xfrm>
          <a:off x="0" y="0"/>
          <a:ext cx="0" cy="0"/>
          <a:chOff x="0" y="0"/>
          <a:chExt cx="0" cy="0"/>
        </a:xfrm>
      </p:grpSpPr>
      <p:sp>
        <p:nvSpPr>
          <p:cNvPr id="2" name="Shape 0"/>
          <p:cNvSpPr/>
          <p:nvPr/>
        </p:nvSpPr>
        <p:spPr>
          <a:xfrm>
            <a:off x="508000" y="155733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5D7FA3"/>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1557338"/>
            <a:ext cx="1244600" cy="1016000"/>
          </a:xfrm>
          <a:prstGeom prst="rect">
            <a:avLst/>
          </a:prstGeom>
          <a:noFill/>
          <a:ln/>
        </p:spPr>
        <p:txBody>
          <a:bodyPr wrap="square" lIns="0" tIns="0" rIns="0" bIns="0" rtlCol="0" anchor="ctr"/>
          <a:lstStyle/>
          <a:p>
            <a:pPr algn="ctr">
              <a:lnSpc>
                <a:spcPct val="90000"/>
              </a:lnSpc>
            </a:pPr>
            <a:r>
              <a:rPr lang="en-US" sz="3600" b="1" dirty="0">
                <a:solidFill>
                  <a:srgbClr val="FFFFFF"/>
                </a:solidFill>
                <a:latin typeface="Quattrocento Sans" pitchFamily="34" charset="0"/>
                <a:ea typeface="Quattrocento Sans" pitchFamily="34" charset="-122"/>
                <a:cs typeface="Quattrocento Sans" pitchFamily="34" charset="-120"/>
              </a:rPr>
              <a:t>07</a:t>
            </a:r>
            <a:endParaRPr lang="en-US" sz="1600" dirty="0"/>
          </a:p>
        </p:txBody>
      </p:sp>
      <p:sp>
        <p:nvSpPr>
          <p:cNvPr id="4" name="Text 2"/>
          <p:cNvSpPr/>
          <p:nvPr/>
        </p:nvSpPr>
        <p:spPr>
          <a:xfrm>
            <a:off x="1930400" y="1557338"/>
            <a:ext cx="4610100" cy="19050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Theo dõi và</a:t>
            </a:r>
            <a:endParaRPr lang="en-US" sz="1600" dirty="0"/>
          </a:p>
          <a:p>
            <a:pPr>
              <a:lnSpc>
                <a:spcPct val="100000"/>
              </a:lnSpc>
            </a:pPr>
            <a:r>
              <a:rPr lang="en-US" sz="6000" b="1" dirty="0">
                <a:solidFill>
                  <a:srgbClr val="FFFFFF"/>
                </a:solidFill>
                <a:latin typeface="Noto Sans SC" pitchFamily="34" charset="0"/>
                <a:ea typeface="Noto Sans SC" pitchFamily="34" charset="-122"/>
                <a:cs typeface="Noto Sans SC" pitchFamily="34" charset="-120"/>
              </a:rPr>
              <a:t>Dự phòng</a:t>
            </a:r>
            <a:endParaRPr lang="en-US" sz="1600" dirty="0"/>
          </a:p>
        </p:txBody>
      </p:sp>
      <p:sp>
        <p:nvSpPr>
          <p:cNvPr id="5" name="Shape 3"/>
          <p:cNvSpPr/>
          <p:nvPr/>
        </p:nvSpPr>
        <p:spPr>
          <a:xfrm>
            <a:off x="1930400" y="36655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5D7FA3"/>
          </a:solidFill>
          <a:ln/>
        </p:spPr>
      </p:sp>
      <p:sp>
        <p:nvSpPr>
          <p:cNvPr id="6" name="Text 4"/>
          <p:cNvSpPr/>
          <p:nvPr/>
        </p:nvSpPr>
        <p:spPr>
          <a:xfrm>
            <a:off x="508000" y="437673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Ngăn ngừa tái phát và biến chứng</a:t>
            </a:r>
            <a:endParaRPr lang="en-US" sz="1600" dirty="0"/>
          </a:p>
        </p:txBody>
      </p:sp>
      <p:sp>
        <p:nvSpPr>
          <p:cNvPr id="7" name="Shape 5"/>
          <p:cNvSpPr/>
          <p:nvPr/>
        </p:nvSpPr>
        <p:spPr>
          <a:xfrm>
            <a:off x="508000" y="601186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0196"/>
            </a:srgbClr>
          </a:solidFill>
          <a:ln/>
        </p:spPr>
      </p:sp>
      <p:sp>
        <p:nvSpPr>
          <p:cNvPr id="8" name="Shape 6"/>
          <p:cNvSpPr/>
          <p:nvPr/>
        </p:nvSpPr>
        <p:spPr>
          <a:xfrm>
            <a:off x="2717800" y="6316663"/>
            <a:ext cx="457200" cy="457200"/>
          </a:xfrm>
          <a:custGeom>
            <a:avLst/>
            <a:gdLst/>
            <a:ahLst/>
            <a:cxnLst/>
            <a:rect l="l" t="t" r="r" b="b"/>
            <a:pathLst>
              <a:path w="457200" h="457200">
                <a:moveTo>
                  <a:pt x="228600" y="96351"/>
                </a:moveTo>
                <a:lnTo>
                  <a:pt x="215205" y="77778"/>
                </a:lnTo>
                <a:cubicBezTo>
                  <a:pt x="192881" y="46881"/>
                  <a:pt x="157073" y="28575"/>
                  <a:pt x="118854" y="28575"/>
                </a:cubicBezTo>
                <a:cubicBezTo>
                  <a:pt x="53221" y="28575"/>
                  <a:pt x="0" y="81796"/>
                  <a:pt x="0" y="147429"/>
                </a:cubicBezTo>
                <a:lnTo>
                  <a:pt x="0" y="149751"/>
                </a:lnTo>
                <a:cubicBezTo>
                  <a:pt x="0" y="170825"/>
                  <a:pt x="5536" y="192613"/>
                  <a:pt x="14823" y="214313"/>
                </a:cubicBezTo>
                <a:lnTo>
                  <a:pt x="109478" y="214313"/>
                </a:lnTo>
                <a:cubicBezTo>
                  <a:pt x="112335" y="214313"/>
                  <a:pt x="114925" y="212616"/>
                  <a:pt x="116086" y="209937"/>
                </a:cubicBezTo>
                <a:lnTo>
                  <a:pt x="144482" y="141803"/>
                </a:lnTo>
                <a:cubicBezTo>
                  <a:pt x="147786" y="133945"/>
                  <a:pt x="155466" y="128766"/>
                  <a:pt x="163949" y="128588"/>
                </a:cubicBezTo>
                <a:cubicBezTo>
                  <a:pt x="172432" y="128409"/>
                  <a:pt x="180290" y="133410"/>
                  <a:pt x="183773" y="141178"/>
                </a:cubicBezTo>
                <a:lnTo>
                  <a:pt x="229582" y="242888"/>
                </a:lnTo>
                <a:lnTo>
                  <a:pt x="266551" y="168950"/>
                </a:lnTo>
                <a:cubicBezTo>
                  <a:pt x="270212" y="161717"/>
                  <a:pt x="277624" y="157073"/>
                  <a:pt x="285750" y="157073"/>
                </a:cubicBezTo>
                <a:cubicBezTo>
                  <a:pt x="293876" y="157073"/>
                  <a:pt x="301288" y="161627"/>
                  <a:pt x="304949" y="168950"/>
                </a:cubicBezTo>
                <a:lnTo>
                  <a:pt x="325666" y="210294"/>
                </a:lnTo>
                <a:cubicBezTo>
                  <a:pt x="326916" y="212705"/>
                  <a:pt x="329327" y="214223"/>
                  <a:pt x="332095" y="214223"/>
                </a:cubicBezTo>
                <a:lnTo>
                  <a:pt x="442466" y="214223"/>
                </a:lnTo>
                <a:cubicBezTo>
                  <a:pt x="451842" y="192524"/>
                  <a:pt x="457289" y="170736"/>
                  <a:pt x="457289" y="149662"/>
                </a:cubicBezTo>
                <a:lnTo>
                  <a:pt x="457289" y="147340"/>
                </a:lnTo>
                <a:cubicBezTo>
                  <a:pt x="457200" y="81796"/>
                  <a:pt x="403979" y="28575"/>
                  <a:pt x="338346" y="28575"/>
                </a:cubicBezTo>
                <a:cubicBezTo>
                  <a:pt x="300216" y="28575"/>
                  <a:pt x="264319" y="46881"/>
                  <a:pt x="241995" y="77778"/>
                </a:cubicBezTo>
                <a:lnTo>
                  <a:pt x="228600" y="96262"/>
                </a:lnTo>
                <a:close/>
                <a:moveTo>
                  <a:pt x="419338" y="257175"/>
                </a:moveTo>
                <a:lnTo>
                  <a:pt x="332006" y="257175"/>
                </a:lnTo>
                <a:cubicBezTo>
                  <a:pt x="313075" y="257175"/>
                  <a:pt x="295751" y="246459"/>
                  <a:pt x="287268" y="229493"/>
                </a:cubicBezTo>
                <a:lnTo>
                  <a:pt x="285750" y="226457"/>
                </a:lnTo>
                <a:lnTo>
                  <a:pt x="247799" y="302449"/>
                </a:lnTo>
                <a:cubicBezTo>
                  <a:pt x="244138" y="309860"/>
                  <a:pt x="236458" y="314504"/>
                  <a:pt x="228154" y="314325"/>
                </a:cubicBezTo>
                <a:cubicBezTo>
                  <a:pt x="219849" y="314146"/>
                  <a:pt x="212437" y="309235"/>
                  <a:pt x="209044" y="301734"/>
                </a:cubicBezTo>
                <a:lnTo>
                  <a:pt x="165021" y="203954"/>
                </a:lnTo>
                <a:lnTo>
                  <a:pt x="155644" y="226457"/>
                </a:lnTo>
                <a:cubicBezTo>
                  <a:pt x="147876" y="245120"/>
                  <a:pt x="129659" y="257264"/>
                  <a:pt x="109478" y="257264"/>
                </a:cubicBezTo>
                <a:lnTo>
                  <a:pt x="37862" y="257264"/>
                </a:lnTo>
                <a:cubicBezTo>
                  <a:pt x="80010" y="323165"/>
                  <a:pt x="147697" y="383798"/>
                  <a:pt x="190024" y="416123"/>
                </a:cubicBezTo>
                <a:cubicBezTo>
                  <a:pt x="201097" y="424517"/>
                  <a:pt x="214670" y="428714"/>
                  <a:pt x="228511" y="428714"/>
                </a:cubicBezTo>
                <a:cubicBezTo>
                  <a:pt x="242352" y="428714"/>
                  <a:pt x="256014" y="424607"/>
                  <a:pt x="266998" y="416123"/>
                </a:cubicBezTo>
                <a:cubicBezTo>
                  <a:pt x="309503" y="383709"/>
                  <a:pt x="377190" y="323076"/>
                  <a:pt x="419338" y="257175"/>
                </a:cubicBezTo>
                <a:close/>
              </a:path>
            </a:pathLst>
          </a:custGeom>
          <a:solidFill>
            <a:srgbClr val="5D7FA3"/>
          </a:solidFill>
          <a:ln/>
        </p:spPr>
      </p:sp>
      <p:sp>
        <p:nvSpPr>
          <p:cNvPr id="9" name="Text 7"/>
          <p:cNvSpPr/>
          <p:nvPr/>
        </p:nvSpPr>
        <p:spPr>
          <a:xfrm>
            <a:off x="749300" y="6926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Theo dõi</a:t>
            </a:r>
            <a:endParaRPr lang="en-US" sz="1600" dirty="0"/>
          </a:p>
        </p:txBody>
      </p:sp>
      <p:sp>
        <p:nvSpPr>
          <p:cNvPr id="10" name="Shape 8"/>
          <p:cNvSpPr/>
          <p:nvPr/>
        </p:nvSpPr>
        <p:spPr>
          <a:xfrm>
            <a:off x="5689600" y="601186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0196"/>
            </a:srgbClr>
          </a:solidFill>
          <a:ln/>
        </p:spPr>
      </p:sp>
      <p:sp>
        <p:nvSpPr>
          <p:cNvPr id="11" name="Shape 9"/>
          <p:cNvSpPr/>
          <p:nvPr/>
        </p:nvSpPr>
        <p:spPr>
          <a:xfrm>
            <a:off x="7899400" y="6316663"/>
            <a:ext cx="457200" cy="457200"/>
          </a:xfrm>
          <a:custGeom>
            <a:avLst/>
            <a:gdLst/>
            <a:ahLst/>
            <a:cxnLst/>
            <a:rect l="l" t="t" r="r" b="b"/>
            <a:pathLst>
              <a:path w="457200" h="457200">
                <a:moveTo>
                  <a:pt x="228600" y="0"/>
                </a:moveTo>
                <a:cubicBezTo>
                  <a:pt x="241727" y="0"/>
                  <a:pt x="253782" y="7233"/>
                  <a:pt x="260033" y="18752"/>
                </a:cubicBezTo>
                <a:lnTo>
                  <a:pt x="452914" y="375940"/>
                </a:lnTo>
                <a:cubicBezTo>
                  <a:pt x="458897" y="387013"/>
                  <a:pt x="458629" y="400407"/>
                  <a:pt x="452199" y="411212"/>
                </a:cubicBezTo>
                <a:cubicBezTo>
                  <a:pt x="445770" y="422017"/>
                  <a:pt x="434072" y="428625"/>
                  <a:pt x="421481" y="428625"/>
                </a:cubicBezTo>
                <a:lnTo>
                  <a:pt x="35719" y="428625"/>
                </a:lnTo>
                <a:cubicBezTo>
                  <a:pt x="23128" y="428625"/>
                  <a:pt x="11519" y="422017"/>
                  <a:pt x="5001" y="411212"/>
                </a:cubicBezTo>
                <a:cubicBezTo>
                  <a:pt x="-1518" y="400407"/>
                  <a:pt x="-1697" y="387013"/>
                  <a:pt x="4286" y="375940"/>
                </a:cubicBezTo>
                <a:lnTo>
                  <a:pt x="197168" y="18752"/>
                </a:lnTo>
                <a:cubicBezTo>
                  <a:pt x="203418" y="7233"/>
                  <a:pt x="215473" y="0"/>
                  <a:pt x="228600" y="0"/>
                </a:cubicBezTo>
                <a:close/>
                <a:moveTo>
                  <a:pt x="228600" y="150019"/>
                </a:moveTo>
                <a:cubicBezTo>
                  <a:pt x="216724" y="150019"/>
                  <a:pt x="207169" y="159574"/>
                  <a:pt x="207169" y="171450"/>
                </a:cubicBezTo>
                <a:lnTo>
                  <a:pt x="207169" y="271463"/>
                </a:lnTo>
                <a:cubicBezTo>
                  <a:pt x="207169" y="283339"/>
                  <a:pt x="216724" y="292894"/>
                  <a:pt x="228600" y="292894"/>
                </a:cubicBezTo>
                <a:cubicBezTo>
                  <a:pt x="240476" y="292894"/>
                  <a:pt x="250031" y="283339"/>
                  <a:pt x="250031" y="271463"/>
                </a:cubicBezTo>
                <a:lnTo>
                  <a:pt x="250031" y="171450"/>
                </a:lnTo>
                <a:cubicBezTo>
                  <a:pt x="250031" y="159574"/>
                  <a:pt x="240476" y="150019"/>
                  <a:pt x="228600" y="150019"/>
                </a:cubicBezTo>
                <a:close/>
                <a:moveTo>
                  <a:pt x="252442" y="342900"/>
                </a:moveTo>
                <a:cubicBezTo>
                  <a:pt x="252985" y="334050"/>
                  <a:pt x="248571" y="325630"/>
                  <a:pt x="240985" y="321041"/>
                </a:cubicBezTo>
                <a:cubicBezTo>
                  <a:pt x="233398" y="316452"/>
                  <a:pt x="223891" y="316452"/>
                  <a:pt x="216305" y="321041"/>
                </a:cubicBezTo>
                <a:cubicBezTo>
                  <a:pt x="208718" y="325630"/>
                  <a:pt x="204305" y="334050"/>
                  <a:pt x="204847" y="342900"/>
                </a:cubicBezTo>
                <a:cubicBezTo>
                  <a:pt x="204305" y="351750"/>
                  <a:pt x="208718" y="360170"/>
                  <a:pt x="216305" y="364759"/>
                </a:cubicBezTo>
                <a:cubicBezTo>
                  <a:pt x="223891" y="369348"/>
                  <a:pt x="233398" y="369348"/>
                  <a:pt x="240985" y="364759"/>
                </a:cubicBezTo>
                <a:cubicBezTo>
                  <a:pt x="248571" y="360170"/>
                  <a:pt x="252985" y="351750"/>
                  <a:pt x="252442" y="342900"/>
                </a:cubicBezTo>
                <a:close/>
              </a:path>
            </a:pathLst>
          </a:custGeom>
          <a:solidFill>
            <a:srgbClr val="5D7FA3"/>
          </a:solidFill>
          <a:ln/>
        </p:spPr>
      </p:sp>
      <p:sp>
        <p:nvSpPr>
          <p:cNvPr id="12" name="Text 10"/>
          <p:cNvSpPr/>
          <p:nvPr/>
        </p:nvSpPr>
        <p:spPr>
          <a:xfrm>
            <a:off x="5930900" y="6926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Biến chứng</a:t>
            </a:r>
            <a:endParaRPr lang="en-US" sz="1600" dirty="0"/>
          </a:p>
        </p:txBody>
      </p:sp>
      <p:sp>
        <p:nvSpPr>
          <p:cNvPr id="13" name="Shape 11"/>
          <p:cNvSpPr/>
          <p:nvPr/>
        </p:nvSpPr>
        <p:spPr>
          <a:xfrm>
            <a:off x="10871200" y="6011863"/>
            <a:ext cx="4876800" cy="1574800"/>
          </a:xfrm>
          <a:custGeom>
            <a:avLst/>
            <a:gdLst/>
            <a:ahLst/>
            <a:cxnLst/>
            <a:rect l="l" t="t" r="r" b="b"/>
            <a:pathLst>
              <a:path w="4876800" h="1574800">
                <a:moveTo>
                  <a:pt x="152393" y="0"/>
                </a:moveTo>
                <a:lnTo>
                  <a:pt x="4724407" y="0"/>
                </a:lnTo>
                <a:cubicBezTo>
                  <a:pt x="4808571" y="0"/>
                  <a:pt x="4876800" y="68229"/>
                  <a:pt x="4876800" y="152393"/>
                </a:cubicBezTo>
                <a:lnTo>
                  <a:pt x="4876800" y="1422407"/>
                </a:lnTo>
                <a:cubicBezTo>
                  <a:pt x="4876800" y="1506571"/>
                  <a:pt x="4808571" y="1574800"/>
                  <a:pt x="4724407" y="1574800"/>
                </a:cubicBezTo>
                <a:lnTo>
                  <a:pt x="152393" y="1574800"/>
                </a:lnTo>
                <a:cubicBezTo>
                  <a:pt x="68229" y="1574800"/>
                  <a:pt x="0" y="1506571"/>
                  <a:pt x="0" y="1422407"/>
                </a:cubicBezTo>
                <a:lnTo>
                  <a:pt x="0" y="152393"/>
                </a:lnTo>
                <a:cubicBezTo>
                  <a:pt x="0" y="68229"/>
                  <a:pt x="68229" y="0"/>
                  <a:pt x="152393" y="0"/>
                </a:cubicBezTo>
                <a:close/>
              </a:path>
            </a:pathLst>
          </a:custGeom>
          <a:solidFill>
            <a:srgbClr val="FFFFFF">
              <a:alpha val="10196"/>
            </a:srgbClr>
          </a:solidFill>
          <a:ln/>
        </p:spPr>
      </p:sp>
      <p:sp>
        <p:nvSpPr>
          <p:cNvPr id="14" name="Shape 12"/>
          <p:cNvSpPr/>
          <p:nvPr/>
        </p:nvSpPr>
        <p:spPr>
          <a:xfrm>
            <a:off x="13081000" y="6316663"/>
            <a:ext cx="457200" cy="457200"/>
          </a:xfrm>
          <a:custGeom>
            <a:avLst/>
            <a:gdLst/>
            <a:ahLst/>
            <a:cxnLst/>
            <a:rect l="l" t="t" r="r" b="b"/>
            <a:pathLst>
              <a:path w="457200" h="457200">
                <a:moveTo>
                  <a:pt x="228600" y="0"/>
                </a:moveTo>
                <a:cubicBezTo>
                  <a:pt x="232708" y="0"/>
                  <a:pt x="236815" y="893"/>
                  <a:pt x="240566" y="2590"/>
                </a:cubicBezTo>
                <a:lnTo>
                  <a:pt x="408801" y="73938"/>
                </a:lnTo>
                <a:cubicBezTo>
                  <a:pt x="428446" y="82242"/>
                  <a:pt x="443091" y="101620"/>
                  <a:pt x="443002" y="125016"/>
                </a:cubicBezTo>
                <a:cubicBezTo>
                  <a:pt x="442555" y="213598"/>
                  <a:pt x="406122" y="375672"/>
                  <a:pt x="252264" y="449342"/>
                </a:cubicBezTo>
                <a:cubicBezTo>
                  <a:pt x="237351" y="456486"/>
                  <a:pt x="220028" y="456486"/>
                  <a:pt x="205115" y="449342"/>
                </a:cubicBezTo>
                <a:cubicBezTo>
                  <a:pt x="51167" y="375672"/>
                  <a:pt x="14823" y="213598"/>
                  <a:pt x="14377" y="125016"/>
                </a:cubicBezTo>
                <a:cubicBezTo>
                  <a:pt x="14287" y="101620"/>
                  <a:pt x="28932" y="82242"/>
                  <a:pt x="48577" y="73938"/>
                </a:cubicBezTo>
                <a:lnTo>
                  <a:pt x="216724" y="2590"/>
                </a:lnTo>
                <a:cubicBezTo>
                  <a:pt x="220474" y="893"/>
                  <a:pt x="224492" y="0"/>
                  <a:pt x="228600" y="0"/>
                </a:cubicBezTo>
                <a:close/>
                <a:moveTo>
                  <a:pt x="228600" y="59650"/>
                </a:moveTo>
                <a:lnTo>
                  <a:pt x="228600" y="397282"/>
                </a:lnTo>
                <a:cubicBezTo>
                  <a:pt x="351830" y="337631"/>
                  <a:pt x="384959" y="205472"/>
                  <a:pt x="385763" y="126355"/>
                </a:cubicBezTo>
                <a:lnTo>
                  <a:pt x="228600" y="59740"/>
                </a:lnTo>
                <a:lnTo>
                  <a:pt x="228600" y="59740"/>
                </a:lnTo>
                <a:close/>
              </a:path>
            </a:pathLst>
          </a:custGeom>
          <a:solidFill>
            <a:srgbClr val="5D7FA3"/>
          </a:solidFill>
          <a:ln/>
        </p:spPr>
      </p:sp>
      <p:sp>
        <p:nvSpPr>
          <p:cNvPr id="15" name="Text 13"/>
          <p:cNvSpPr/>
          <p:nvPr/>
        </p:nvSpPr>
        <p:spPr>
          <a:xfrm>
            <a:off x="11112500" y="6926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Dự phòng</a:t>
            </a:r>
            <a:endParaRPr lang="en-US" sz="1600" dirty="0"/>
          </a:p>
        </p:txBody>
      </p:sp>
    </p:spTree>
  </p:cSld>
  <p:clrMapOvr>
    <a:masterClrMapping/>
  </p:clrMapOvr>
  <p:transition>
    <p:fade/>
    <p:spd val="med"/>
  </p:transition>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Theo dõi sau Cấp cứu</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47800"/>
            <a:ext cx="7493000" cy="3987800"/>
          </a:xfrm>
          <a:custGeom>
            <a:avLst/>
            <a:gdLst/>
            <a:ahLst/>
            <a:cxnLst/>
            <a:rect l="l" t="t" r="r" b="b"/>
            <a:pathLst>
              <a:path w="7493000" h="3987800">
                <a:moveTo>
                  <a:pt x="50800" y="0"/>
                </a:moveTo>
                <a:lnTo>
                  <a:pt x="7442200" y="0"/>
                </a:lnTo>
                <a:cubicBezTo>
                  <a:pt x="7470237" y="0"/>
                  <a:pt x="7493000" y="22763"/>
                  <a:pt x="7493000" y="50800"/>
                </a:cubicBezTo>
                <a:lnTo>
                  <a:pt x="7493000" y="3835386"/>
                </a:lnTo>
                <a:cubicBezTo>
                  <a:pt x="7493000" y="3919562"/>
                  <a:pt x="7424762" y="3987800"/>
                  <a:pt x="7340586" y="3987800"/>
                </a:cubicBezTo>
                <a:lnTo>
                  <a:pt x="152414" y="3987800"/>
                </a:lnTo>
                <a:cubicBezTo>
                  <a:pt x="68238" y="3987800"/>
                  <a:pt x="0" y="3919562"/>
                  <a:pt x="0" y="3835386"/>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2A4B7C"/>
          </a:solidFill>
          <a:ln/>
        </p:spPr>
      </p:sp>
      <p:sp>
        <p:nvSpPr>
          <p:cNvPr id="6" name="Shape 4"/>
          <p:cNvSpPr/>
          <p:nvPr/>
        </p:nvSpPr>
        <p:spPr>
          <a:xfrm>
            <a:off x="800100" y="1777826"/>
            <a:ext cx="304800" cy="304800"/>
          </a:xfrm>
          <a:custGeom>
            <a:avLst/>
            <a:gdLst/>
            <a:ahLst/>
            <a:cxnLst/>
            <a:rect l="l" t="t" r="r" b="b"/>
            <a:pathLst>
              <a:path w="304800" h="304800">
                <a:moveTo>
                  <a:pt x="152400" y="0"/>
                </a:moveTo>
                <a:cubicBezTo>
                  <a:pt x="236512" y="0"/>
                  <a:pt x="304800" y="68288"/>
                  <a:pt x="304800" y="152400"/>
                </a:cubicBezTo>
                <a:cubicBezTo>
                  <a:pt x="304800" y="236512"/>
                  <a:pt x="236512" y="304800"/>
                  <a:pt x="152400" y="304800"/>
                </a:cubicBezTo>
                <a:cubicBezTo>
                  <a:pt x="68288" y="304800"/>
                  <a:pt x="0" y="236512"/>
                  <a:pt x="0" y="152400"/>
                </a:cubicBezTo>
                <a:cubicBezTo>
                  <a:pt x="0" y="68288"/>
                  <a:pt x="68288" y="0"/>
                  <a:pt x="152400" y="0"/>
                </a:cubicBezTo>
                <a:close/>
                <a:moveTo>
                  <a:pt x="138113" y="71438"/>
                </a:moveTo>
                <a:lnTo>
                  <a:pt x="138113" y="152400"/>
                </a:lnTo>
                <a:cubicBezTo>
                  <a:pt x="138113" y="157163"/>
                  <a:pt x="140494" y="161627"/>
                  <a:pt x="144482" y="164306"/>
                </a:cubicBezTo>
                <a:lnTo>
                  <a:pt x="201632" y="202406"/>
                </a:lnTo>
                <a:cubicBezTo>
                  <a:pt x="208181" y="206812"/>
                  <a:pt x="217051" y="205026"/>
                  <a:pt x="221456" y="198418"/>
                </a:cubicBezTo>
                <a:cubicBezTo>
                  <a:pt x="225862" y="191810"/>
                  <a:pt x="224076" y="182999"/>
                  <a:pt x="217468" y="178594"/>
                </a:cubicBezTo>
                <a:lnTo>
                  <a:pt x="166688" y="144780"/>
                </a:lnTo>
                <a:lnTo>
                  <a:pt x="166688" y="71438"/>
                </a:lnTo>
                <a:cubicBezTo>
                  <a:pt x="166688" y="63520"/>
                  <a:pt x="160318" y="57150"/>
                  <a:pt x="152400" y="57150"/>
                </a:cubicBezTo>
                <a:cubicBezTo>
                  <a:pt x="144482" y="57150"/>
                  <a:pt x="138113" y="63520"/>
                  <a:pt x="138113" y="71438"/>
                </a:cubicBezTo>
                <a:close/>
              </a:path>
            </a:pathLst>
          </a:custGeom>
          <a:solidFill>
            <a:srgbClr val="2A4B7C"/>
          </a:solidFill>
          <a:ln/>
        </p:spPr>
      </p:sp>
      <p:sp>
        <p:nvSpPr>
          <p:cNvPr id="7" name="Text 5"/>
          <p:cNvSpPr/>
          <p:nvPr/>
        </p:nvSpPr>
        <p:spPr>
          <a:xfrm>
            <a:off x="1143000" y="1727200"/>
            <a:ext cx="67564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Thờ gian Theo dõi</a:t>
            </a:r>
            <a:endParaRPr lang="en-US" sz="1600" dirty="0"/>
          </a:p>
        </p:txBody>
      </p:sp>
      <p:sp>
        <p:nvSpPr>
          <p:cNvPr id="8" name="Shape 6"/>
          <p:cNvSpPr/>
          <p:nvPr/>
        </p:nvSpPr>
        <p:spPr>
          <a:xfrm>
            <a:off x="762000" y="2285826"/>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2A4B7C">
              <a:alpha val="10196"/>
            </a:srgbClr>
          </a:solidFill>
          <a:ln/>
        </p:spPr>
      </p:sp>
      <p:sp>
        <p:nvSpPr>
          <p:cNvPr id="9" name="Text 7"/>
          <p:cNvSpPr/>
          <p:nvPr/>
        </p:nvSpPr>
        <p:spPr>
          <a:xfrm>
            <a:off x="914400" y="2438226"/>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Tối thiểu 4-6 giờ</a:t>
            </a:r>
            <a:endParaRPr lang="en-US" sz="1600" dirty="0"/>
          </a:p>
        </p:txBody>
      </p:sp>
      <p:sp>
        <p:nvSpPr>
          <p:cNvPr id="10" name="Text 8"/>
          <p:cNvSpPr/>
          <p:nvPr/>
        </p:nvSpPr>
        <p:spPr>
          <a:xfrm>
            <a:off x="914400" y="2743026"/>
            <a:ext cx="67691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Sau liều Adrenaline cuối cùng, nếu phản vệ nhẹ</a:t>
            </a:r>
            <a:endParaRPr lang="en-US" sz="1600" dirty="0"/>
          </a:p>
        </p:txBody>
      </p:sp>
      <p:sp>
        <p:nvSpPr>
          <p:cNvPr id="11" name="Shape 9"/>
          <p:cNvSpPr/>
          <p:nvPr/>
        </p:nvSpPr>
        <p:spPr>
          <a:xfrm>
            <a:off x="762000" y="3301826"/>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12" name="Text 10"/>
          <p:cNvSpPr/>
          <p:nvPr/>
        </p:nvSpPr>
        <p:spPr>
          <a:xfrm>
            <a:off x="914400" y="3454226"/>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24-48 giờ</a:t>
            </a:r>
            <a:endParaRPr lang="en-US" sz="1600" dirty="0"/>
          </a:p>
        </p:txBody>
      </p:sp>
      <p:sp>
        <p:nvSpPr>
          <p:cNvPr id="13" name="Text 11"/>
          <p:cNvSpPr/>
          <p:nvPr/>
        </p:nvSpPr>
        <p:spPr>
          <a:xfrm>
            <a:off x="914400" y="3759026"/>
            <a:ext cx="67691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Phản vệ nặng, cần nhiều Adrenaline, có bệnh nền</a:t>
            </a:r>
            <a:endParaRPr lang="en-US" sz="1600" dirty="0"/>
          </a:p>
        </p:txBody>
      </p:sp>
      <p:sp>
        <p:nvSpPr>
          <p:cNvPr id="14" name="Shape 12"/>
          <p:cNvSpPr/>
          <p:nvPr/>
        </p:nvSpPr>
        <p:spPr>
          <a:xfrm>
            <a:off x="762000" y="4317826"/>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15" name="Text 13"/>
          <p:cNvSpPr/>
          <p:nvPr/>
        </p:nvSpPr>
        <p:spPr>
          <a:xfrm>
            <a:off x="914400" y="4470226"/>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Qua đêm</a:t>
            </a:r>
            <a:endParaRPr lang="en-US" sz="1600" dirty="0"/>
          </a:p>
        </p:txBody>
      </p:sp>
      <p:sp>
        <p:nvSpPr>
          <p:cNvPr id="16" name="Text 14"/>
          <p:cNvSpPr/>
          <p:nvPr/>
        </p:nvSpPr>
        <p:spPr>
          <a:xfrm>
            <a:off x="914400" y="4775026"/>
            <a:ext cx="67691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Phản vệ nặng, xuất hiện muộn, sống một mình</a:t>
            </a:r>
            <a:endParaRPr lang="en-US" sz="1600" dirty="0"/>
          </a:p>
        </p:txBody>
      </p:sp>
      <p:sp>
        <p:nvSpPr>
          <p:cNvPr id="17" name="Shape 15"/>
          <p:cNvSpPr/>
          <p:nvPr/>
        </p:nvSpPr>
        <p:spPr>
          <a:xfrm>
            <a:off x="8255000" y="1447800"/>
            <a:ext cx="7493000" cy="3987800"/>
          </a:xfrm>
          <a:custGeom>
            <a:avLst/>
            <a:gdLst/>
            <a:ahLst/>
            <a:cxnLst/>
            <a:rect l="l" t="t" r="r" b="b"/>
            <a:pathLst>
              <a:path w="7493000" h="3987800">
                <a:moveTo>
                  <a:pt x="50800" y="0"/>
                </a:moveTo>
                <a:lnTo>
                  <a:pt x="7442200" y="0"/>
                </a:lnTo>
                <a:cubicBezTo>
                  <a:pt x="7470237" y="0"/>
                  <a:pt x="7493000" y="22763"/>
                  <a:pt x="7493000" y="50800"/>
                </a:cubicBezTo>
                <a:lnTo>
                  <a:pt x="7493000" y="3835386"/>
                </a:lnTo>
                <a:cubicBezTo>
                  <a:pt x="7493000" y="3919562"/>
                  <a:pt x="7424762" y="3987800"/>
                  <a:pt x="7340586" y="3987800"/>
                </a:cubicBezTo>
                <a:lnTo>
                  <a:pt x="152414" y="3987800"/>
                </a:lnTo>
                <a:cubicBezTo>
                  <a:pt x="68238" y="3987800"/>
                  <a:pt x="0" y="3919562"/>
                  <a:pt x="0" y="3835386"/>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18" name="Shape 16"/>
          <p:cNvSpPr/>
          <p:nvPr/>
        </p:nvSpPr>
        <p:spPr>
          <a:xfrm>
            <a:off x="8255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19" name="Shape 17"/>
          <p:cNvSpPr/>
          <p:nvPr/>
        </p:nvSpPr>
        <p:spPr>
          <a:xfrm>
            <a:off x="8547100" y="1777826"/>
            <a:ext cx="304800" cy="304800"/>
          </a:xfrm>
          <a:custGeom>
            <a:avLst/>
            <a:gdLst/>
            <a:ahLst/>
            <a:cxnLst/>
            <a:rect l="l" t="t" r="r" b="b"/>
            <a:pathLst>
              <a:path w="304800" h="304800">
                <a:moveTo>
                  <a:pt x="152400" y="0"/>
                </a:moveTo>
                <a:cubicBezTo>
                  <a:pt x="161151" y="0"/>
                  <a:pt x="169188" y="4822"/>
                  <a:pt x="173355" y="12502"/>
                </a:cubicBezTo>
                <a:lnTo>
                  <a:pt x="301943" y="250627"/>
                </a:lnTo>
                <a:cubicBezTo>
                  <a:pt x="305931" y="258008"/>
                  <a:pt x="305753" y="266938"/>
                  <a:pt x="301466" y="274141"/>
                </a:cubicBezTo>
                <a:cubicBezTo>
                  <a:pt x="297180" y="281345"/>
                  <a:pt x="289381" y="285750"/>
                  <a:pt x="280987" y="285750"/>
                </a:cubicBezTo>
                <a:lnTo>
                  <a:pt x="23813" y="285750"/>
                </a:lnTo>
                <a:cubicBezTo>
                  <a:pt x="15419" y="285750"/>
                  <a:pt x="7680" y="281345"/>
                  <a:pt x="3334" y="274141"/>
                </a:cubicBezTo>
                <a:cubicBezTo>
                  <a:pt x="-1012" y="266938"/>
                  <a:pt x="-1131" y="258008"/>
                  <a:pt x="2858" y="250627"/>
                </a:cubicBezTo>
                <a:lnTo>
                  <a:pt x="131445" y="12502"/>
                </a:lnTo>
                <a:cubicBezTo>
                  <a:pt x="135612" y="4822"/>
                  <a:pt x="143649" y="0"/>
                  <a:pt x="152400" y="0"/>
                </a:cubicBezTo>
                <a:close/>
                <a:moveTo>
                  <a:pt x="152400" y="100013"/>
                </a:moveTo>
                <a:cubicBezTo>
                  <a:pt x="144482" y="100013"/>
                  <a:pt x="138113" y="106382"/>
                  <a:pt x="138113" y="114300"/>
                </a:cubicBezTo>
                <a:lnTo>
                  <a:pt x="138113" y="180975"/>
                </a:lnTo>
                <a:cubicBezTo>
                  <a:pt x="138113" y="188893"/>
                  <a:pt x="144482" y="195263"/>
                  <a:pt x="152400" y="195263"/>
                </a:cubicBezTo>
                <a:cubicBezTo>
                  <a:pt x="160318" y="195263"/>
                  <a:pt x="166688" y="188893"/>
                  <a:pt x="166688" y="180975"/>
                </a:cubicBezTo>
                <a:lnTo>
                  <a:pt x="166688" y="114300"/>
                </a:lnTo>
                <a:cubicBezTo>
                  <a:pt x="166688" y="106382"/>
                  <a:pt x="160318" y="100013"/>
                  <a:pt x="152400" y="100013"/>
                </a:cubicBezTo>
                <a:close/>
                <a:moveTo>
                  <a:pt x="168295" y="228600"/>
                </a:moveTo>
                <a:cubicBezTo>
                  <a:pt x="168656" y="222700"/>
                  <a:pt x="165714" y="217087"/>
                  <a:pt x="160656" y="214027"/>
                </a:cubicBezTo>
                <a:cubicBezTo>
                  <a:pt x="155599" y="210968"/>
                  <a:pt x="149261" y="210968"/>
                  <a:pt x="144203" y="214027"/>
                </a:cubicBezTo>
                <a:cubicBezTo>
                  <a:pt x="139145" y="217087"/>
                  <a:pt x="136203" y="222700"/>
                  <a:pt x="136565" y="228600"/>
                </a:cubicBezTo>
                <a:cubicBezTo>
                  <a:pt x="136203" y="234500"/>
                  <a:pt x="139145" y="240113"/>
                  <a:pt x="144203" y="243173"/>
                </a:cubicBezTo>
                <a:cubicBezTo>
                  <a:pt x="149261" y="246232"/>
                  <a:pt x="155599" y="246232"/>
                  <a:pt x="160656" y="243173"/>
                </a:cubicBezTo>
                <a:cubicBezTo>
                  <a:pt x="165714" y="240113"/>
                  <a:pt x="168656" y="234500"/>
                  <a:pt x="168295" y="228600"/>
                </a:cubicBezTo>
                <a:close/>
              </a:path>
            </a:pathLst>
          </a:custGeom>
          <a:solidFill>
            <a:srgbClr val="C52726"/>
          </a:solidFill>
          <a:ln/>
        </p:spPr>
      </p:sp>
      <p:sp>
        <p:nvSpPr>
          <p:cNvPr id="20" name="Text 18"/>
          <p:cNvSpPr/>
          <p:nvPr/>
        </p:nvSpPr>
        <p:spPr>
          <a:xfrm>
            <a:off x="8890000" y="1727200"/>
            <a:ext cx="67564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Phản vệ Hai pha (Biphasic)</a:t>
            </a:r>
            <a:endParaRPr lang="en-US" sz="1600" dirty="0"/>
          </a:p>
        </p:txBody>
      </p:sp>
      <p:sp>
        <p:nvSpPr>
          <p:cNvPr id="21" name="Shape 19"/>
          <p:cNvSpPr/>
          <p:nvPr/>
        </p:nvSpPr>
        <p:spPr>
          <a:xfrm>
            <a:off x="8509000" y="2285826"/>
            <a:ext cx="6985000" cy="635000"/>
          </a:xfrm>
          <a:custGeom>
            <a:avLst/>
            <a:gdLst/>
            <a:ahLst/>
            <a:cxnLst/>
            <a:rect l="l" t="t" r="r" b="b"/>
            <a:pathLst>
              <a:path w="6985000" h="635000">
                <a:moveTo>
                  <a:pt x="101600" y="0"/>
                </a:moveTo>
                <a:lnTo>
                  <a:pt x="6883400" y="0"/>
                </a:lnTo>
                <a:cubicBezTo>
                  <a:pt x="6939475" y="0"/>
                  <a:pt x="6985000" y="45525"/>
                  <a:pt x="6985000" y="101600"/>
                </a:cubicBezTo>
                <a:lnTo>
                  <a:pt x="6985000" y="533400"/>
                </a:lnTo>
                <a:cubicBezTo>
                  <a:pt x="6985000" y="589475"/>
                  <a:pt x="6939475" y="635000"/>
                  <a:pt x="6883400" y="635000"/>
                </a:cubicBezTo>
                <a:lnTo>
                  <a:pt x="101600" y="635000"/>
                </a:lnTo>
                <a:cubicBezTo>
                  <a:pt x="45525" y="635000"/>
                  <a:pt x="0" y="589475"/>
                  <a:pt x="0" y="533400"/>
                </a:cubicBezTo>
                <a:lnTo>
                  <a:pt x="0" y="101600"/>
                </a:lnTo>
                <a:cubicBezTo>
                  <a:pt x="0" y="45525"/>
                  <a:pt x="45525" y="0"/>
                  <a:pt x="101600" y="0"/>
                </a:cubicBezTo>
                <a:close/>
              </a:path>
            </a:pathLst>
          </a:custGeom>
          <a:solidFill>
            <a:srgbClr val="C52726">
              <a:alpha val="10196"/>
            </a:srgbClr>
          </a:solidFill>
          <a:ln/>
        </p:spPr>
      </p:sp>
      <p:sp>
        <p:nvSpPr>
          <p:cNvPr id="22" name="Text 20"/>
          <p:cNvSpPr/>
          <p:nvPr/>
        </p:nvSpPr>
        <p:spPr>
          <a:xfrm>
            <a:off x="8661400" y="2438226"/>
            <a:ext cx="6781800" cy="330200"/>
          </a:xfrm>
          <a:prstGeom prst="rect">
            <a:avLst/>
          </a:prstGeom>
          <a:noFill/>
          <a:ln/>
        </p:spPr>
        <p:txBody>
          <a:bodyPr wrap="square" lIns="0" tIns="0" rIns="0" bIns="0" rtlCol="0" anchor="ctr"/>
          <a:lstStyle/>
          <a:p>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Tái phát sau khi đã cải thiện, thường trong vòng </a:t>
            </a:r>
            <a:pPr>
              <a:lnSpc>
                <a:spcPct val="140000"/>
              </a:lnSpc>
            </a:pPr>
            <a:r>
              <a:rPr lang="en-US" sz="1600" b="1" dirty="0">
                <a:solidFill>
                  <a:srgbClr val="C52726"/>
                </a:solidFill>
                <a:latin typeface="Quattrocento Sans" pitchFamily="34" charset="0"/>
                <a:ea typeface="Quattrocento Sans" pitchFamily="34" charset="-122"/>
                <a:cs typeface="Quattrocento Sans" pitchFamily="34" charset="-120"/>
              </a:rPr>
              <a:t>4-8 giờ</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sau phản ứng đầu</a:t>
            </a:r>
            <a:endParaRPr lang="en-US" sz="1600" dirty="0"/>
          </a:p>
        </p:txBody>
      </p:sp>
      <p:sp>
        <p:nvSpPr>
          <p:cNvPr id="23" name="Shape 21"/>
          <p:cNvSpPr/>
          <p:nvPr/>
        </p:nvSpPr>
        <p:spPr>
          <a:xfrm>
            <a:off x="8509000" y="3073226"/>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2A4B7C">
              <a:alpha val="10196"/>
            </a:srgbClr>
          </a:solidFill>
          <a:ln/>
        </p:spPr>
      </p:sp>
      <p:sp>
        <p:nvSpPr>
          <p:cNvPr id="24" name="Text 22"/>
          <p:cNvSpPr/>
          <p:nvPr/>
        </p:nvSpPr>
        <p:spPr>
          <a:xfrm>
            <a:off x="8661400" y="3225626"/>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Tỷ lệ: 3-20%</a:t>
            </a:r>
            <a:endParaRPr lang="en-US" sz="1600" dirty="0"/>
          </a:p>
        </p:txBody>
      </p:sp>
      <p:sp>
        <p:nvSpPr>
          <p:cNvPr id="25" name="Text 23"/>
          <p:cNvSpPr/>
          <p:nvPr/>
        </p:nvSpPr>
        <p:spPr>
          <a:xfrm>
            <a:off x="8661400" y="3530426"/>
            <a:ext cx="6769100" cy="254000"/>
          </a:xfrm>
          <a:prstGeom prst="rect">
            <a:avLst/>
          </a:prstGeom>
          <a:noFill/>
          <a:ln/>
        </p:spPr>
        <p:txBody>
          <a:bodyPr wrap="square" lIns="0" tIns="0" rIns="0" bIns="0" rtlCol="0" anchor="ctr"/>
          <a:lstStyle/>
          <a:p>
            <a:pPr>
              <a:lnSpc>
                <a:spcPct val="120000"/>
              </a:lnSpc>
            </a:pPr>
            <a:r>
              <a:rPr lang="en-US" sz="1400" dirty="0">
                <a:solidFill>
                  <a:srgbClr val="212529">
                    <a:alpha val="80000"/>
                  </a:srgbClr>
                </a:solidFill>
                <a:latin typeface="Quattrocento Sans" pitchFamily="34" charset="0"/>
                <a:ea typeface="Quattrocento Sans" pitchFamily="34" charset="-122"/>
                <a:cs typeface="Quattrocento Sans" pitchFamily="34" charset="-120"/>
              </a:rPr>
              <a:t>Có thể nghiêm trọng hơn hoặc nhẹ hơn lần đầu</a:t>
            </a:r>
            <a:endParaRPr lang="en-US" sz="1600" dirty="0"/>
          </a:p>
        </p:txBody>
      </p:sp>
      <p:sp>
        <p:nvSpPr>
          <p:cNvPr id="26" name="Shape 24"/>
          <p:cNvSpPr/>
          <p:nvPr/>
        </p:nvSpPr>
        <p:spPr>
          <a:xfrm>
            <a:off x="8509000" y="4089226"/>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C52726">
              <a:alpha val="10196"/>
            </a:srgbClr>
          </a:solidFill>
          <a:ln/>
        </p:spPr>
      </p:sp>
      <p:sp>
        <p:nvSpPr>
          <p:cNvPr id="27" name="Text 25"/>
          <p:cNvSpPr/>
          <p:nvPr/>
        </p:nvSpPr>
        <p:spPr>
          <a:xfrm>
            <a:off x="8661400" y="4241626"/>
            <a:ext cx="6781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Nguy cơ cao:</a:t>
            </a:r>
            <a:endParaRPr lang="en-US" sz="1600" dirty="0"/>
          </a:p>
        </p:txBody>
      </p:sp>
      <p:sp>
        <p:nvSpPr>
          <p:cNvPr id="28" name="Text 26"/>
          <p:cNvSpPr/>
          <p:nvPr/>
        </p:nvSpPr>
        <p:spPr>
          <a:xfrm>
            <a:off x="8661400" y="4546426"/>
            <a:ext cx="6769100" cy="254000"/>
          </a:xfrm>
          <a:prstGeom prst="rect">
            <a:avLst/>
          </a:prstGeom>
          <a:noFill/>
          <a:ln/>
        </p:spPr>
        <p:txBody>
          <a:bodyPr wrap="square" lIns="0" tIns="0" rIns="0" bIns="0" rtlCol="0" anchor="ctr"/>
          <a:lstStyle/>
          <a:p>
            <a:pPr>
              <a:lnSpc>
                <a:spcPct val="120000"/>
              </a:lnSpc>
            </a:pPr>
            <a:r>
              <a:rPr lang="en-US" sz="1400" dirty="0">
                <a:solidFill>
                  <a:srgbClr val="212529"/>
                </a:solidFill>
                <a:latin typeface="Quattrocento Sans" pitchFamily="34" charset="0"/>
                <a:ea typeface="Quattrocento Sans" pitchFamily="34" charset="-122"/>
                <a:cs typeface="Quattrocento Sans" pitchFamily="34" charset="-120"/>
              </a:rPr>
              <a:t>Phản vệ nặng, cần nhiều Adrenaline, có bệnh nền</a:t>
            </a:r>
            <a:endParaRPr lang="en-US" sz="1600" dirty="0"/>
          </a:p>
        </p:txBody>
      </p:sp>
      <p:sp>
        <p:nvSpPr>
          <p:cNvPr id="29" name="Shape 27"/>
          <p:cNvSpPr/>
          <p:nvPr/>
        </p:nvSpPr>
        <p:spPr>
          <a:xfrm>
            <a:off x="508000" y="5638626"/>
            <a:ext cx="15240000" cy="2844800"/>
          </a:xfrm>
          <a:custGeom>
            <a:avLst/>
            <a:gdLst/>
            <a:ahLst/>
            <a:cxnLst/>
            <a:rect l="l" t="t" r="r" b="b"/>
            <a:pathLst>
              <a:path w="15240000" h="2844800">
                <a:moveTo>
                  <a:pt x="152396" y="0"/>
                </a:moveTo>
                <a:lnTo>
                  <a:pt x="15087604" y="0"/>
                </a:lnTo>
                <a:cubicBezTo>
                  <a:pt x="15171770" y="0"/>
                  <a:pt x="15240000" y="68230"/>
                  <a:pt x="15240000" y="152396"/>
                </a:cubicBezTo>
                <a:lnTo>
                  <a:pt x="15240000" y="2692404"/>
                </a:lnTo>
                <a:cubicBezTo>
                  <a:pt x="15240000" y="2776570"/>
                  <a:pt x="15171770" y="2844800"/>
                  <a:pt x="15087604" y="2844800"/>
                </a:cubicBezTo>
                <a:lnTo>
                  <a:pt x="152396" y="2844800"/>
                </a:lnTo>
                <a:cubicBezTo>
                  <a:pt x="68230" y="2844800"/>
                  <a:pt x="0" y="2776570"/>
                  <a:pt x="0" y="2692404"/>
                </a:cubicBezTo>
                <a:lnTo>
                  <a:pt x="0" y="152396"/>
                </a:lnTo>
                <a:cubicBezTo>
                  <a:pt x="0" y="68286"/>
                  <a:pt x="68286" y="0"/>
                  <a:pt x="152396"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30" name="Shape 28"/>
          <p:cNvSpPr/>
          <p:nvPr/>
        </p:nvSpPr>
        <p:spPr>
          <a:xfrm>
            <a:off x="749300" y="5892478"/>
            <a:ext cx="304800" cy="304800"/>
          </a:xfrm>
          <a:custGeom>
            <a:avLst/>
            <a:gdLst/>
            <a:ahLst/>
            <a:cxnLst/>
            <a:rect l="l" t="t" r="r" b="b"/>
            <a:pathLst>
              <a:path w="304800" h="304800">
                <a:moveTo>
                  <a:pt x="79653" y="21610"/>
                </a:moveTo>
                <a:cubicBezTo>
                  <a:pt x="86142" y="26134"/>
                  <a:pt x="87690" y="35064"/>
                  <a:pt x="83165" y="41493"/>
                </a:cubicBezTo>
                <a:lnTo>
                  <a:pt x="49828" y="89118"/>
                </a:lnTo>
                <a:cubicBezTo>
                  <a:pt x="47387" y="92571"/>
                  <a:pt x="43577" y="94774"/>
                  <a:pt x="39350" y="95131"/>
                </a:cubicBezTo>
                <a:cubicBezTo>
                  <a:pt x="35123" y="95488"/>
                  <a:pt x="30956" y="94059"/>
                  <a:pt x="27980" y="91083"/>
                </a:cubicBezTo>
                <a:lnTo>
                  <a:pt x="4167" y="67270"/>
                </a:lnTo>
                <a:cubicBezTo>
                  <a:pt x="-1369" y="61674"/>
                  <a:pt x="-1369" y="52626"/>
                  <a:pt x="4167" y="47030"/>
                </a:cubicBezTo>
                <a:cubicBezTo>
                  <a:pt x="9704" y="41434"/>
                  <a:pt x="18812" y="41493"/>
                  <a:pt x="24408" y="47030"/>
                </a:cubicBezTo>
                <a:lnTo>
                  <a:pt x="36195" y="58817"/>
                </a:lnTo>
                <a:lnTo>
                  <a:pt x="59769" y="25122"/>
                </a:lnTo>
                <a:cubicBezTo>
                  <a:pt x="64294" y="18633"/>
                  <a:pt x="73223" y="17085"/>
                  <a:pt x="79653" y="21610"/>
                </a:cubicBezTo>
                <a:close/>
                <a:moveTo>
                  <a:pt x="79653" y="116860"/>
                </a:moveTo>
                <a:cubicBezTo>
                  <a:pt x="86142" y="121384"/>
                  <a:pt x="87690" y="130314"/>
                  <a:pt x="83165" y="136743"/>
                </a:cubicBezTo>
                <a:lnTo>
                  <a:pt x="49828" y="184368"/>
                </a:lnTo>
                <a:cubicBezTo>
                  <a:pt x="47387" y="187821"/>
                  <a:pt x="43577" y="190024"/>
                  <a:pt x="39350" y="190381"/>
                </a:cubicBezTo>
                <a:cubicBezTo>
                  <a:pt x="35123" y="190738"/>
                  <a:pt x="30956" y="189309"/>
                  <a:pt x="27980" y="186333"/>
                </a:cubicBezTo>
                <a:lnTo>
                  <a:pt x="4167" y="162520"/>
                </a:lnTo>
                <a:cubicBezTo>
                  <a:pt x="-1429" y="156924"/>
                  <a:pt x="-1429" y="147876"/>
                  <a:pt x="4167" y="142339"/>
                </a:cubicBezTo>
                <a:cubicBezTo>
                  <a:pt x="9763" y="136803"/>
                  <a:pt x="18812" y="136743"/>
                  <a:pt x="24348" y="142339"/>
                </a:cubicBezTo>
                <a:lnTo>
                  <a:pt x="36135" y="154126"/>
                </a:lnTo>
                <a:lnTo>
                  <a:pt x="59710" y="120432"/>
                </a:lnTo>
                <a:cubicBezTo>
                  <a:pt x="64234" y="113943"/>
                  <a:pt x="73164" y="112395"/>
                  <a:pt x="79593" y="116919"/>
                </a:cubicBezTo>
                <a:close/>
                <a:moveTo>
                  <a:pt x="133350" y="57150"/>
                </a:moveTo>
                <a:cubicBezTo>
                  <a:pt x="133350" y="46613"/>
                  <a:pt x="141863" y="38100"/>
                  <a:pt x="152400" y="38100"/>
                </a:cubicBezTo>
                <a:lnTo>
                  <a:pt x="285750" y="38100"/>
                </a:lnTo>
                <a:cubicBezTo>
                  <a:pt x="296287" y="38100"/>
                  <a:pt x="304800" y="46613"/>
                  <a:pt x="304800" y="57150"/>
                </a:cubicBezTo>
                <a:cubicBezTo>
                  <a:pt x="304800" y="67687"/>
                  <a:pt x="296287" y="76200"/>
                  <a:pt x="285750" y="76200"/>
                </a:cubicBezTo>
                <a:lnTo>
                  <a:pt x="152400" y="76200"/>
                </a:lnTo>
                <a:cubicBezTo>
                  <a:pt x="141863" y="76200"/>
                  <a:pt x="133350" y="67687"/>
                  <a:pt x="133350" y="57150"/>
                </a:cubicBezTo>
                <a:close/>
                <a:moveTo>
                  <a:pt x="133350" y="152400"/>
                </a:moveTo>
                <a:cubicBezTo>
                  <a:pt x="133350" y="141863"/>
                  <a:pt x="141863" y="133350"/>
                  <a:pt x="152400" y="133350"/>
                </a:cubicBezTo>
                <a:lnTo>
                  <a:pt x="285750" y="133350"/>
                </a:lnTo>
                <a:cubicBezTo>
                  <a:pt x="296287" y="133350"/>
                  <a:pt x="304800" y="141863"/>
                  <a:pt x="304800" y="152400"/>
                </a:cubicBezTo>
                <a:cubicBezTo>
                  <a:pt x="304800" y="162937"/>
                  <a:pt x="296287" y="171450"/>
                  <a:pt x="285750" y="171450"/>
                </a:cubicBezTo>
                <a:lnTo>
                  <a:pt x="152400" y="171450"/>
                </a:lnTo>
                <a:cubicBezTo>
                  <a:pt x="141863" y="171450"/>
                  <a:pt x="133350" y="162937"/>
                  <a:pt x="133350" y="152400"/>
                </a:cubicBezTo>
                <a:close/>
                <a:moveTo>
                  <a:pt x="95250" y="247650"/>
                </a:moveTo>
                <a:cubicBezTo>
                  <a:pt x="95250" y="237113"/>
                  <a:pt x="103763" y="228600"/>
                  <a:pt x="114300" y="228600"/>
                </a:cubicBezTo>
                <a:lnTo>
                  <a:pt x="285750" y="228600"/>
                </a:lnTo>
                <a:cubicBezTo>
                  <a:pt x="296287" y="228600"/>
                  <a:pt x="304800" y="237113"/>
                  <a:pt x="304800" y="247650"/>
                </a:cubicBezTo>
                <a:cubicBezTo>
                  <a:pt x="304800" y="258187"/>
                  <a:pt x="296287" y="266700"/>
                  <a:pt x="285750" y="266700"/>
                </a:cubicBezTo>
                <a:lnTo>
                  <a:pt x="114300" y="266700"/>
                </a:lnTo>
                <a:cubicBezTo>
                  <a:pt x="103763" y="266700"/>
                  <a:pt x="95250" y="258187"/>
                  <a:pt x="95250" y="247650"/>
                </a:cubicBezTo>
                <a:close/>
                <a:moveTo>
                  <a:pt x="38100" y="223838"/>
                </a:moveTo>
                <a:cubicBezTo>
                  <a:pt x="51242" y="223838"/>
                  <a:pt x="61912" y="234508"/>
                  <a:pt x="61912" y="247650"/>
                </a:cubicBezTo>
                <a:cubicBezTo>
                  <a:pt x="61912" y="260792"/>
                  <a:pt x="51242" y="271463"/>
                  <a:pt x="38100" y="271463"/>
                </a:cubicBezTo>
                <a:cubicBezTo>
                  <a:pt x="24958" y="271463"/>
                  <a:pt x="14288" y="260792"/>
                  <a:pt x="14288" y="247650"/>
                </a:cubicBezTo>
                <a:cubicBezTo>
                  <a:pt x="14288" y="234508"/>
                  <a:pt x="24958" y="223838"/>
                  <a:pt x="38100" y="223838"/>
                </a:cubicBezTo>
                <a:close/>
              </a:path>
            </a:pathLst>
          </a:custGeom>
          <a:solidFill>
            <a:srgbClr val="2A4B7C"/>
          </a:solidFill>
          <a:ln/>
        </p:spPr>
      </p:sp>
      <p:sp>
        <p:nvSpPr>
          <p:cNvPr id="31" name="Text 29"/>
          <p:cNvSpPr/>
          <p:nvPr/>
        </p:nvSpPr>
        <p:spPr>
          <a:xfrm>
            <a:off x="1092200" y="5841826"/>
            <a:ext cx="146050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Theo dõi Các chỉ số</a:t>
            </a:r>
            <a:endParaRPr lang="en-US" sz="1600" dirty="0"/>
          </a:p>
        </p:txBody>
      </p:sp>
      <p:sp>
        <p:nvSpPr>
          <p:cNvPr id="32" name="Shape 30"/>
          <p:cNvSpPr/>
          <p:nvPr/>
        </p:nvSpPr>
        <p:spPr>
          <a:xfrm>
            <a:off x="742950" y="6451278"/>
            <a:ext cx="254000" cy="254000"/>
          </a:xfrm>
          <a:custGeom>
            <a:avLst/>
            <a:gdLst/>
            <a:ahLst/>
            <a:cxnLst/>
            <a:rect l="l" t="t" r="r" b="b"/>
            <a:pathLst>
              <a:path w="254000" h="254000">
                <a:moveTo>
                  <a:pt x="127000" y="53529"/>
                </a:moveTo>
                <a:lnTo>
                  <a:pt x="119559" y="43210"/>
                </a:lnTo>
                <a:cubicBezTo>
                  <a:pt x="107156" y="26045"/>
                  <a:pt x="87263" y="15875"/>
                  <a:pt x="66030" y="15875"/>
                </a:cubicBezTo>
                <a:cubicBezTo>
                  <a:pt x="29567" y="15875"/>
                  <a:pt x="0" y="45442"/>
                  <a:pt x="0" y="81905"/>
                </a:cubicBezTo>
                <a:lnTo>
                  <a:pt x="0" y="83195"/>
                </a:lnTo>
                <a:cubicBezTo>
                  <a:pt x="0" y="94903"/>
                  <a:pt x="3076" y="107007"/>
                  <a:pt x="8235" y="119063"/>
                </a:cubicBezTo>
                <a:lnTo>
                  <a:pt x="60821" y="119063"/>
                </a:lnTo>
                <a:cubicBezTo>
                  <a:pt x="62409" y="119063"/>
                  <a:pt x="63847" y="118120"/>
                  <a:pt x="64492" y="116632"/>
                </a:cubicBezTo>
                <a:lnTo>
                  <a:pt x="80268" y="78780"/>
                </a:lnTo>
                <a:cubicBezTo>
                  <a:pt x="82104" y="74414"/>
                  <a:pt x="86370" y="71537"/>
                  <a:pt x="91083" y="71438"/>
                </a:cubicBezTo>
                <a:cubicBezTo>
                  <a:pt x="95796" y="71338"/>
                  <a:pt x="100161" y="74116"/>
                  <a:pt x="102096" y="78432"/>
                </a:cubicBezTo>
                <a:lnTo>
                  <a:pt x="127546" y="134938"/>
                </a:lnTo>
                <a:lnTo>
                  <a:pt x="148084" y="93861"/>
                </a:lnTo>
                <a:cubicBezTo>
                  <a:pt x="150118" y="89843"/>
                  <a:pt x="154236" y="87263"/>
                  <a:pt x="158750" y="87263"/>
                </a:cubicBezTo>
                <a:cubicBezTo>
                  <a:pt x="163264" y="87263"/>
                  <a:pt x="167382" y="89793"/>
                  <a:pt x="169416" y="93861"/>
                </a:cubicBezTo>
                <a:lnTo>
                  <a:pt x="180925" y="116830"/>
                </a:lnTo>
                <a:cubicBezTo>
                  <a:pt x="181620" y="118170"/>
                  <a:pt x="182959" y="119013"/>
                  <a:pt x="184497" y="119013"/>
                </a:cubicBezTo>
                <a:lnTo>
                  <a:pt x="245814" y="119013"/>
                </a:lnTo>
                <a:cubicBezTo>
                  <a:pt x="251023" y="106958"/>
                  <a:pt x="254050" y="94853"/>
                  <a:pt x="254050" y="83145"/>
                </a:cubicBezTo>
                <a:lnTo>
                  <a:pt x="254050" y="81855"/>
                </a:lnTo>
                <a:cubicBezTo>
                  <a:pt x="254000" y="45442"/>
                  <a:pt x="224433" y="15875"/>
                  <a:pt x="187970" y="15875"/>
                </a:cubicBezTo>
                <a:cubicBezTo>
                  <a:pt x="166787" y="15875"/>
                  <a:pt x="146844" y="26045"/>
                  <a:pt x="134441" y="43210"/>
                </a:cubicBezTo>
                <a:lnTo>
                  <a:pt x="127000" y="53479"/>
                </a:lnTo>
                <a:close/>
                <a:moveTo>
                  <a:pt x="232966" y="142875"/>
                </a:moveTo>
                <a:lnTo>
                  <a:pt x="184448" y="142875"/>
                </a:lnTo>
                <a:cubicBezTo>
                  <a:pt x="173930" y="142875"/>
                  <a:pt x="164306" y="136922"/>
                  <a:pt x="159593" y="127496"/>
                </a:cubicBezTo>
                <a:lnTo>
                  <a:pt x="158750" y="125809"/>
                </a:lnTo>
                <a:lnTo>
                  <a:pt x="137666" y="168027"/>
                </a:lnTo>
                <a:cubicBezTo>
                  <a:pt x="135632" y="172145"/>
                  <a:pt x="131366" y="174724"/>
                  <a:pt x="126752" y="174625"/>
                </a:cubicBezTo>
                <a:cubicBezTo>
                  <a:pt x="122138" y="174526"/>
                  <a:pt x="118021" y="171797"/>
                  <a:pt x="116136" y="167630"/>
                </a:cubicBezTo>
                <a:lnTo>
                  <a:pt x="91678" y="113308"/>
                </a:lnTo>
                <a:lnTo>
                  <a:pt x="86469" y="125809"/>
                </a:lnTo>
                <a:cubicBezTo>
                  <a:pt x="82153" y="136178"/>
                  <a:pt x="72033" y="142925"/>
                  <a:pt x="60821" y="142925"/>
                </a:cubicBezTo>
                <a:lnTo>
                  <a:pt x="21034" y="142925"/>
                </a:lnTo>
                <a:cubicBezTo>
                  <a:pt x="44450" y="179536"/>
                  <a:pt x="82054" y="213221"/>
                  <a:pt x="105569" y="231180"/>
                </a:cubicBezTo>
                <a:cubicBezTo>
                  <a:pt x="111720" y="235843"/>
                  <a:pt x="119261" y="238175"/>
                  <a:pt x="126950" y="238175"/>
                </a:cubicBezTo>
                <a:cubicBezTo>
                  <a:pt x="134640" y="238175"/>
                  <a:pt x="142230" y="235893"/>
                  <a:pt x="148332" y="231180"/>
                </a:cubicBezTo>
                <a:cubicBezTo>
                  <a:pt x="171946" y="213171"/>
                  <a:pt x="209550" y="179487"/>
                  <a:pt x="232966" y="142875"/>
                </a:cubicBezTo>
                <a:close/>
              </a:path>
            </a:pathLst>
          </a:custGeom>
          <a:solidFill>
            <a:srgbClr val="C52726"/>
          </a:solidFill>
          <a:ln/>
        </p:spPr>
      </p:sp>
      <p:sp>
        <p:nvSpPr>
          <p:cNvPr id="33" name="Text 31"/>
          <p:cNvSpPr/>
          <p:nvPr/>
        </p:nvSpPr>
        <p:spPr>
          <a:xfrm>
            <a:off x="1130300" y="6400478"/>
            <a:ext cx="3733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Huyết áp, Mạch, Nhịp thở</a:t>
            </a:r>
            <a:endParaRPr lang="en-US" sz="1600" dirty="0"/>
          </a:p>
        </p:txBody>
      </p:sp>
      <p:sp>
        <p:nvSpPr>
          <p:cNvPr id="34" name="Text 32"/>
          <p:cNvSpPr/>
          <p:nvPr/>
        </p:nvSpPr>
        <p:spPr>
          <a:xfrm>
            <a:off x="1130300" y="6705278"/>
            <a:ext cx="37211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15-30 phút/lần ban đầu, 1-2 giờ/lần khi ổn định</a:t>
            </a:r>
            <a:endParaRPr lang="en-US" sz="1600" dirty="0"/>
          </a:p>
        </p:txBody>
      </p:sp>
      <p:sp>
        <p:nvSpPr>
          <p:cNvPr id="35" name="Shape 33"/>
          <p:cNvSpPr/>
          <p:nvPr/>
        </p:nvSpPr>
        <p:spPr>
          <a:xfrm>
            <a:off x="727075" y="7111678"/>
            <a:ext cx="285750" cy="254000"/>
          </a:xfrm>
          <a:custGeom>
            <a:avLst/>
            <a:gdLst/>
            <a:ahLst/>
            <a:cxnLst/>
            <a:rect l="l" t="t" r="r" b="b"/>
            <a:pathLst>
              <a:path w="285750" h="254000">
                <a:moveTo>
                  <a:pt x="158750" y="15875"/>
                </a:moveTo>
                <a:cubicBezTo>
                  <a:pt x="158750" y="7094"/>
                  <a:pt x="151656" y="0"/>
                  <a:pt x="142875" y="0"/>
                </a:cubicBezTo>
                <a:cubicBezTo>
                  <a:pt x="134094" y="0"/>
                  <a:pt x="127000" y="7094"/>
                  <a:pt x="127000" y="15875"/>
                </a:cubicBezTo>
                <a:lnTo>
                  <a:pt x="127000" y="86271"/>
                </a:lnTo>
                <a:lnTo>
                  <a:pt x="111125" y="95796"/>
                </a:lnTo>
                <a:lnTo>
                  <a:pt x="111125" y="37902"/>
                </a:lnTo>
                <a:cubicBezTo>
                  <a:pt x="111125" y="25747"/>
                  <a:pt x="101253" y="15875"/>
                  <a:pt x="89098" y="15875"/>
                </a:cubicBezTo>
                <a:cubicBezTo>
                  <a:pt x="82897" y="15875"/>
                  <a:pt x="76994" y="18504"/>
                  <a:pt x="72827" y="23068"/>
                </a:cubicBezTo>
                <a:lnTo>
                  <a:pt x="59730" y="37455"/>
                </a:lnTo>
                <a:cubicBezTo>
                  <a:pt x="21282" y="79772"/>
                  <a:pt x="0" y="134838"/>
                  <a:pt x="0" y="191988"/>
                </a:cubicBezTo>
                <a:lnTo>
                  <a:pt x="0" y="207119"/>
                </a:lnTo>
                <a:cubicBezTo>
                  <a:pt x="0" y="233015"/>
                  <a:pt x="20985" y="254000"/>
                  <a:pt x="46881" y="254000"/>
                </a:cubicBezTo>
                <a:cubicBezTo>
                  <a:pt x="57795" y="254000"/>
                  <a:pt x="68560" y="251470"/>
                  <a:pt x="78333" y="246559"/>
                </a:cubicBezTo>
                <a:lnTo>
                  <a:pt x="80814" y="245318"/>
                </a:lnTo>
                <a:cubicBezTo>
                  <a:pt x="99368" y="236041"/>
                  <a:pt x="111075" y="217091"/>
                  <a:pt x="111075" y="196304"/>
                </a:cubicBezTo>
                <a:lnTo>
                  <a:pt x="111075" y="132804"/>
                </a:lnTo>
                <a:lnTo>
                  <a:pt x="142825" y="113754"/>
                </a:lnTo>
                <a:lnTo>
                  <a:pt x="174575" y="132804"/>
                </a:lnTo>
                <a:lnTo>
                  <a:pt x="174575" y="196304"/>
                </a:lnTo>
                <a:cubicBezTo>
                  <a:pt x="174575" y="217041"/>
                  <a:pt x="186283" y="236041"/>
                  <a:pt x="204837" y="245318"/>
                </a:cubicBezTo>
                <a:lnTo>
                  <a:pt x="207318" y="246559"/>
                </a:lnTo>
                <a:cubicBezTo>
                  <a:pt x="217091" y="251420"/>
                  <a:pt x="227856" y="254000"/>
                  <a:pt x="238770" y="254000"/>
                </a:cubicBezTo>
                <a:cubicBezTo>
                  <a:pt x="264666" y="254000"/>
                  <a:pt x="285651" y="233015"/>
                  <a:pt x="285651" y="207119"/>
                </a:cubicBezTo>
                <a:lnTo>
                  <a:pt x="285651" y="204043"/>
                </a:lnTo>
                <a:cubicBezTo>
                  <a:pt x="285651" y="148927"/>
                  <a:pt x="267444" y="95399"/>
                  <a:pt x="233859" y="51743"/>
                </a:cubicBezTo>
                <a:lnTo>
                  <a:pt x="212775" y="24160"/>
                </a:lnTo>
                <a:cubicBezTo>
                  <a:pt x="208756" y="18901"/>
                  <a:pt x="202505" y="15875"/>
                  <a:pt x="195907" y="15875"/>
                </a:cubicBezTo>
                <a:cubicBezTo>
                  <a:pt x="184150" y="15875"/>
                  <a:pt x="174625" y="25400"/>
                  <a:pt x="174625" y="37157"/>
                </a:cubicBezTo>
                <a:lnTo>
                  <a:pt x="174625" y="95796"/>
                </a:lnTo>
                <a:lnTo>
                  <a:pt x="158750" y="86271"/>
                </a:lnTo>
                <a:lnTo>
                  <a:pt x="158750" y="15875"/>
                </a:lnTo>
                <a:close/>
              </a:path>
            </a:pathLst>
          </a:custGeom>
          <a:solidFill>
            <a:srgbClr val="C52726"/>
          </a:solidFill>
          <a:ln/>
        </p:spPr>
      </p:sp>
      <p:sp>
        <p:nvSpPr>
          <p:cNvPr id="36" name="Text 34"/>
          <p:cNvSpPr/>
          <p:nvPr/>
        </p:nvSpPr>
        <p:spPr>
          <a:xfrm>
            <a:off x="1130300" y="7060878"/>
            <a:ext cx="3340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SpO2, tình trạng hô hấp</a:t>
            </a:r>
            <a:endParaRPr lang="en-US" sz="1600" dirty="0"/>
          </a:p>
        </p:txBody>
      </p:sp>
      <p:sp>
        <p:nvSpPr>
          <p:cNvPr id="37" name="Text 35"/>
          <p:cNvSpPr/>
          <p:nvPr/>
        </p:nvSpPr>
        <p:spPr>
          <a:xfrm>
            <a:off x="1130300" y="7365678"/>
            <a:ext cx="33274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Theo dõi liên tục, đặc biệt phù thanh quản</a:t>
            </a:r>
            <a:endParaRPr lang="en-US" sz="1600" dirty="0"/>
          </a:p>
        </p:txBody>
      </p:sp>
      <p:sp>
        <p:nvSpPr>
          <p:cNvPr id="38" name="Shape 36"/>
          <p:cNvSpPr/>
          <p:nvPr/>
        </p:nvSpPr>
        <p:spPr>
          <a:xfrm>
            <a:off x="742950" y="7772078"/>
            <a:ext cx="254000" cy="254000"/>
          </a:xfrm>
          <a:custGeom>
            <a:avLst/>
            <a:gdLst/>
            <a:ahLst/>
            <a:cxnLst/>
            <a:rect l="l" t="t" r="r" b="b"/>
            <a:pathLst>
              <a:path w="254000" h="254000">
                <a:moveTo>
                  <a:pt x="59531" y="27781"/>
                </a:moveTo>
                <a:cubicBezTo>
                  <a:pt x="59531" y="12452"/>
                  <a:pt x="71983" y="0"/>
                  <a:pt x="87313" y="0"/>
                </a:cubicBezTo>
                <a:lnTo>
                  <a:pt x="99219" y="0"/>
                </a:lnTo>
                <a:cubicBezTo>
                  <a:pt x="108000" y="0"/>
                  <a:pt x="115094" y="7094"/>
                  <a:pt x="115094" y="15875"/>
                </a:cubicBezTo>
                <a:lnTo>
                  <a:pt x="115094" y="238125"/>
                </a:lnTo>
                <a:cubicBezTo>
                  <a:pt x="115094" y="246906"/>
                  <a:pt x="108000" y="254000"/>
                  <a:pt x="99219" y="254000"/>
                </a:cubicBezTo>
                <a:lnTo>
                  <a:pt x="83344" y="254000"/>
                </a:lnTo>
                <a:cubicBezTo>
                  <a:pt x="68560" y="254000"/>
                  <a:pt x="56108" y="243880"/>
                  <a:pt x="52586" y="230188"/>
                </a:cubicBezTo>
                <a:cubicBezTo>
                  <a:pt x="52239" y="230188"/>
                  <a:pt x="51941" y="230188"/>
                  <a:pt x="51594" y="230188"/>
                </a:cubicBezTo>
                <a:cubicBezTo>
                  <a:pt x="29666" y="230188"/>
                  <a:pt x="11906" y="212427"/>
                  <a:pt x="11906" y="190500"/>
                </a:cubicBezTo>
                <a:cubicBezTo>
                  <a:pt x="11906" y="181570"/>
                  <a:pt x="14883" y="173335"/>
                  <a:pt x="19844" y="166688"/>
                </a:cubicBezTo>
                <a:cubicBezTo>
                  <a:pt x="10220" y="159445"/>
                  <a:pt x="3969" y="147935"/>
                  <a:pt x="3969" y="134938"/>
                </a:cubicBezTo>
                <a:cubicBezTo>
                  <a:pt x="3969" y="119608"/>
                  <a:pt x="12700" y="106263"/>
                  <a:pt x="25400" y="99665"/>
                </a:cubicBezTo>
                <a:cubicBezTo>
                  <a:pt x="21878" y="93712"/>
                  <a:pt x="19844" y="86767"/>
                  <a:pt x="19844" y="79375"/>
                </a:cubicBezTo>
                <a:cubicBezTo>
                  <a:pt x="19844" y="57448"/>
                  <a:pt x="37604" y="39688"/>
                  <a:pt x="59531" y="39688"/>
                </a:cubicBezTo>
                <a:lnTo>
                  <a:pt x="59531" y="27781"/>
                </a:lnTo>
                <a:close/>
                <a:moveTo>
                  <a:pt x="194469" y="27781"/>
                </a:moveTo>
                <a:lnTo>
                  <a:pt x="194469" y="39688"/>
                </a:lnTo>
                <a:cubicBezTo>
                  <a:pt x="216396" y="39688"/>
                  <a:pt x="234156" y="57448"/>
                  <a:pt x="234156" y="79375"/>
                </a:cubicBezTo>
                <a:cubicBezTo>
                  <a:pt x="234156" y="86816"/>
                  <a:pt x="232122" y="93762"/>
                  <a:pt x="228600" y="99665"/>
                </a:cubicBezTo>
                <a:cubicBezTo>
                  <a:pt x="241350" y="106263"/>
                  <a:pt x="250031" y="119559"/>
                  <a:pt x="250031" y="134938"/>
                </a:cubicBezTo>
                <a:cubicBezTo>
                  <a:pt x="250031" y="147935"/>
                  <a:pt x="243780" y="159445"/>
                  <a:pt x="234156" y="166688"/>
                </a:cubicBezTo>
                <a:cubicBezTo>
                  <a:pt x="239117" y="173335"/>
                  <a:pt x="242094" y="181570"/>
                  <a:pt x="242094" y="190500"/>
                </a:cubicBezTo>
                <a:cubicBezTo>
                  <a:pt x="242094" y="212427"/>
                  <a:pt x="224334" y="230188"/>
                  <a:pt x="202406" y="230188"/>
                </a:cubicBezTo>
                <a:cubicBezTo>
                  <a:pt x="202059" y="230188"/>
                  <a:pt x="201761" y="230188"/>
                  <a:pt x="201414" y="230188"/>
                </a:cubicBezTo>
                <a:cubicBezTo>
                  <a:pt x="197892" y="243880"/>
                  <a:pt x="185440" y="254000"/>
                  <a:pt x="170656" y="254000"/>
                </a:cubicBezTo>
                <a:lnTo>
                  <a:pt x="154781" y="254000"/>
                </a:lnTo>
                <a:cubicBezTo>
                  <a:pt x="146000" y="254000"/>
                  <a:pt x="138906" y="246906"/>
                  <a:pt x="138906" y="238125"/>
                </a:cubicBezTo>
                <a:lnTo>
                  <a:pt x="138906" y="15875"/>
                </a:lnTo>
                <a:cubicBezTo>
                  <a:pt x="138906" y="7094"/>
                  <a:pt x="146000" y="0"/>
                  <a:pt x="154781" y="0"/>
                </a:cubicBezTo>
                <a:lnTo>
                  <a:pt x="166688" y="0"/>
                </a:lnTo>
                <a:cubicBezTo>
                  <a:pt x="182017" y="0"/>
                  <a:pt x="194469" y="12452"/>
                  <a:pt x="194469" y="27781"/>
                </a:cubicBezTo>
                <a:close/>
              </a:path>
            </a:pathLst>
          </a:custGeom>
          <a:solidFill>
            <a:srgbClr val="C52726"/>
          </a:solidFill>
          <a:ln/>
        </p:spPr>
      </p:sp>
      <p:sp>
        <p:nvSpPr>
          <p:cNvPr id="39" name="Text 37"/>
          <p:cNvSpPr/>
          <p:nvPr/>
        </p:nvSpPr>
        <p:spPr>
          <a:xfrm>
            <a:off x="1130300" y="7721278"/>
            <a:ext cx="24892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Ý thức, thần kinh</a:t>
            </a:r>
            <a:endParaRPr lang="en-US" sz="1600" dirty="0"/>
          </a:p>
        </p:txBody>
      </p:sp>
      <p:sp>
        <p:nvSpPr>
          <p:cNvPr id="40" name="Text 38"/>
          <p:cNvSpPr/>
          <p:nvPr/>
        </p:nvSpPr>
        <p:spPr>
          <a:xfrm>
            <a:off x="1130300" y="8026078"/>
            <a:ext cx="24765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Đánh giá GCS, có co giật không</a:t>
            </a:r>
            <a:endParaRPr lang="en-US" sz="1600" dirty="0"/>
          </a:p>
        </p:txBody>
      </p:sp>
      <p:sp>
        <p:nvSpPr>
          <p:cNvPr id="41" name="Shape 39"/>
          <p:cNvSpPr/>
          <p:nvPr/>
        </p:nvSpPr>
        <p:spPr>
          <a:xfrm>
            <a:off x="8283575" y="6451278"/>
            <a:ext cx="158750" cy="254000"/>
          </a:xfrm>
          <a:custGeom>
            <a:avLst/>
            <a:gdLst/>
            <a:ahLst/>
            <a:cxnLst/>
            <a:rect l="l" t="t" r="r" b="b"/>
            <a:pathLst>
              <a:path w="158750" h="254000">
                <a:moveTo>
                  <a:pt x="79375" y="0"/>
                </a:moveTo>
                <a:cubicBezTo>
                  <a:pt x="53082" y="0"/>
                  <a:pt x="31750" y="21332"/>
                  <a:pt x="31750" y="47625"/>
                </a:cubicBezTo>
                <a:lnTo>
                  <a:pt x="31750" y="129332"/>
                </a:lnTo>
                <a:cubicBezTo>
                  <a:pt x="17115" y="142379"/>
                  <a:pt x="7938" y="161429"/>
                  <a:pt x="7938" y="182563"/>
                </a:cubicBezTo>
                <a:cubicBezTo>
                  <a:pt x="7938" y="222002"/>
                  <a:pt x="39936" y="254000"/>
                  <a:pt x="79375" y="254000"/>
                </a:cubicBezTo>
                <a:cubicBezTo>
                  <a:pt x="118814" y="254000"/>
                  <a:pt x="150813" y="222002"/>
                  <a:pt x="150813" y="182563"/>
                </a:cubicBezTo>
                <a:cubicBezTo>
                  <a:pt x="150813" y="161429"/>
                  <a:pt x="141635" y="142379"/>
                  <a:pt x="127000" y="129332"/>
                </a:cubicBezTo>
                <a:lnTo>
                  <a:pt x="127000" y="47625"/>
                </a:lnTo>
                <a:cubicBezTo>
                  <a:pt x="127000" y="21332"/>
                  <a:pt x="105668" y="0"/>
                  <a:pt x="79375" y="0"/>
                </a:cubicBezTo>
                <a:close/>
                <a:moveTo>
                  <a:pt x="111125" y="182563"/>
                </a:moveTo>
                <a:cubicBezTo>
                  <a:pt x="111125" y="200075"/>
                  <a:pt x="96887" y="214313"/>
                  <a:pt x="79375" y="214313"/>
                </a:cubicBezTo>
                <a:cubicBezTo>
                  <a:pt x="61863" y="214313"/>
                  <a:pt x="47625" y="200075"/>
                  <a:pt x="47625" y="182563"/>
                </a:cubicBezTo>
                <a:cubicBezTo>
                  <a:pt x="47625" y="169218"/>
                  <a:pt x="55811" y="157807"/>
                  <a:pt x="67469" y="153144"/>
                </a:cubicBezTo>
                <a:lnTo>
                  <a:pt x="67469" y="107156"/>
                </a:lnTo>
                <a:cubicBezTo>
                  <a:pt x="67469" y="100558"/>
                  <a:pt x="72777" y="95250"/>
                  <a:pt x="79375" y="95250"/>
                </a:cubicBezTo>
                <a:cubicBezTo>
                  <a:pt x="85973" y="95250"/>
                  <a:pt x="91281" y="100558"/>
                  <a:pt x="91281" y="107156"/>
                </a:cubicBezTo>
                <a:lnTo>
                  <a:pt x="91281" y="153144"/>
                </a:lnTo>
                <a:cubicBezTo>
                  <a:pt x="102939" y="157857"/>
                  <a:pt x="111125" y="169267"/>
                  <a:pt x="111125" y="182563"/>
                </a:cubicBezTo>
                <a:close/>
              </a:path>
            </a:pathLst>
          </a:custGeom>
          <a:solidFill>
            <a:srgbClr val="C52726"/>
          </a:solidFill>
          <a:ln/>
        </p:spPr>
      </p:sp>
      <p:sp>
        <p:nvSpPr>
          <p:cNvPr id="42" name="Text 40"/>
          <p:cNvSpPr/>
          <p:nvPr/>
        </p:nvSpPr>
        <p:spPr>
          <a:xfrm>
            <a:off x="8623300" y="6400478"/>
            <a:ext cx="30607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Nhiệt độ, dấu hiệu nhiễm trùng</a:t>
            </a:r>
            <a:endParaRPr lang="en-US" sz="1600" dirty="0"/>
          </a:p>
        </p:txBody>
      </p:sp>
      <p:sp>
        <p:nvSpPr>
          <p:cNvPr id="43" name="Text 41"/>
          <p:cNvSpPr/>
          <p:nvPr/>
        </p:nvSpPr>
        <p:spPr>
          <a:xfrm>
            <a:off x="8623300" y="6705278"/>
            <a:ext cx="30480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Phòng biến chứng nhiễm trùng hô hấp</a:t>
            </a:r>
            <a:endParaRPr lang="en-US" sz="1600" dirty="0"/>
          </a:p>
        </p:txBody>
      </p:sp>
      <p:sp>
        <p:nvSpPr>
          <p:cNvPr id="44" name="Shape 42"/>
          <p:cNvSpPr/>
          <p:nvPr/>
        </p:nvSpPr>
        <p:spPr>
          <a:xfrm>
            <a:off x="8235950" y="7111678"/>
            <a:ext cx="254000" cy="254000"/>
          </a:xfrm>
          <a:custGeom>
            <a:avLst/>
            <a:gdLst/>
            <a:ahLst/>
            <a:cxnLst/>
            <a:rect l="l" t="t" r="r" b="b"/>
            <a:pathLst>
              <a:path w="254000" h="254000">
                <a:moveTo>
                  <a:pt x="169962" y="4663"/>
                </a:moveTo>
                <a:cubicBezTo>
                  <a:pt x="163761" y="-1538"/>
                  <a:pt x="153690" y="-1538"/>
                  <a:pt x="147489" y="4663"/>
                </a:cubicBezTo>
                <a:cubicBezTo>
                  <a:pt x="141288" y="10864"/>
                  <a:pt x="141288" y="20935"/>
                  <a:pt x="147489" y="27136"/>
                </a:cubicBezTo>
                <a:lnTo>
                  <a:pt x="152152" y="31750"/>
                </a:lnTo>
                <a:lnTo>
                  <a:pt x="13940" y="169962"/>
                </a:lnTo>
                <a:cubicBezTo>
                  <a:pt x="5011" y="178891"/>
                  <a:pt x="0" y="190996"/>
                  <a:pt x="0" y="203646"/>
                </a:cubicBezTo>
                <a:lnTo>
                  <a:pt x="0" y="206375"/>
                </a:lnTo>
                <a:cubicBezTo>
                  <a:pt x="0" y="232668"/>
                  <a:pt x="21332" y="254000"/>
                  <a:pt x="47625" y="254000"/>
                </a:cubicBezTo>
                <a:lnTo>
                  <a:pt x="50354" y="254000"/>
                </a:lnTo>
                <a:cubicBezTo>
                  <a:pt x="63004" y="254000"/>
                  <a:pt x="75109" y="248989"/>
                  <a:pt x="84038" y="240060"/>
                </a:cubicBezTo>
                <a:lnTo>
                  <a:pt x="222250" y="101848"/>
                </a:lnTo>
                <a:lnTo>
                  <a:pt x="226913" y="106511"/>
                </a:lnTo>
                <a:cubicBezTo>
                  <a:pt x="233114" y="112712"/>
                  <a:pt x="243185" y="112712"/>
                  <a:pt x="249386" y="106511"/>
                </a:cubicBezTo>
                <a:cubicBezTo>
                  <a:pt x="255588" y="100310"/>
                  <a:pt x="255588" y="90239"/>
                  <a:pt x="249386" y="84038"/>
                </a:cubicBezTo>
                <a:lnTo>
                  <a:pt x="170011" y="4663"/>
                </a:lnTo>
                <a:close/>
                <a:moveTo>
                  <a:pt x="101848" y="127000"/>
                </a:moveTo>
                <a:lnTo>
                  <a:pt x="174625" y="54223"/>
                </a:lnTo>
                <a:lnTo>
                  <a:pt x="199777" y="79375"/>
                </a:lnTo>
                <a:lnTo>
                  <a:pt x="152152" y="127000"/>
                </a:lnTo>
                <a:lnTo>
                  <a:pt x="101798" y="127000"/>
                </a:lnTo>
                <a:close/>
              </a:path>
            </a:pathLst>
          </a:custGeom>
          <a:solidFill>
            <a:srgbClr val="C52726"/>
          </a:solidFill>
          <a:ln/>
        </p:spPr>
      </p:sp>
      <p:sp>
        <p:nvSpPr>
          <p:cNvPr id="45" name="Text 43"/>
          <p:cNvSpPr/>
          <p:nvPr/>
        </p:nvSpPr>
        <p:spPr>
          <a:xfrm>
            <a:off x="8623300" y="7060878"/>
            <a:ext cx="3035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Xét nghiệm tryptase</a:t>
            </a:r>
            <a:endParaRPr lang="en-US" sz="1600" dirty="0"/>
          </a:p>
        </p:txBody>
      </p:sp>
      <p:sp>
        <p:nvSpPr>
          <p:cNvPr id="46" name="Text 44"/>
          <p:cNvSpPr/>
          <p:nvPr/>
        </p:nvSpPr>
        <p:spPr>
          <a:xfrm>
            <a:off x="8623300" y="7365678"/>
            <a:ext cx="30226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2 mẫu: 1-2 giờ và 24 giờ sau phản ứng</a:t>
            </a:r>
            <a:endParaRPr lang="en-US" sz="1600" dirty="0"/>
          </a:p>
        </p:txBody>
      </p:sp>
      <p:sp>
        <p:nvSpPr>
          <p:cNvPr id="47" name="Shape 45"/>
          <p:cNvSpPr/>
          <p:nvPr/>
        </p:nvSpPr>
        <p:spPr>
          <a:xfrm>
            <a:off x="8235950" y="7772078"/>
            <a:ext cx="254000" cy="254000"/>
          </a:xfrm>
          <a:custGeom>
            <a:avLst/>
            <a:gdLst/>
            <a:ahLst/>
            <a:cxnLst/>
            <a:rect l="l" t="t" r="r" b="b"/>
            <a:pathLst>
              <a:path w="254000" h="254000">
                <a:moveTo>
                  <a:pt x="119559" y="43210"/>
                </a:moveTo>
                <a:lnTo>
                  <a:pt x="127000" y="53479"/>
                </a:lnTo>
                <a:lnTo>
                  <a:pt x="134441" y="43210"/>
                </a:lnTo>
                <a:cubicBezTo>
                  <a:pt x="146844" y="26045"/>
                  <a:pt x="166787" y="15875"/>
                  <a:pt x="187970" y="15875"/>
                </a:cubicBezTo>
                <a:cubicBezTo>
                  <a:pt x="224433" y="15875"/>
                  <a:pt x="254000" y="45442"/>
                  <a:pt x="254000" y="81905"/>
                </a:cubicBezTo>
                <a:lnTo>
                  <a:pt x="254000" y="83195"/>
                </a:lnTo>
                <a:cubicBezTo>
                  <a:pt x="254000" y="138857"/>
                  <a:pt x="184596" y="203498"/>
                  <a:pt x="148382" y="231130"/>
                </a:cubicBezTo>
                <a:cubicBezTo>
                  <a:pt x="142230" y="235793"/>
                  <a:pt x="134689" y="238125"/>
                  <a:pt x="127000" y="238125"/>
                </a:cubicBezTo>
                <a:cubicBezTo>
                  <a:pt x="119311" y="238125"/>
                  <a:pt x="111720" y="235843"/>
                  <a:pt x="105618" y="231130"/>
                </a:cubicBezTo>
                <a:cubicBezTo>
                  <a:pt x="69404" y="203498"/>
                  <a:pt x="0" y="138857"/>
                  <a:pt x="0" y="83195"/>
                </a:cubicBezTo>
                <a:lnTo>
                  <a:pt x="0" y="81905"/>
                </a:lnTo>
                <a:cubicBezTo>
                  <a:pt x="0" y="45442"/>
                  <a:pt x="29567" y="15875"/>
                  <a:pt x="66030" y="15875"/>
                </a:cubicBezTo>
                <a:cubicBezTo>
                  <a:pt x="87213" y="15875"/>
                  <a:pt x="107156" y="26045"/>
                  <a:pt x="119559" y="43210"/>
                </a:cubicBezTo>
                <a:close/>
              </a:path>
            </a:pathLst>
          </a:custGeom>
          <a:solidFill>
            <a:srgbClr val="C52726"/>
          </a:solidFill>
          <a:ln/>
        </p:spPr>
      </p:sp>
      <p:sp>
        <p:nvSpPr>
          <p:cNvPr id="48" name="Text 46"/>
          <p:cNvSpPr/>
          <p:nvPr/>
        </p:nvSpPr>
        <p:spPr>
          <a:xfrm>
            <a:off x="8623300" y="7721278"/>
            <a:ext cx="2844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ECG, men tim, công thận</a:t>
            </a:r>
            <a:endParaRPr lang="en-US" sz="1600" dirty="0"/>
          </a:p>
        </p:txBody>
      </p:sp>
      <p:sp>
        <p:nvSpPr>
          <p:cNvPr id="49" name="Text 47"/>
          <p:cNvSpPr/>
          <p:nvPr/>
        </p:nvSpPr>
        <p:spPr>
          <a:xfrm>
            <a:off x="8623300" y="8026078"/>
            <a:ext cx="2832100" cy="254000"/>
          </a:xfrm>
          <a:prstGeom prst="rect">
            <a:avLst/>
          </a:prstGeom>
          <a:noFill/>
          <a:ln/>
        </p:spPr>
        <p:txBody>
          <a:bodyPr wrap="square" lIns="0" tIns="0" rIns="0" bIns="0" rtlCol="0" anchor="ctr"/>
          <a:lstStyle/>
          <a:p>
            <a:pPr>
              <a:lnSpc>
                <a:spcPct val="120000"/>
              </a:lnSpc>
            </a:pPr>
            <a:r>
              <a:rPr lang="en-US" sz="1400" dirty="0">
                <a:solidFill>
                  <a:srgbClr val="212529">
                    <a:alpha val="70000"/>
                  </a:srgbClr>
                </a:solidFill>
                <a:latin typeface="Quattrocento Sans" pitchFamily="34" charset="0"/>
                <a:ea typeface="Quattrocento Sans" pitchFamily="34" charset="-122"/>
                <a:cs typeface="Quattrocento Sans" pitchFamily="34" charset="-120"/>
              </a:rPr>
              <a:t>Phát hiện biến chứng tim, thận sớm</a:t>
            </a:r>
            <a:endParaRPr lang="en-US" sz="1600" dirty="0"/>
          </a:p>
        </p:txBody>
      </p:sp>
    </p:spTree>
  </p:cSld>
  <p:clrMapOvr>
    <a:masterClrMapping/>
  </p:clrMapOvr>
  <p:transition>
    <p:fade/>
    <p:spd val="med"/>
  </p:transition>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473936" y="473936"/>
            <a:ext cx="15521399" cy="473936"/>
          </a:xfrm>
          <a:prstGeom prst="rect">
            <a:avLst/>
          </a:prstGeom>
          <a:noFill/>
          <a:ln/>
        </p:spPr>
        <p:txBody>
          <a:bodyPr wrap="square" lIns="0" tIns="0" rIns="0" bIns="0" rtlCol="0" anchor="ctr"/>
          <a:lstStyle/>
          <a:p>
            <a:pPr>
              <a:lnSpc>
                <a:spcPct val="90000"/>
              </a:lnSpc>
            </a:pPr>
            <a:r>
              <a:rPr lang="en-US" sz="3359" b="1" dirty="0">
                <a:solidFill>
                  <a:srgbClr val="2A4B7C"/>
                </a:solidFill>
                <a:latin typeface="Noto Sans SC" pitchFamily="34" charset="0"/>
                <a:ea typeface="Noto Sans SC" pitchFamily="34" charset="-122"/>
                <a:cs typeface="Noto Sans SC" pitchFamily="34" charset="-120"/>
              </a:rPr>
              <a:t>Biến chứng và Tiên lượng</a:t>
            </a:r>
            <a:endParaRPr lang="en-US" sz="1600" dirty="0"/>
          </a:p>
        </p:txBody>
      </p:sp>
      <p:sp>
        <p:nvSpPr>
          <p:cNvPr id="3" name="Shape 1"/>
          <p:cNvSpPr/>
          <p:nvPr/>
        </p:nvSpPr>
        <p:spPr>
          <a:xfrm>
            <a:off x="473936" y="1090052"/>
            <a:ext cx="1137446" cy="47394"/>
          </a:xfrm>
          <a:custGeom>
            <a:avLst/>
            <a:gdLst/>
            <a:ahLst/>
            <a:cxnLst/>
            <a:rect l="l" t="t" r="r" b="b"/>
            <a:pathLst>
              <a:path w="1137446" h="47394">
                <a:moveTo>
                  <a:pt x="0" y="0"/>
                </a:moveTo>
                <a:lnTo>
                  <a:pt x="1137446" y="0"/>
                </a:lnTo>
                <a:lnTo>
                  <a:pt x="1137446" y="47394"/>
                </a:lnTo>
                <a:lnTo>
                  <a:pt x="0" y="47394"/>
                </a:lnTo>
                <a:lnTo>
                  <a:pt x="0" y="0"/>
                </a:lnTo>
                <a:close/>
              </a:path>
            </a:pathLst>
          </a:custGeom>
          <a:solidFill>
            <a:srgbClr val="C52726"/>
          </a:solidFill>
          <a:ln/>
        </p:spPr>
      </p:sp>
      <p:sp>
        <p:nvSpPr>
          <p:cNvPr id="4" name="Shape 2"/>
          <p:cNvSpPr/>
          <p:nvPr/>
        </p:nvSpPr>
        <p:spPr>
          <a:xfrm>
            <a:off x="473936" y="1303324"/>
            <a:ext cx="7535580" cy="4526087"/>
          </a:xfrm>
          <a:custGeom>
            <a:avLst/>
            <a:gdLst/>
            <a:ahLst/>
            <a:cxnLst/>
            <a:rect l="l" t="t" r="r" b="b"/>
            <a:pathLst>
              <a:path w="7535580" h="4526087">
                <a:moveTo>
                  <a:pt x="47394" y="0"/>
                </a:moveTo>
                <a:lnTo>
                  <a:pt x="7488187" y="0"/>
                </a:lnTo>
                <a:cubicBezTo>
                  <a:pt x="7514361" y="0"/>
                  <a:pt x="7535580" y="21219"/>
                  <a:pt x="7535580" y="47394"/>
                </a:cubicBezTo>
                <a:lnTo>
                  <a:pt x="7535580" y="4383923"/>
                </a:lnTo>
                <a:cubicBezTo>
                  <a:pt x="7535580" y="4462438"/>
                  <a:pt x="7471931" y="4526087"/>
                  <a:pt x="7393416" y="4526087"/>
                </a:cubicBezTo>
                <a:lnTo>
                  <a:pt x="142164" y="4526087"/>
                </a:lnTo>
                <a:cubicBezTo>
                  <a:pt x="63649" y="4526087"/>
                  <a:pt x="0" y="4462438"/>
                  <a:pt x="0" y="4383923"/>
                </a:cubicBezTo>
                <a:lnTo>
                  <a:pt x="0" y="47394"/>
                </a:lnTo>
                <a:cubicBezTo>
                  <a:pt x="0" y="21236"/>
                  <a:pt x="21236" y="0"/>
                  <a:pt x="47394" y="0"/>
                </a:cubicBezTo>
                <a:close/>
              </a:path>
            </a:pathLst>
          </a:custGeom>
          <a:solidFill>
            <a:srgbClr val="FFFFFF"/>
          </a:solidFill>
          <a:ln/>
          <a:effectLst>
            <a:outerShdw sx="100000" sy="100000" kx="0" ky="0" algn="bl" rotWithShape="0" blurRad="177726" dist="118484" dir="5400000">
              <a:srgbClr val="000000">
                <a:alpha val="10196"/>
              </a:srgbClr>
            </a:outerShdw>
          </a:effectLst>
        </p:spPr>
      </p:sp>
      <p:sp>
        <p:nvSpPr>
          <p:cNvPr id="5" name="Shape 3"/>
          <p:cNvSpPr/>
          <p:nvPr/>
        </p:nvSpPr>
        <p:spPr>
          <a:xfrm>
            <a:off x="473936" y="1303324"/>
            <a:ext cx="7535580" cy="47394"/>
          </a:xfrm>
          <a:custGeom>
            <a:avLst/>
            <a:gdLst/>
            <a:ahLst/>
            <a:cxnLst/>
            <a:rect l="l" t="t" r="r" b="b"/>
            <a:pathLst>
              <a:path w="7535580" h="47394">
                <a:moveTo>
                  <a:pt x="47394" y="0"/>
                </a:moveTo>
                <a:lnTo>
                  <a:pt x="7488187" y="0"/>
                </a:lnTo>
                <a:cubicBezTo>
                  <a:pt x="7514361" y="0"/>
                  <a:pt x="7535580" y="21219"/>
                  <a:pt x="7535580" y="47394"/>
                </a:cubicBezTo>
                <a:lnTo>
                  <a:pt x="7535580" y="47394"/>
                </a:lnTo>
                <a:lnTo>
                  <a:pt x="0" y="47394"/>
                </a:lnTo>
                <a:lnTo>
                  <a:pt x="0" y="47394"/>
                </a:lnTo>
                <a:cubicBezTo>
                  <a:pt x="0" y="21236"/>
                  <a:pt x="21236" y="0"/>
                  <a:pt x="47394" y="0"/>
                </a:cubicBezTo>
                <a:close/>
              </a:path>
            </a:pathLst>
          </a:custGeom>
          <a:solidFill>
            <a:srgbClr val="C52726"/>
          </a:solidFill>
          <a:ln/>
        </p:spPr>
      </p:sp>
      <p:sp>
        <p:nvSpPr>
          <p:cNvPr id="6" name="Shape 4"/>
          <p:cNvSpPr/>
          <p:nvPr/>
        </p:nvSpPr>
        <p:spPr>
          <a:xfrm>
            <a:off x="699055" y="1563826"/>
            <a:ext cx="284362" cy="284362"/>
          </a:xfrm>
          <a:custGeom>
            <a:avLst/>
            <a:gdLst/>
            <a:ahLst/>
            <a:cxnLst/>
            <a:rect l="l" t="t" r="r" b="b"/>
            <a:pathLst>
              <a:path w="284362" h="284362">
                <a:moveTo>
                  <a:pt x="142181" y="0"/>
                </a:moveTo>
                <a:cubicBezTo>
                  <a:pt x="150345" y="0"/>
                  <a:pt x="157843" y="4499"/>
                  <a:pt x="161731" y="11663"/>
                </a:cubicBezTo>
                <a:lnTo>
                  <a:pt x="281696" y="233821"/>
                </a:lnTo>
                <a:cubicBezTo>
                  <a:pt x="285417" y="240708"/>
                  <a:pt x="285250" y="249038"/>
                  <a:pt x="281251" y="255759"/>
                </a:cubicBezTo>
                <a:cubicBezTo>
                  <a:pt x="277252" y="262479"/>
                  <a:pt x="269977" y="266589"/>
                  <a:pt x="262146" y="266589"/>
                </a:cubicBezTo>
                <a:lnTo>
                  <a:pt x="22216" y="266589"/>
                </a:lnTo>
                <a:cubicBezTo>
                  <a:pt x="14385" y="266589"/>
                  <a:pt x="7165" y="262479"/>
                  <a:pt x="3110" y="255759"/>
                </a:cubicBezTo>
                <a:cubicBezTo>
                  <a:pt x="-944" y="249038"/>
                  <a:pt x="-1055" y="240708"/>
                  <a:pt x="2666" y="233821"/>
                </a:cubicBezTo>
                <a:lnTo>
                  <a:pt x="122631" y="11663"/>
                </a:lnTo>
                <a:cubicBezTo>
                  <a:pt x="126519" y="4499"/>
                  <a:pt x="134016" y="0"/>
                  <a:pt x="142181" y="0"/>
                </a:cubicBezTo>
                <a:close/>
                <a:moveTo>
                  <a:pt x="142181" y="93306"/>
                </a:moveTo>
                <a:cubicBezTo>
                  <a:pt x="134794" y="93306"/>
                  <a:pt x="128851" y="99249"/>
                  <a:pt x="128851" y="106636"/>
                </a:cubicBezTo>
                <a:lnTo>
                  <a:pt x="128851" y="168840"/>
                </a:lnTo>
                <a:cubicBezTo>
                  <a:pt x="128851" y="176226"/>
                  <a:pt x="134794" y="182169"/>
                  <a:pt x="142181" y="182169"/>
                </a:cubicBezTo>
                <a:cubicBezTo>
                  <a:pt x="149567" y="182169"/>
                  <a:pt x="155510" y="176226"/>
                  <a:pt x="155510" y="168840"/>
                </a:cubicBezTo>
                <a:lnTo>
                  <a:pt x="155510" y="106636"/>
                </a:lnTo>
                <a:cubicBezTo>
                  <a:pt x="155510" y="99249"/>
                  <a:pt x="149567" y="93306"/>
                  <a:pt x="142181" y="93306"/>
                </a:cubicBezTo>
                <a:close/>
                <a:moveTo>
                  <a:pt x="157010" y="213271"/>
                </a:moveTo>
                <a:cubicBezTo>
                  <a:pt x="157347" y="207767"/>
                  <a:pt x="154602" y="202530"/>
                  <a:pt x="149883" y="199676"/>
                </a:cubicBezTo>
                <a:cubicBezTo>
                  <a:pt x="145165" y="196821"/>
                  <a:pt x="139252" y="196821"/>
                  <a:pt x="134534" y="199676"/>
                </a:cubicBezTo>
                <a:cubicBezTo>
                  <a:pt x="129815" y="202530"/>
                  <a:pt x="127070" y="207767"/>
                  <a:pt x="127407" y="213271"/>
                </a:cubicBezTo>
                <a:cubicBezTo>
                  <a:pt x="127070" y="218775"/>
                  <a:pt x="129815" y="224012"/>
                  <a:pt x="134534" y="226867"/>
                </a:cubicBezTo>
                <a:cubicBezTo>
                  <a:pt x="139252" y="229721"/>
                  <a:pt x="145165" y="229721"/>
                  <a:pt x="149883" y="226867"/>
                </a:cubicBezTo>
                <a:cubicBezTo>
                  <a:pt x="154602" y="224012"/>
                  <a:pt x="157347" y="218775"/>
                  <a:pt x="157010" y="213271"/>
                </a:cubicBezTo>
                <a:close/>
              </a:path>
            </a:pathLst>
          </a:custGeom>
          <a:solidFill>
            <a:srgbClr val="C52726"/>
          </a:solidFill>
          <a:ln/>
        </p:spPr>
      </p:sp>
      <p:sp>
        <p:nvSpPr>
          <p:cNvPr id="7" name="Text 5"/>
          <p:cNvSpPr/>
          <p:nvPr/>
        </p:nvSpPr>
        <p:spPr>
          <a:xfrm>
            <a:off x="1018962" y="1516595"/>
            <a:ext cx="6943160" cy="379149"/>
          </a:xfrm>
          <a:prstGeom prst="rect">
            <a:avLst/>
          </a:prstGeom>
          <a:noFill/>
          <a:ln/>
        </p:spPr>
        <p:txBody>
          <a:bodyPr wrap="square" lIns="0" tIns="0" rIns="0" bIns="0" rtlCol="0" anchor="ctr"/>
          <a:lstStyle/>
          <a:p>
            <a:pPr>
              <a:lnSpc>
                <a:spcPct val="110000"/>
              </a:lnSpc>
            </a:pPr>
            <a:r>
              <a:rPr lang="en-US" sz="2239" b="1" dirty="0">
                <a:solidFill>
                  <a:srgbClr val="C52726"/>
                </a:solidFill>
                <a:latin typeface="Noto Sans SC" pitchFamily="34" charset="0"/>
                <a:ea typeface="Noto Sans SC" pitchFamily="34" charset="-122"/>
                <a:cs typeface="Noto Sans SC" pitchFamily="34" charset="-120"/>
              </a:rPr>
              <a:t>Biến chứng Cấp tính</a:t>
            </a:r>
            <a:endParaRPr lang="en-US" sz="1600" dirty="0"/>
          </a:p>
        </p:txBody>
      </p:sp>
      <p:sp>
        <p:nvSpPr>
          <p:cNvPr id="8" name="Shape 6"/>
          <p:cNvSpPr/>
          <p:nvPr/>
        </p:nvSpPr>
        <p:spPr>
          <a:xfrm>
            <a:off x="699055" y="2085156"/>
            <a:ext cx="165878" cy="189574"/>
          </a:xfrm>
          <a:custGeom>
            <a:avLst/>
            <a:gdLst/>
            <a:ahLst/>
            <a:cxnLst/>
            <a:rect l="l" t="t" r="r" b="b"/>
            <a:pathLst>
              <a:path w="165878" h="189574">
                <a:moveTo>
                  <a:pt x="142181" y="53318"/>
                </a:moveTo>
                <a:cubicBezTo>
                  <a:pt x="142181" y="23882"/>
                  <a:pt x="115670" y="0"/>
                  <a:pt x="82939" y="0"/>
                </a:cubicBezTo>
                <a:cubicBezTo>
                  <a:pt x="50208" y="0"/>
                  <a:pt x="23697" y="23882"/>
                  <a:pt x="23697" y="53318"/>
                </a:cubicBezTo>
                <a:cubicBezTo>
                  <a:pt x="23697" y="70757"/>
                  <a:pt x="32990" y="86234"/>
                  <a:pt x="47394" y="95972"/>
                </a:cubicBezTo>
                <a:lnTo>
                  <a:pt x="47394" y="106636"/>
                </a:lnTo>
                <a:cubicBezTo>
                  <a:pt x="47394" y="113189"/>
                  <a:pt x="52688" y="118484"/>
                  <a:pt x="59242" y="118484"/>
                </a:cubicBezTo>
                <a:lnTo>
                  <a:pt x="106636" y="118484"/>
                </a:lnTo>
                <a:cubicBezTo>
                  <a:pt x="113189" y="118484"/>
                  <a:pt x="118484" y="113189"/>
                  <a:pt x="118484" y="106636"/>
                </a:cubicBezTo>
                <a:lnTo>
                  <a:pt x="118484" y="95972"/>
                </a:lnTo>
                <a:cubicBezTo>
                  <a:pt x="132887" y="86234"/>
                  <a:pt x="142181" y="70757"/>
                  <a:pt x="142181" y="53318"/>
                </a:cubicBezTo>
                <a:close/>
                <a:moveTo>
                  <a:pt x="59242" y="47394"/>
                </a:moveTo>
                <a:cubicBezTo>
                  <a:pt x="65781" y="47394"/>
                  <a:pt x="71090" y="52703"/>
                  <a:pt x="71090" y="59242"/>
                </a:cubicBezTo>
                <a:cubicBezTo>
                  <a:pt x="71090" y="65781"/>
                  <a:pt x="65781" y="71090"/>
                  <a:pt x="59242" y="71090"/>
                </a:cubicBezTo>
                <a:cubicBezTo>
                  <a:pt x="52703" y="71090"/>
                  <a:pt x="47394" y="65781"/>
                  <a:pt x="47394" y="59242"/>
                </a:cubicBezTo>
                <a:cubicBezTo>
                  <a:pt x="47394" y="52703"/>
                  <a:pt x="52703" y="47394"/>
                  <a:pt x="59242" y="47394"/>
                </a:cubicBezTo>
                <a:close/>
                <a:moveTo>
                  <a:pt x="94787" y="59242"/>
                </a:moveTo>
                <a:cubicBezTo>
                  <a:pt x="94787" y="52703"/>
                  <a:pt x="100096" y="47394"/>
                  <a:pt x="106636" y="47394"/>
                </a:cubicBezTo>
                <a:cubicBezTo>
                  <a:pt x="113175" y="47394"/>
                  <a:pt x="118484" y="52703"/>
                  <a:pt x="118484" y="59242"/>
                </a:cubicBezTo>
                <a:cubicBezTo>
                  <a:pt x="118484" y="65781"/>
                  <a:pt x="113175" y="71090"/>
                  <a:pt x="106636" y="71090"/>
                </a:cubicBezTo>
                <a:cubicBezTo>
                  <a:pt x="100096" y="71090"/>
                  <a:pt x="94787" y="65781"/>
                  <a:pt x="94787" y="59242"/>
                </a:cubicBezTo>
                <a:close/>
                <a:moveTo>
                  <a:pt x="164952" y="125778"/>
                </a:moveTo>
                <a:cubicBezTo>
                  <a:pt x="162434" y="119743"/>
                  <a:pt x="155510" y="116892"/>
                  <a:pt x="149475" y="119410"/>
                </a:cubicBezTo>
                <a:lnTo>
                  <a:pt x="82939" y="147105"/>
                </a:lnTo>
                <a:lnTo>
                  <a:pt x="16403" y="119410"/>
                </a:lnTo>
                <a:cubicBezTo>
                  <a:pt x="10367" y="116892"/>
                  <a:pt x="3443" y="119743"/>
                  <a:pt x="926" y="125778"/>
                </a:cubicBezTo>
                <a:cubicBezTo>
                  <a:pt x="-1592" y="131813"/>
                  <a:pt x="1259" y="138737"/>
                  <a:pt x="7294" y="141255"/>
                </a:cubicBezTo>
                <a:lnTo>
                  <a:pt x="52133" y="159953"/>
                </a:lnTo>
                <a:lnTo>
                  <a:pt x="7294" y="178652"/>
                </a:lnTo>
                <a:cubicBezTo>
                  <a:pt x="1259" y="181169"/>
                  <a:pt x="-1592" y="188093"/>
                  <a:pt x="926" y="194129"/>
                </a:cubicBezTo>
                <a:cubicBezTo>
                  <a:pt x="3443" y="200164"/>
                  <a:pt x="10367" y="203015"/>
                  <a:pt x="16403" y="200497"/>
                </a:cubicBezTo>
                <a:lnTo>
                  <a:pt x="82939" y="172801"/>
                </a:lnTo>
                <a:lnTo>
                  <a:pt x="149475" y="200497"/>
                </a:lnTo>
                <a:cubicBezTo>
                  <a:pt x="155510" y="203015"/>
                  <a:pt x="162434" y="200164"/>
                  <a:pt x="164952" y="194129"/>
                </a:cubicBezTo>
                <a:cubicBezTo>
                  <a:pt x="167470" y="188093"/>
                  <a:pt x="164619" y="181169"/>
                  <a:pt x="158583" y="178652"/>
                </a:cubicBezTo>
                <a:lnTo>
                  <a:pt x="113745" y="159953"/>
                </a:lnTo>
                <a:lnTo>
                  <a:pt x="158583" y="141255"/>
                </a:lnTo>
                <a:cubicBezTo>
                  <a:pt x="164619" y="138737"/>
                  <a:pt x="167470" y="131813"/>
                  <a:pt x="164952" y="125778"/>
                </a:cubicBezTo>
                <a:close/>
              </a:path>
            </a:pathLst>
          </a:custGeom>
          <a:solidFill>
            <a:srgbClr val="C52726"/>
          </a:solidFill>
          <a:ln/>
        </p:spPr>
      </p:sp>
      <p:sp>
        <p:nvSpPr>
          <p:cNvPr id="9" name="Text 7"/>
          <p:cNvSpPr/>
          <p:nvPr/>
        </p:nvSpPr>
        <p:spPr>
          <a:xfrm>
            <a:off x="995265" y="2037762"/>
            <a:ext cx="2736980"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Ngừng tim, ngừng thở</a:t>
            </a:r>
            <a:endParaRPr lang="en-US" sz="1600" dirty="0"/>
          </a:p>
        </p:txBody>
      </p:sp>
      <p:sp>
        <p:nvSpPr>
          <p:cNvPr id="10" name="Text 8"/>
          <p:cNvSpPr/>
          <p:nvPr/>
        </p:nvSpPr>
        <p:spPr>
          <a:xfrm>
            <a:off x="995265" y="2322124"/>
            <a:ext cx="2725131"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Biến chứng nặng nhất, cần CPR ngay</a:t>
            </a:r>
            <a:endParaRPr lang="en-US" sz="1600" dirty="0"/>
          </a:p>
        </p:txBody>
      </p:sp>
      <p:sp>
        <p:nvSpPr>
          <p:cNvPr id="11" name="Shape 9"/>
          <p:cNvSpPr/>
          <p:nvPr/>
        </p:nvSpPr>
        <p:spPr>
          <a:xfrm>
            <a:off x="675359" y="2701272"/>
            <a:ext cx="213271" cy="189574"/>
          </a:xfrm>
          <a:custGeom>
            <a:avLst/>
            <a:gdLst/>
            <a:ahLst/>
            <a:cxnLst/>
            <a:rect l="l" t="t" r="r" b="b"/>
            <a:pathLst>
              <a:path w="213271" h="189574">
                <a:moveTo>
                  <a:pt x="118484" y="11848"/>
                </a:moveTo>
                <a:cubicBezTo>
                  <a:pt x="118484" y="5295"/>
                  <a:pt x="113189" y="0"/>
                  <a:pt x="106636" y="0"/>
                </a:cubicBezTo>
                <a:cubicBezTo>
                  <a:pt x="100082" y="0"/>
                  <a:pt x="94787" y="5295"/>
                  <a:pt x="94787" y="11848"/>
                </a:cubicBezTo>
                <a:lnTo>
                  <a:pt x="94787" y="64389"/>
                </a:lnTo>
                <a:lnTo>
                  <a:pt x="82939" y="71498"/>
                </a:lnTo>
                <a:lnTo>
                  <a:pt x="82939" y="28288"/>
                </a:lnTo>
                <a:cubicBezTo>
                  <a:pt x="82939" y="19217"/>
                  <a:pt x="75571" y="11848"/>
                  <a:pt x="66499" y="11848"/>
                </a:cubicBezTo>
                <a:cubicBezTo>
                  <a:pt x="61871" y="11848"/>
                  <a:pt x="57465" y="13811"/>
                  <a:pt x="54355" y="17217"/>
                </a:cubicBezTo>
                <a:lnTo>
                  <a:pt x="44580" y="27955"/>
                </a:lnTo>
                <a:cubicBezTo>
                  <a:pt x="15884" y="59538"/>
                  <a:pt x="0" y="100637"/>
                  <a:pt x="0" y="143292"/>
                </a:cubicBezTo>
                <a:lnTo>
                  <a:pt x="0" y="154585"/>
                </a:lnTo>
                <a:cubicBezTo>
                  <a:pt x="0" y="173912"/>
                  <a:pt x="15662" y="189574"/>
                  <a:pt x="34990" y="189574"/>
                </a:cubicBezTo>
                <a:cubicBezTo>
                  <a:pt x="43136" y="189574"/>
                  <a:pt x="51170" y="187686"/>
                  <a:pt x="58464" y="184020"/>
                </a:cubicBezTo>
                <a:lnTo>
                  <a:pt x="60316" y="183095"/>
                </a:lnTo>
                <a:cubicBezTo>
                  <a:pt x="74164" y="176171"/>
                  <a:pt x="82902" y="162027"/>
                  <a:pt x="82902" y="146513"/>
                </a:cubicBezTo>
                <a:lnTo>
                  <a:pt x="82902" y="99119"/>
                </a:lnTo>
                <a:lnTo>
                  <a:pt x="106599" y="84901"/>
                </a:lnTo>
                <a:lnTo>
                  <a:pt x="130295" y="99119"/>
                </a:lnTo>
                <a:lnTo>
                  <a:pt x="130295" y="146513"/>
                </a:lnTo>
                <a:cubicBezTo>
                  <a:pt x="130295" y="161990"/>
                  <a:pt x="139034" y="176171"/>
                  <a:pt x="152881" y="183095"/>
                </a:cubicBezTo>
                <a:lnTo>
                  <a:pt x="154733" y="184020"/>
                </a:lnTo>
                <a:cubicBezTo>
                  <a:pt x="162027" y="187649"/>
                  <a:pt x="170062" y="189574"/>
                  <a:pt x="178207" y="189574"/>
                </a:cubicBezTo>
                <a:cubicBezTo>
                  <a:pt x="197535" y="189574"/>
                  <a:pt x="213197" y="173912"/>
                  <a:pt x="213197" y="154585"/>
                </a:cubicBezTo>
                <a:lnTo>
                  <a:pt x="213197" y="152289"/>
                </a:lnTo>
                <a:cubicBezTo>
                  <a:pt x="213197" y="111153"/>
                  <a:pt x="199608" y="71201"/>
                  <a:pt x="174542" y="38618"/>
                </a:cubicBezTo>
                <a:lnTo>
                  <a:pt x="158806" y="18032"/>
                </a:lnTo>
                <a:cubicBezTo>
                  <a:pt x="155806" y="14107"/>
                  <a:pt x="151141" y="11848"/>
                  <a:pt x="146217" y="11848"/>
                </a:cubicBezTo>
                <a:cubicBezTo>
                  <a:pt x="137441" y="11848"/>
                  <a:pt x="130332" y="18957"/>
                  <a:pt x="130332" y="27733"/>
                </a:cubicBezTo>
                <a:lnTo>
                  <a:pt x="130332" y="71498"/>
                </a:lnTo>
                <a:lnTo>
                  <a:pt x="118484" y="64389"/>
                </a:lnTo>
                <a:lnTo>
                  <a:pt x="118484" y="11848"/>
                </a:lnTo>
                <a:close/>
              </a:path>
            </a:pathLst>
          </a:custGeom>
          <a:solidFill>
            <a:srgbClr val="C52726"/>
          </a:solidFill>
          <a:ln/>
        </p:spPr>
      </p:sp>
      <p:sp>
        <p:nvSpPr>
          <p:cNvPr id="12" name="Text 10"/>
          <p:cNvSpPr/>
          <p:nvPr/>
        </p:nvSpPr>
        <p:spPr>
          <a:xfrm>
            <a:off x="995265" y="2653879"/>
            <a:ext cx="2926554"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Suy hô hấp cấp</a:t>
            </a:r>
            <a:endParaRPr lang="en-US" sz="1600" dirty="0"/>
          </a:p>
        </p:txBody>
      </p:sp>
      <p:sp>
        <p:nvSpPr>
          <p:cNvPr id="13" name="Text 11"/>
          <p:cNvSpPr/>
          <p:nvPr/>
        </p:nvSpPr>
        <p:spPr>
          <a:xfrm>
            <a:off x="995265" y="2938240"/>
            <a:ext cx="2914706"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Phù thanh quản, co thắt phế quản nặng</a:t>
            </a:r>
            <a:endParaRPr lang="en-US" sz="1600" dirty="0"/>
          </a:p>
        </p:txBody>
      </p:sp>
      <p:sp>
        <p:nvSpPr>
          <p:cNvPr id="14" name="Shape 12"/>
          <p:cNvSpPr/>
          <p:nvPr/>
        </p:nvSpPr>
        <p:spPr>
          <a:xfrm>
            <a:off x="687207" y="3317389"/>
            <a:ext cx="189574" cy="189574"/>
          </a:xfrm>
          <a:custGeom>
            <a:avLst/>
            <a:gdLst/>
            <a:ahLst/>
            <a:cxnLst/>
            <a:rect l="l" t="t" r="r" b="b"/>
            <a:pathLst>
              <a:path w="189574" h="189574">
                <a:moveTo>
                  <a:pt x="94787" y="39951"/>
                </a:moveTo>
                <a:lnTo>
                  <a:pt x="89233" y="32250"/>
                </a:lnTo>
                <a:cubicBezTo>
                  <a:pt x="79977" y="19439"/>
                  <a:pt x="65129" y="11848"/>
                  <a:pt x="49282" y="11848"/>
                </a:cubicBezTo>
                <a:cubicBezTo>
                  <a:pt x="22068" y="11848"/>
                  <a:pt x="0" y="33916"/>
                  <a:pt x="0" y="61130"/>
                </a:cubicBezTo>
                <a:lnTo>
                  <a:pt x="0" y="62093"/>
                </a:lnTo>
                <a:cubicBezTo>
                  <a:pt x="0" y="70831"/>
                  <a:pt x="2296" y="79866"/>
                  <a:pt x="6146" y="88863"/>
                </a:cubicBezTo>
                <a:lnTo>
                  <a:pt x="45394" y="88863"/>
                </a:lnTo>
                <a:cubicBezTo>
                  <a:pt x="46579" y="88863"/>
                  <a:pt x="47653" y="88159"/>
                  <a:pt x="48134" y="87049"/>
                </a:cubicBezTo>
                <a:lnTo>
                  <a:pt x="59908" y="58798"/>
                </a:lnTo>
                <a:cubicBezTo>
                  <a:pt x="61278" y="55539"/>
                  <a:pt x="64463" y="53392"/>
                  <a:pt x="67980" y="53318"/>
                </a:cubicBezTo>
                <a:cubicBezTo>
                  <a:pt x="71498" y="53244"/>
                  <a:pt x="74756" y="55317"/>
                  <a:pt x="76200" y="58538"/>
                </a:cubicBezTo>
                <a:lnTo>
                  <a:pt x="95194" y="100711"/>
                </a:lnTo>
                <a:lnTo>
                  <a:pt x="110523" y="70054"/>
                </a:lnTo>
                <a:cubicBezTo>
                  <a:pt x="112041" y="67055"/>
                  <a:pt x="115115" y="65129"/>
                  <a:pt x="118484" y="65129"/>
                </a:cubicBezTo>
                <a:cubicBezTo>
                  <a:pt x="121853" y="65129"/>
                  <a:pt x="124927" y="67017"/>
                  <a:pt x="126445" y="70054"/>
                </a:cubicBezTo>
                <a:lnTo>
                  <a:pt x="135035" y="87197"/>
                </a:lnTo>
                <a:cubicBezTo>
                  <a:pt x="135553" y="88197"/>
                  <a:pt x="136553" y="88826"/>
                  <a:pt x="137701" y="88826"/>
                </a:cubicBezTo>
                <a:lnTo>
                  <a:pt x="183465" y="88826"/>
                </a:lnTo>
                <a:cubicBezTo>
                  <a:pt x="187353" y="79829"/>
                  <a:pt x="189611" y="70794"/>
                  <a:pt x="189611" y="62056"/>
                </a:cubicBezTo>
                <a:lnTo>
                  <a:pt x="189611" y="61093"/>
                </a:lnTo>
                <a:cubicBezTo>
                  <a:pt x="189574" y="33916"/>
                  <a:pt x="167507" y="11848"/>
                  <a:pt x="140292" y="11848"/>
                </a:cubicBezTo>
                <a:cubicBezTo>
                  <a:pt x="124482" y="11848"/>
                  <a:pt x="109598" y="19439"/>
                  <a:pt x="100341" y="32250"/>
                </a:cubicBezTo>
                <a:lnTo>
                  <a:pt x="94787" y="39914"/>
                </a:lnTo>
                <a:close/>
                <a:moveTo>
                  <a:pt x="173875" y="106636"/>
                </a:moveTo>
                <a:lnTo>
                  <a:pt x="137664" y="106636"/>
                </a:lnTo>
                <a:cubicBezTo>
                  <a:pt x="129814" y="106636"/>
                  <a:pt x="122631" y="102192"/>
                  <a:pt x="119113" y="95157"/>
                </a:cubicBezTo>
                <a:lnTo>
                  <a:pt x="118484" y="93899"/>
                </a:lnTo>
                <a:lnTo>
                  <a:pt x="102748" y="125408"/>
                </a:lnTo>
                <a:cubicBezTo>
                  <a:pt x="101230" y="128481"/>
                  <a:pt x="98045" y="130406"/>
                  <a:pt x="94602" y="130332"/>
                </a:cubicBezTo>
                <a:cubicBezTo>
                  <a:pt x="91159" y="130258"/>
                  <a:pt x="88085" y="128222"/>
                  <a:pt x="86678" y="125112"/>
                </a:cubicBezTo>
                <a:lnTo>
                  <a:pt x="68424" y="84568"/>
                </a:lnTo>
                <a:lnTo>
                  <a:pt x="64537" y="93899"/>
                </a:lnTo>
                <a:cubicBezTo>
                  <a:pt x="61315" y="101637"/>
                  <a:pt x="53762" y="106673"/>
                  <a:pt x="45394" y="106673"/>
                </a:cubicBezTo>
                <a:lnTo>
                  <a:pt x="15699" y="106673"/>
                </a:lnTo>
                <a:cubicBezTo>
                  <a:pt x="33176" y="133998"/>
                  <a:pt x="61241" y="159139"/>
                  <a:pt x="78792" y="172542"/>
                </a:cubicBezTo>
                <a:cubicBezTo>
                  <a:pt x="83383" y="176023"/>
                  <a:pt x="89011" y="177763"/>
                  <a:pt x="94750" y="177763"/>
                </a:cubicBezTo>
                <a:cubicBezTo>
                  <a:pt x="100489" y="177763"/>
                  <a:pt x="106154" y="176060"/>
                  <a:pt x="110708" y="172542"/>
                </a:cubicBezTo>
                <a:cubicBezTo>
                  <a:pt x="128333" y="159102"/>
                  <a:pt x="156399" y="133961"/>
                  <a:pt x="173875" y="106636"/>
                </a:cubicBezTo>
                <a:close/>
              </a:path>
            </a:pathLst>
          </a:custGeom>
          <a:solidFill>
            <a:srgbClr val="C52726"/>
          </a:solidFill>
          <a:ln/>
        </p:spPr>
      </p:sp>
      <p:sp>
        <p:nvSpPr>
          <p:cNvPr id="15" name="Text 13"/>
          <p:cNvSpPr/>
          <p:nvPr/>
        </p:nvSpPr>
        <p:spPr>
          <a:xfrm>
            <a:off x="995265" y="3269995"/>
            <a:ext cx="2523708"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Rối loạn nhịp tim</a:t>
            </a:r>
            <a:endParaRPr lang="en-US" sz="1600" dirty="0"/>
          </a:p>
        </p:txBody>
      </p:sp>
      <p:sp>
        <p:nvSpPr>
          <p:cNvPr id="16" name="Text 14"/>
          <p:cNvSpPr/>
          <p:nvPr/>
        </p:nvSpPr>
        <p:spPr>
          <a:xfrm>
            <a:off x="995265" y="3554357"/>
            <a:ext cx="2511860"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Rung nhĩ, ngoại tâm thu, thất rung</a:t>
            </a:r>
            <a:endParaRPr lang="en-US" sz="1600" dirty="0"/>
          </a:p>
        </p:txBody>
      </p:sp>
      <p:sp>
        <p:nvSpPr>
          <p:cNvPr id="17" name="Shape 15"/>
          <p:cNvSpPr/>
          <p:nvPr/>
        </p:nvSpPr>
        <p:spPr>
          <a:xfrm>
            <a:off x="687207" y="3933506"/>
            <a:ext cx="189574" cy="189574"/>
          </a:xfrm>
          <a:custGeom>
            <a:avLst/>
            <a:gdLst/>
            <a:ahLst/>
            <a:cxnLst/>
            <a:rect l="l" t="t" r="r" b="b"/>
            <a:pathLst>
              <a:path w="189574" h="189574">
                <a:moveTo>
                  <a:pt x="89233" y="32250"/>
                </a:moveTo>
                <a:lnTo>
                  <a:pt x="94787" y="39914"/>
                </a:lnTo>
                <a:lnTo>
                  <a:pt x="100341" y="32250"/>
                </a:lnTo>
                <a:cubicBezTo>
                  <a:pt x="109598" y="19439"/>
                  <a:pt x="124482" y="11848"/>
                  <a:pt x="140292" y="11848"/>
                </a:cubicBezTo>
                <a:cubicBezTo>
                  <a:pt x="167507" y="11848"/>
                  <a:pt x="189574" y="33916"/>
                  <a:pt x="189574" y="61130"/>
                </a:cubicBezTo>
                <a:lnTo>
                  <a:pt x="189574" y="62093"/>
                </a:lnTo>
                <a:cubicBezTo>
                  <a:pt x="189574" y="103636"/>
                  <a:pt x="137775" y="151882"/>
                  <a:pt x="110745" y="172505"/>
                </a:cubicBezTo>
                <a:cubicBezTo>
                  <a:pt x="106154" y="175986"/>
                  <a:pt x="100526" y="177726"/>
                  <a:pt x="94787" y="177726"/>
                </a:cubicBezTo>
                <a:cubicBezTo>
                  <a:pt x="89048" y="177726"/>
                  <a:pt x="83383" y="176023"/>
                  <a:pt x="78829" y="172505"/>
                </a:cubicBezTo>
                <a:cubicBezTo>
                  <a:pt x="51800" y="151882"/>
                  <a:pt x="0" y="103636"/>
                  <a:pt x="0" y="62093"/>
                </a:cubicBezTo>
                <a:lnTo>
                  <a:pt x="0" y="61130"/>
                </a:lnTo>
                <a:cubicBezTo>
                  <a:pt x="0" y="33916"/>
                  <a:pt x="22068" y="11848"/>
                  <a:pt x="49282" y="11848"/>
                </a:cubicBezTo>
                <a:cubicBezTo>
                  <a:pt x="65092" y="11848"/>
                  <a:pt x="79977" y="19439"/>
                  <a:pt x="89233" y="32250"/>
                </a:cubicBezTo>
                <a:close/>
              </a:path>
            </a:pathLst>
          </a:custGeom>
          <a:solidFill>
            <a:srgbClr val="C52726"/>
          </a:solidFill>
          <a:ln/>
        </p:spPr>
      </p:sp>
      <p:sp>
        <p:nvSpPr>
          <p:cNvPr id="18" name="Text 16"/>
          <p:cNvSpPr/>
          <p:nvPr/>
        </p:nvSpPr>
        <p:spPr>
          <a:xfrm>
            <a:off x="995265" y="3886112"/>
            <a:ext cx="2891009"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Nhồi máu cơ tim</a:t>
            </a:r>
            <a:endParaRPr lang="en-US" sz="1600" dirty="0"/>
          </a:p>
        </p:txBody>
      </p:sp>
      <p:sp>
        <p:nvSpPr>
          <p:cNvPr id="19" name="Text 17"/>
          <p:cNvSpPr/>
          <p:nvPr/>
        </p:nvSpPr>
        <p:spPr>
          <a:xfrm>
            <a:off x="995265" y="4170474"/>
            <a:ext cx="2879160"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Do tăng nhu cầu oxy, giảm cung lượng</a:t>
            </a:r>
            <a:endParaRPr lang="en-US" sz="1600" dirty="0"/>
          </a:p>
        </p:txBody>
      </p:sp>
      <p:sp>
        <p:nvSpPr>
          <p:cNvPr id="20" name="Shape 18"/>
          <p:cNvSpPr/>
          <p:nvPr/>
        </p:nvSpPr>
        <p:spPr>
          <a:xfrm>
            <a:off x="687207" y="4549622"/>
            <a:ext cx="189574" cy="189574"/>
          </a:xfrm>
          <a:custGeom>
            <a:avLst/>
            <a:gdLst/>
            <a:ahLst/>
            <a:cxnLst/>
            <a:rect l="l" t="t" r="r" b="b"/>
            <a:pathLst>
              <a:path w="189574" h="189574">
                <a:moveTo>
                  <a:pt x="44431" y="20735"/>
                </a:moveTo>
                <a:cubicBezTo>
                  <a:pt x="44431" y="9294"/>
                  <a:pt x="53725" y="0"/>
                  <a:pt x="65166" y="0"/>
                </a:cubicBezTo>
                <a:lnTo>
                  <a:pt x="74052" y="0"/>
                </a:lnTo>
                <a:cubicBezTo>
                  <a:pt x="80606" y="0"/>
                  <a:pt x="85901" y="5295"/>
                  <a:pt x="85901" y="11848"/>
                </a:cubicBezTo>
                <a:lnTo>
                  <a:pt x="85901" y="177726"/>
                </a:lnTo>
                <a:cubicBezTo>
                  <a:pt x="85901" y="184280"/>
                  <a:pt x="80606" y="189574"/>
                  <a:pt x="74052" y="189574"/>
                </a:cubicBezTo>
                <a:lnTo>
                  <a:pt x="62204" y="189574"/>
                </a:lnTo>
                <a:cubicBezTo>
                  <a:pt x="51170" y="189574"/>
                  <a:pt x="41877" y="182021"/>
                  <a:pt x="39248" y="171802"/>
                </a:cubicBezTo>
                <a:cubicBezTo>
                  <a:pt x="38989" y="171802"/>
                  <a:pt x="38766" y="171802"/>
                  <a:pt x="38507" y="171802"/>
                </a:cubicBezTo>
                <a:cubicBezTo>
                  <a:pt x="22142" y="171802"/>
                  <a:pt x="8886" y="158546"/>
                  <a:pt x="8886" y="142181"/>
                </a:cubicBezTo>
                <a:cubicBezTo>
                  <a:pt x="8886" y="135516"/>
                  <a:pt x="11108" y="129370"/>
                  <a:pt x="14810" y="124408"/>
                </a:cubicBezTo>
                <a:cubicBezTo>
                  <a:pt x="7627" y="119002"/>
                  <a:pt x="2962" y="110412"/>
                  <a:pt x="2962" y="100711"/>
                </a:cubicBezTo>
                <a:cubicBezTo>
                  <a:pt x="2962" y="89270"/>
                  <a:pt x="9479" y="79310"/>
                  <a:pt x="18957" y="74386"/>
                </a:cubicBezTo>
                <a:cubicBezTo>
                  <a:pt x="16329" y="69943"/>
                  <a:pt x="14810" y="64759"/>
                  <a:pt x="14810" y="59242"/>
                </a:cubicBezTo>
                <a:cubicBezTo>
                  <a:pt x="14810" y="42876"/>
                  <a:pt x="28066" y="29621"/>
                  <a:pt x="44431" y="29621"/>
                </a:cubicBezTo>
                <a:lnTo>
                  <a:pt x="44431" y="20735"/>
                </a:lnTo>
                <a:close/>
                <a:moveTo>
                  <a:pt x="145143" y="20735"/>
                </a:moveTo>
                <a:lnTo>
                  <a:pt x="145143" y="29621"/>
                </a:lnTo>
                <a:cubicBezTo>
                  <a:pt x="161508" y="29621"/>
                  <a:pt x="174764" y="42876"/>
                  <a:pt x="174764" y="59242"/>
                </a:cubicBezTo>
                <a:cubicBezTo>
                  <a:pt x="174764" y="64796"/>
                  <a:pt x="173246" y="69980"/>
                  <a:pt x="170617" y="74386"/>
                </a:cubicBezTo>
                <a:cubicBezTo>
                  <a:pt x="180133" y="79310"/>
                  <a:pt x="186612" y="89233"/>
                  <a:pt x="186612" y="100711"/>
                </a:cubicBezTo>
                <a:cubicBezTo>
                  <a:pt x="186612" y="110412"/>
                  <a:pt x="181947" y="119002"/>
                  <a:pt x="174764" y="124408"/>
                </a:cubicBezTo>
                <a:cubicBezTo>
                  <a:pt x="178466" y="129370"/>
                  <a:pt x="180688" y="135516"/>
                  <a:pt x="180688" y="142181"/>
                </a:cubicBezTo>
                <a:cubicBezTo>
                  <a:pt x="180688" y="158546"/>
                  <a:pt x="167433" y="171802"/>
                  <a:pt x="151067" y="171802"/>
                </a:cubicBezTo>
                <a:cubicBezTo>
                  <a:pt x="150808" y="171802"/>
                  <a:pt x="150586" y="171802"/>
                  <a:pt x="150327" y="171802"/>
                </a:cubicBezTo>
                <a:cubicBezTo>
                  <a:pt x="147698" y="182021"/>
                  <a:pt x="138404" y="189574"/>
                  <a:pt x="127370" y="189574"/>
                </a:cubicBezTo>
                <a:lnTo>
                  <a:pt x="115522" y="189574"/>
                </a:lnTo>
                <a:cubicBezTo>
                  <a:pt x="108968" y="189574"/>
                  <a:pt x="103673" y="184280"/>
                  <a:pt x="103673" y="177726"/>
                </a:cubicBezTo>
                <a:lnTo>
                  <a:pt x="103673" y="11848"/>
                </a:lnTo>
                <a:cubicBezTo>
                  <a:pt x="103673" y="5295"/>
                  <a:pt x="108968" y="0"/>
                  <a:pt x="115522" y="0"/>
                </a:cubicBezTo>
                <a:lnTo>
                  <a:pt x="124408" y="0"/>
                </a:lnTo>
                <a:cubicBezTo>
                  <a:pt x="135849" y="0"/>
                  <a:pt x="145143" y="9294"/>
                  <a:pt x="145143" y="20735"/>
                </a:cubicBezTo>
                <a:close/>
              </a:path>
            </a:pathLst>
          </a:custGeom>
          <a:solidFill>
            <a:srgbClr val="C52726"/>
          </a:solidFill>
          <a:ln/>
        </p:spPr>
      </p:sp>
      <p:sp>
        <p:nvSpPr>
          <p:cNvPr id="21" name="Text 19"/>
          <p:cNvSpPr/>
          <p:nvPr/>
        </p:nvSpPr>
        <p:spPr>
          <a:xfrm>
            <a:off x="995265" y="4502229"/>
            <a:ext cx="2180105"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Tổn thương não</a:t>
            </a:r>
            <a:endParaRPr lang="en-US" sz="1600" dirty="0"/>
          </a:p>
        </p:txBody>
      </p:sp>
      <p:sp>
        <p:nvSpPr>
          <p:cNvPr id="22" name="Text 20"/>
          <p:cNvSpPr/>
          <p:nvPr/>
        </p:nvSpPr>
        <p:spPr>
          <a:xfrm>
            <a:off x="995265" y="4786590"/>
            <a:ext cx="2168257"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Thiếu oxy não do sốc kéo dài</a:t>
            </a:r>
            <a:endParaRPr lang="en-US" sz="1600" dirty="0"/>
          </a:p>
        </p:txBody>
      </p:sp>
      <p:sp>
        <p:nvSpPr>
          <p:cNvPr id="23" name="Shape 21"/>
          <p:cNvSpPr/>
          <p:nvPr/>
        </p:nvSpPr>
        <p:spPr>
          <a:xfrm>
            <a:off x="687207" y="5165739"/>
            <a:ext cx="189574" cy="189574"/>
          </a:xfrm>
          <a:custGeom>
            <a:avLst/>
            <a:gdLst/>
            <a:ahLst/>
            <a:cxnLst/>
            <a:rect l="l" t="t" r="r" b="b"/>
            <a:pathLst>
              <a:path w="189574" h="189574">
                <a:moveTo>
                  <a:pt x="24400" y="84605"/>
                </a:moveTo>
                <a:cubicBezTo>
                  <a:pt x="29325" y="50171"/>
                  <a:pt x="58983" y="23697"/>
                  <a:pt x="94787" y="23697"/>
                </a:cubicBezTo>
                <a:cubicBezTo>
                  <a:pt x="114411" y="23697"/>
                  <a:pt x="132184" y="31657"/>
                  <a:pt x="145069" y="44506"/>
                </a:cubicBezTo>
                <a:cubicBezTo>
                  <a:pt x="145143" y="44580"/>
                  <a:pt x="145217" y="44654"/>
                  <a:pt x="145291" y="44728"/>
                </a:cubicBezTo>
                <a:lnTo>
                  <a:pt x="148105" y="47394"/>
                </a:lnTo>
                <a:lnTo>
                  <a:pt x="130369" y="47394"/>
                </a:lnTo>
                <a:cubicBezTo>
                  <a:pt x="123816" y="47394"/>
                  <a:pt x="118521" y="52688"/>
                  <a:pt x="118521" y="59242"/>
                </a:cubicBezTo>
                <a:cubicBezTo>
                  <a:pt x="118521" y="65796"/>
                  <a:pt x="123816" y="71090"/>
                  <a:pt x="130369" y="71090"/>
                </a:cubicBezTo>
                <a:lnTo>
                  <a:pt x="177763" y="71090"/>
                </a:lnTo>
                <a:cubicBezTo>
                  <a:pt x="184317" y="71090"/>
                  <a:pt x="189611" y="65796"/>
                  <a:pt x="189611" y="59242"/>
                </a:cubicBezTo>
                <a:lnTo>
                  <a:pt x="189611" y="11848"/>
                </a:lnTo>
                <a:cubicBezTo>
                  <a:pt x="189611" y="5295"/>
                  <a:pt x="184317" y="0"/>
                  <a:pt x="177763" y="0"/>
                </a:cubicBezTo>
                <a:cubicBezTo>
                  <a:pt x="171209" y="0"/>
                  <a:pt x="165915" y="5295"/>
                  <a:pt x="165915" y="11848"/>
                </a:cubicBezTo>
                <a:lnTo>
                  <a:pt x="165915" y="31620"/>
                </a:lnTo>
                <a:lnTo>
                  <a:pt x="161731" y="27659"/>
                </a:lnTo>
                <a:cubicBezTo>
                  <a:pt x="144587" y="10590"/>
                  <a:pt x="120891" y="0"/>
                  <a:pt x="94787" y="0"/>
                </a:cubicBezTo>
                <a:cubicBezTo>
                  <a:pt x="47023" y="0"/>
                  <a:pt x="7516" y="35323"/>
                  <a:pt x="963" y="81273"/>
                </a:cubicBezTo>
                <a:cubicBezTo>
                  <a:pt x="37" y="87752"/>
                  <a:pt x="4517" y="93750"/>
                  <a:pt x="10997" y="94676"/>
                </a:cubicBezTo>
                <a:cubicBezTo>
                  <a:pt x="17476" y="95602"/>
                  <a:pt x="23475" y="91085"/>
                  <a:pt x="24400" y="84642"/>
                </a:cubicBezTo>
                <a:close/>
                <a:moveTo>
                  <a:pt x="188612" y="108302"/>
                </a:moveTo>
                <a:cubicBezTo>
                  <a:pt x="189537" y="101822"/>
                  <a:pt x="185020" y="95824"/>
                  <a:pt x="178578" y="94898"/>
                </a:cubicBezTo>
                <a:cubicBezTo>
                  <a:pt x="172135" y="93973"/>
                  <a:pt x="166100" y="98490"/>
                  <a:pt x="165174" y="104932"/>
                </a:cubicBezTo>
                <a:cubicBezTo>
                  <a:pt x="160250" y="139367"/>
                  <a:pt x="130592" y="165841"/>
                  <a:pt x="94787" y="165841"/>
                </a:cubicBezTo>
                <a:cubicBezTo>
                  <a:pt x="75163" y="165841"/>
                  <a:pt x="57391" y="157880"/>
                  <a:pt x="44506" y="145032"/>
                </a:cubicBezTo>
                <a:cubicBezTo>
                  <a:pt x="44431" y="144958"/>
                  <a:pt x="44357" y="144884"/>
                  <a:pt x="44283" y="144810"/>
                </a:cubicBezTo>
                <a:lnTo>
                  <a:pt x="41469" y="142144"/>
                </a:lnTo>
                <a:lnTo>
                  <a:pt x="59205" y="142144"/>
                </a:lnTo>
                <a:cubicBezTo>
                  <a:pt x="65759" y="142144"/>
                  <a:pt x="71053" y="136849"/>
                  <a:pt x="71053" y="130295"/>
                </a:cubicBezTo>
                <a:cubicBezTo>
                  <a:pt x="71053" y="123742"/>
                  <a:pt x="65759" y="118447"/>
                  <a:pt x="59205" y="118447"/>
                </a:cubicBezTo>
                <a:lnTo>
                  <a:pt x="11848" y="118484"/>
                </a:lnTo>
                <a:cubicBezTo>
                  <a:pt x="8701" y="118484"/>
                  <a:pt x="5665" y="119743"/>
                  <a:pt x="3443" y="122001"/>
                </a:cubicBezTo>
                <a:cubicBezTo>
                  <a:pt x="1222" y="124260"/>
                  <a:pt x="-37" y="127259"/>
                  <a:pt x="0" y="130443"/>
                </a:cubicBezTo>
                <a:lnTo>
                  <a:pt x="370" y="177467"/>
                </a:lnTo>
                <a:cubicBezTo>
                  <a:pt x="407" y="184020"/>
                  <a:pt x="5776" y="189278"/>
                  <a:pt x="12330" y="189204"/>
                </a:cubicBezTo>
                <a:cubicBezTo>
                  <a:pt x="18883" y="189130"/>
                  <a:pt x="24141" y="183798"/>
                  <a:pt x="24067" y="177245"/>
                </a:cubicBezTo>
                <a:lnTo>
                  <a:pt x="23919" y="158176"/>
                </a:lnTo>
                <a:lnTo>
                  <a:pt x="27881" y="161916"/>
                </a:lnTo>
                <a:cubicBezTo>
                  <a:pt x="45024" y="178985"/>
                  <a:pt x="68684" y="189574"/>
                  <a:pt x="94787" y="189574"/>
                </a:cubicBezTo>
                <a:cubicBezTo>
                  <a:pt x="142551" y="189574"/>
                  <a:pt x="182058" y="154251"/>
                  <a:pt x="188612" y="108302"/>
                </a:cubicBezTo>
                <a:close/>
              </a:path>
            </a:pathLst>
          </a:custGeom>
          <a:solidFill>
            <a:srgbClr val="C52726"/>
          </a:solidFill>
          <a:ln/>
        </p:spPr>
      </p:sp>
      <p:sp>
        <p:nvSpPr>
          <p:cNvPr id="24" name="Text 22"/>
          <p:cNvSpPr/>
          <p:nvPr/>
        </p:nvSpPr>
        <p:spPr>
          <a:xfrm>
            <a:off x="995265" y="5118345"/>
            <a:ext cx="2464466"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Suy thận cấp</a:t>
            </a:r>
            <a:endParaRPr lang="en-US" sz="1600" dirty="0"/>
          </a:p>
        </p:txBody>
      </p:sp>
      <p:sp>
        <p:nvSpPr>
          <p:cNvPr id="25" name="Text 23"/>
          <p:cNvSpPr/>
          <p:nvPr/>
        </p:nvSpPr>
        <p:spPr>
          <a:xfrm>
            <a:off x="995265" y="5402707"/>
            <a:ext cx="2452618"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Giảm perfusion thận, suy đa tạng</a:t>
            </a:r>
            <a:endParaRPr lang="en-US" sz="1600" dirty="0"/>
          </a:p>
        </p:txBody>
      </p:sp>
      <p:sp>
        <p:nvSpPr>
          <p:cNvPr id="26" name="Shape 24"/>
          <p:cNvSpPr/>
          <p:nvPr/>
        </p:nvSpPr>
        <p:spPr>
          <a:xfrm>
            <a:off x="8249002" y="1303324"/>
            <a:ext cx="7535580" cy="4526087"/>
          </a:xfrm>
          <a:custGeom>
            <a:avLst/>
            <a:gdLst/>
            <a:ahLst/>
            <a:cxnLst/>
            <a:rect l="l" t="t" r="r" b="b"/>
            <a:pathLst>
              <a:path w="7535580" h="4526087">
                <a:moveTo>
                  <a:pt x="47394" y="0"/>
                </a:moveTo>
                <a:lnTo>
                  <a:pt x="7488187" y="0"/>
                </a:lnTo>
                <a:cubicBezTo>
                  <a:pt x="7514361" y="0"/>
                  <a:pt x="7535580" y="21219"/>
                  <a:pt x="7535580" y="47394"/>
                </a:cubicBezTo>
                <a:lnTo>
                  <a:pt x="7535580" y="4383923"/>
                </a:lnTo>
                <a:cubicBezTo>
                  <a:pt x="7535580" y="4462438"/>
                  <a:pt x="7471931" y="4526087"/>
                  <a:pt x="7393416" y="4526087"/>
                </a:cubicBezTo>
                <a:lnTo>
                  <a:pt x="142164" y="4526087"/>
                </a:lnTo>
                <a:cubicBezTo>
                  <a:pt x="63649" y="4526087"/>
                  <a:pt x="0" y="4462438"/>
                  <a:pt x="0" y="4383923"/>
                </a:cubicBezTo>
                <a:lnTo>
                  <a:pt x="0" y="47394"/>
                </a:lnTo>
                <a:cubicBezTo>
                  <a:pt x="0" y="21236"/>
                  <a:pt x="21236" y="0"/>
                  <a:pt x="47394" y="0"/>
                </a:cubicBezTo>
                <a:close/>
              </a:path>
            </a:pathLst>
          </a:custGeom>
          <a:solidFill>
            <a:srgbClr val="FFFFFF"/>
          </a:solidFill>
          <a:ln/>
          <a:effectLst>
            <a:outerShdw sx="100000" sy="100000" kx="0" ky="0" algn="bl" rotWithShape="0" blurRad="177726" dist="118484" dir="5400000">
              <a:srgbClr val="000000">
                <a:alpha val="10196"/>
              </a:srgbClr>
            </a:outerShdw>
          </a:effectLst>
        </p:spPr>
      </p:sp>
      <p:sp>
        <p:nvSpPr>
          <p:cNvPr id="27" name="Shape 25"/>
          <p:cNvSpPr/>
          <p:nvPr/>
        </p:nvSpPr>
        <p:spPr>
          <a:xfrm>
            <a:off x="8249002" y="1303324"/>
            <a:ext cx="7535580" cy="47394"/>
          </a:xfrm>
          <a:custGeom>
            <a:avLst/>
            <a:gdLst/>
            <a:ahLst/>
            <a:cxnLst/>
            <a:rect l="l" t="t" r="r" b="b"/>
            <a:pathLst>
              <a:path w="7535580" h="47394">
                <a:moveTo>
                  <a:pt x="47394" y="0"/>
                </a:moveTo>
                <a:lnTo>
                  <a:pt x="7488187" y="0"/>
                </a:lnTo>
                <a:cubicBezTo>
                  <a:pt x="7514361" y="0"/>
                  <a:pt x="7535580" y="21219"/>
                  <a:pt x="7535580" y="47394"/>
                </a:cubicBezTo>
                <a:lnTo>
                  <a:pt x="7535580" y="47394"/>
                </a:lnTo>
                <a:lnTo>
                  <a:pt x="0" y="47394"/>
                </a:lnTo>
                <a:lnTo>
                  <a:pt x="0" y="47394"/>
                </a:lnTo>
                <a:cubicBezTo>
                  <a:pt x="0" y="21236"/>
                  <a:pt x="21236" y="0"/>
                  <a:pt x="47394" y="0"/>
                </a:cubicBezTo>
                <a:close/>
              </a:path>
            </a:pathLst>
          </a:custGeom>
          <a:solidFill>
            <a:srgbClr val="5D7FA3"/>
          </a:solidFill>
          <a:ln/>
        </p:spPr>
      </p:sp>
      <p:sp>
        <p:nvSpPr>
          <p:cNvPr id="28" name="Shape 26"/>
          <p:cNvSpPr/>
          <p:nvPr/>
        </p:nvSpPr>
        <p:spPr>
          <a:xfrm>
            <a:off x="8456349" y="1563826"/>
            <a:ext cx="319907" cy="284362"/>
          </a:xfrm>
          <a:custGeom>
            <a:avLst/>
            <a:gdLst/>
            <a:ahLst/>
            <a:cxnLst/>
            <a:rect l="l" t="t" r="r" b="b"/>
            <a:pathLst>
              <a:path w="319907" h="284362">
                <a:moveTo>
                  <a:pt x="159953" y="35545"/>
                </a:moveTo>
                <a:cubicBezTo>
                  <a:pt x="218825" y="35545"/>
                  <a:pt x="266589" y="83309"/>
                  <a:pt x="266589" y="142181"/>
                </a:cubicBezTo>
                <a:cubicBezTo>
                  <a:pt x="266589" y="201052"/>
                  <a:pt x="218825" y="248816"/>
                  <a:pt x="159953" y="248816"/>
                </a:cubicBezTo>
                <a:cubicBezTo>
                  <a:pt x="123742" y="248816"/>
                  <a:pt x="91695" y="230766"/>
                  <a:pt x="72423" y="203107"/>
                </a:cubicBezTo>
                <a:cubicBezTo>
                  <a:pt x="66814" y="195054"/>
                  <a:pt x="55706" y="193110"/>
                  <a:pt x="47653" y="198720"/>
                </a:cubicBezTo>
                <a:cubicBezTo>
                  <a:pt x="39600" y="204329"/>
                  <a:pt x="37656" y="215437"/>
                  <a:pt x="43265" y="223490"/>
                </a:cubicBezTo>
                <a:cubicBezTo>
                  <a:pt x="68924" y="260257"/>
                  <a:pt x="111634" y="284362"/>
                  <a:pt x="159953" y="284362"/>
                </a:cubicBezTo>
                <a:cubicBezTo>
                  <a:pt x="238486" y="284362"/>
                  <a:pt x="302134" y="220713"/>
                  <a:pt x="302134" y="142181"/>
                </a:cubicBezTo>
                <a:cubicBezTo>
                  <a:pt x="302134" y="63648"/>
                  <a:pt x="238486" y="0"/>
                  <a:pt x="159953" y="0"/>
                </a:cubicBezTo>
                <a:cubicBezTo>
                  <a:pt x="112356" y="0"/>
                  <a:pt x="70257" y="23382"/>
                  <a:pt x="44431" y="59260"/>
                </a:cubicBezTo>
                <a:lnTo>
                  <a:pt x="44431" y="44431"/>
                </a:lnTo>
                <a:cubicBezTo>
                  <a:pt x="44431" y="34601"/>
                  <a:pt x="36489" y="26659"/>
                  <a:pt x="26659" y="26659"/>
                </a:cubicBezTo>
                <a:cubicBezTo>
                  <a:pt x="16828" y="26659"/>
                  <a:pt x="8886" y="34601"/>
                  <a:pt x="8886" y="44431"/>
                </a:cubicBezTo>
                <a:lnTo>
                  <a:pt x="8886" y="106636"/>
                </a:lnTo>
                <a:cubicBezTo>
                  <a:pt x="8886" y="116466"/>
                  <a:pt x="16828" y="124408"/>
                  <a:pt x="26659" y="124408"/>
                </a:cubicBezTo>
                <a:lnTo>
                  <a:pt x="40322" y="124408"/>
                </a:lnTo>
                <a:cubicBezTo>
                  <a:pt x="40599" y="124408"/>
                  <a:pt x="40877" y="124408"/>
                  <a:pt x="41155" y="124408"/>
                </a:cubicBezTo>
                <a:lnTo>
                  <a:pt x="88919" y="124408"/>
                </a:lnTo>
                <a:cubicBezTo>
                  <a:pt x="98749" y="124408"/>
                  <a:pt x="106691" y="116466"/>
                  <a:pt x="106691" y="106636"/>
                </a:cubicBezTo>
                <a:cubicBezTo>
                  <a:pt x="106691" y="96805"/>
                  <a:pt x="98749" y="88863"/>
                  <a:pt x="88919" y="88863"/>
                </a:cubicBezTo>
                <a:lnTo>
                  <a:pt x="67647" y="88863"/>
                </a:lnTo>
                <a:cubicBezTo>
                  <a:pt x="86030" y="56983"/>
                  <a:pt x="120520" y="35545"/>
                  <a:pt x="159953" y="35545"/>
                </a:cubicBezTo>
                <a:close/>
                <a:moveTo>
                  <a:pt x="173283" y="84420"/>
                </a:moveTo>
                <a:cubicBezTo>
                  <a:pt x="173283" y="77033"/>
                  <a:pt x="167340" y="71090"/>
                  <a:pt x="159953" y="71090"/>
                </a:cubicBezTo>
                <a:cubicBezTo>
                  <a:pt x="152567" y="71090"/>
                  <a:pt x="146624" y="77033"/>
                  <a:pt x="146624" y="84420"/>
                </a:cubicBezTo>
                <a:lnTo>
                  <a:pt x="146624" y="142181"/>
                </a:lnTo>
                <a:cubicBezTo>
                  <a:pt x="146624" y="145735"/>
                  <a:pt x="148012" y="149123"/>
                  <a:pt x="150512" y="151622"/>
                </a:cubicBezTo>
                <a:lnTo>
                  <a:pt x="190500" y="191611"/>
                </a:lnTo>
                <a:cubicBezTo>
                  <a:pt x="195721" y="196831"/>
                  <a:pt x="204163" y="196831"/>
                  <a:pt x="209328" y="191611"/>
                </a:cubicBezTo>
                <a:cubicBezTo>
                  <a:pt x="214493" y="186390"/>
                  <a:pt x="214549" y="177948"/>
                  <a:pt x="209328" y="172783"/>
                </a:cubicBezTo>
                <a:lnTo>
                  <a:pt x="173227" y="136682"/>
                </a:lnTo>
                <a:lnTo>
                  <a:pt x="173227" y="84420"/>
                </a:lnTo>
                <a:close/>
              </a:path>
            </a:pathLst>
          </a:custGeom>
          <a:solidFill>
            <a:srgbClr val="5D7FA3"/>
          </a:solidFill>
          <a:ln/>
        </p:spPr>
      </p:sp>
      <p:sp>
        <p:nvSpPr>
          <p:cNvPr id="29" name="Text 27"/>
          <p:cNvSpPr/>
          <p:nvPr/>
        </p:nvSpPr>
        <p:spPr>
          <a:xfrm>
            <a:off x="8794028" y="1516595"/>
            <a:ext cx="6943160" cy="379149"/>
          </a:xfrm>
          <a:prstGeom prst="rect">
            <a:avLst/>
          </a:prstGeom>
          <a:noFill/>
          <a:ln/>
        </p:spPr>
        <p:txBody>
          <a:bodyPr wrap="square" lIns="0" tIns="0" rIns="0" bIns="0" rtlCol="0" anchor="ctr"/>
          <a:lstStyle/>
          <a:p>
            <a:pPr>
              <a:lnSpc>
                <a:spcPct val="110000"/>
              </a:lnSpc>
            </a:pPr>
            <a:r>
              <a:rPr lang="en-US" sz="2239" b="1" dirty="0">
                <a:solidFill>
                  <a:srgbClr val="5D7FA3"/>
                </a:solidFill>
                <a:latin typeface="Noto Sans SC" pitchFamily="34" charset="0"/>
                <a:ea typeface="Noto Sans SC" pitchFamily="34" charset="-122"/>
                <a:cs typeface="Noto Sans SC" pitchFamily="34" charset="-120"/>
              </a:rPr>
              <a:t>Biến chứng Muộn</a:t>
            </a:r>
            <a:endParaRPr lang="en-US" sz="1600" dirty="0"/>
          </a:p>
        </p:txBody>
      </p:sp>
      <p:sp>
        <p:nvSpPr>
          <p:cNvPr id="30" name="Shape 28"/>
          <p:cNvSpPr/>
          <p:nvPr/>
        </p:nvSpPr>
        <p:spPr>
          <a:xfrm>
            <a:off x="8462273" y="2085156"/>
            <a:ext cx="189574" cy="189574"/>
          </a:xfrm>
          <a:custGeom>
            <a:avLst/>
            <a:gdLst/>
            <a:ahLst/>
            <a:cxnLst/>
            <a:rect l="l" t="t" r="r" b="b"/>
            <a:pathLst>
              <a:path w="189574" h="189574">
                <a:moveTo>
                  <a:pt x="24400" y="84605"/>
                </a:moveTo>
                <a:cubicBezTo>
                  <a:pt x="29325" y="50171"/>
                  <a:pt x="58983" y="23697"/>
                  <a:pt x="94787" y="23697"/>
                </a:cubicBezTo>
                <a:cubicBezTo>
                  <a:pt x="114411" y="23697"/>
                  <a:pt x="132184" y="31657"/>
                  <a:pt x="145069" y="44506"/>
                </a:cubicBezTo>
                <a:cubicBezTo>
                  <a:pt x="145143" y="44580"/>
                  <a:pt x="145217" y="44654"/>
                  <a:pt x="145291" y="44728"/>
                </a:cubicBezTo>
                <a:lnTo>
                  <a:pt x="148105" y="47394"/>
                </a:lnTo>
                <a:lnTo>
                  <a:pt x="130369" y="47394"/>
                </a:lnTo>
                <a:cubicBezTo>
                  <a:pt x="123816" y="47394"/>
                  <a:pt x="118521" y="52688"/>
                  <a:pt x="118521" y="59242"/>
                </a:cubicBezTo>
                <a:cubicBezTo>
                  <a:pt x="118521" y="65796"/>
                  <a:pt x="123816" y="71090"/>
                  <a:pt x="130369" y="71090"/>
                </a:cubicBezTo>
                <a:lnTo>
                  <a:pt x="177763" y="71090"/>
                </a:lnTo>
                <a:cubicBezTo>
                  <a:pt x="184317" y="71090"/>
                  <a:pt x="189611" y="65796"/>
                  <a:pt x="189611" y="59242"/>
                </a:cubicBezTo>
                <a:lnTo>
                  <a:pt x="189611" y="11848"/>
                </a:lnTo>
                <a:cubicBezTo>
                  <a:pt x="189611" y="5295"/>
                  <a:pt x="184317" y="0"/>
                  <a:pt x="177763" y="0"/>
                </a:cubicBezTo>
                <a:cubicBezTo>
                  <a:pt x="171209" y="0"/>
                  <a:pt x="165915" y="5295"/>
                  <a:pt x="165915" y="11848"/>
                </a:cubicBezTo>
                <a:lnTo>
                  <a:pt x="165915" y="31620"/>
                </a:lnTo>
                <a:lnTo>
                  <a:pt x="161731" y="27659"/>
                </a:lnTo>
                <a:cubicBezTo>
                  <a:pt x="144587" y="10590"/>
                  <a:pt x="120891" y="0"/>
                  <a:pt x="94787" y="0"/>
                </a:cubicBezTo>
                <a:cubicBezTo>
                  <a:pt x="47023" y="0"/>
                  <a:pt x="7516" y="35323"/>
                  <a:pt x="963" y="81273"/>
                </a:cubicBezTo>
                <a:cubicBezTo>
                  <a:pt x="37" y="87752"/>
                  <a:pt x="4517" y="93750"/>
                  <a:pt x="10997" y="94676"/>
                </a:cubicBezTo>
                <a:cubicBezTo>
                  <a:pt x="17476" y="95602"/>
                  <a:pt x="23475" y="91085"/>
                  <a:pt x="24400" y="84642"/>
                </a:cubicBezTo>
                <a:close/>
                <a:moveTo>
                  <a:pt x="188612" y="108302"/>
                </a:moveTo>
                <a:cubicBezTo>
                  <a:pt x="189537" y="101822"/>
                  <a:pt x="185020" y="95824"/>
                  <a:pt x="178578" y="94898"/>
                </a:cubicBezTo>
                <a:cubicBezTo>
                  <a:pt x="172135" y="93973"/>
                  <a:pt x="166100" y="98490"/>
                  <a:pt x="165174" y="104932"/>
                </a:cubicBezTo>
                <a:cubicBezTo>
                  <a:pt x="160250" y="139367"/>
                  <a:pt x="130592" y="165841"/>
                  <a:pt x="94787" y="165841"/>
                </a:cubicBezTo>
                <a:cubicBezTo>
                  <a:pt x="75163" y="165841"/>
                  <a:pt x="57391" y="157880"/>
                  <a:pt x="44506" y="145032"/>
                </a:cubicBezTo>
                <a:cubicBezTo>
                  <a:pt x="44431" y="144958"/>
                  <a:pt x="44357" y="144884"/>
                  <a:pt x="44283" y="144810"/>
                </a:cubicBezTo>
                <a:lnTo>
                  <a:pt x="41469" y="142144"/>
                </a:lnTo>
                <a:lnTo>
                  <a:pt x="59205" y="142144"/>
                </a:lnTo>
                <a:cubicBezTo>
                  <a:pt x="65759" y="142144"/>
                  <a:pt x="71053" y="136849"/>
                  <a:pt x="71053" y="130295"/>
                </a:cubicBezTo>
                <a:cubicBezTo>
                  <a:pt x="71053" y="123742"/>
                  <a:pt x="65759" y="118447"/>
                  <a:pt x="59205" y="118447"/>
                </a:cubicBezTo>
                <a:lnTo>
                  <a:pt x="11848" y="118484"/>
                </a:lnTo>
                <a:cubicBezTo>
                  <a:pt x="8701" y="118484"/>
                  <a:pt x="5665" y="119743"/>
                  <a:pt x="3443" y="122001"/>
                </a:cubicBezTo>
                <a:cubicBezTo>
                  <a:pt x="1222" y="124260"/>
                  <a:pt x="-37" y="127259"/>
                  <a:pt x="0" y="130443"/>
                </a:cubicBezTo>
                <a:lnTo>
                  <a:pt x="370" y="177467"/>
                </a:lnTo>
                <a:cubicBezTo>
                  <a:pt x="407" y="184020"/>
                  <a:pt x="5776" y="189278"/>
                  <a:pt x="12330" y="189204"/>
                </a:cubicBezTo>
                <a:cubicBezTo>
                  <a:pt x="18883" y="189130"/>
                  <a:pt x="24141" y="183798"/>
                  <a:pt x="24067" y="177245"/>
                </a:cubicBezTo>
                <a:lnTo>
                  <a:pt x="23919" y="158176"/>
                </a:lnTo>
                <a:lnTo>
                  <a:pt x="27881" y="161916"/>
                </a:lnTo>
                <a:cubicBezTo>
                  <a:pt x="45024" y="178985"/>
                  <a:pt x="68684" y="189574"/>
                  <a:pt x="94787" y="189574"/>
                </a:cubicBezTo>
                <a:cubicBezTo>
                  <a:pt x="142551" y="189574"/>
                  <a:pt x="182058" y="154251"/>
                  <a:pt x="188612" y="108302"/>
                </a:cubicBezTo>
                <a:close/>
              </a:path>
            </a:pathLst>
          </a:custGeom>
          <a:solidFill>
            <a:srgbClr val="5D7FA3"/>
          </a:solidFill>
          <a:ln/>
        </p:spPr>
      </p:sp>
      <p:sp>
        <p:nvSpPr>
          <p:cNvPr id="31" name="Text 29"/>
          <p:cNvSpPr/>
          <p:nvPr/>
        </p:nvSpPr>
        <p:spPr>
          <a:xfrm>
            <a:off x="8770331" y="2037762"/>
            <a:ext cx="2642192"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Viêm cầu thận</a:t>
            </a:r>
            <a:endParaRPr lang="en-US" sz="1600" dirty="0"/>
          </a:p>
        </p:txBody>
      </p:sp>
      <p:sp>
        <p:nvSpPr>
          <p:cNvPr id="32" name="Text 30"/>
          <p:cNvSpPr/>
          <p:nvPr/>
        </p:nvSpPr>
        <p:spPr>
          <a:xfrm>
            <a:off x="8770331" y="2322124"/>
            <a:ext cx="2630344"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Xuất hiện 1-2 tuần sau, protein niệu</a:t>
            </a:r>
            <a:endParaRPr lang="en-US" sz="1600" dirty="0"/>
          </a:p>
        </p:txBody>
      </p:sp>
      <p:sp>
        <p:nvSpPr>
          <p:cNvPr id="33" name="Shape 31"/>
          <p:cNvSpPr/>
          <p:nvPr/>
        </p:nvSpPr>
        <p:spPr>
          <a:xfrm>
            <a:off x="8462273" y="2701272"/>
            <a:ext cx="189574" cy="189574"/>
          </a:xfrm>
          <a:custGeom>
            <a:avLst/>
            <a:gdLst/>
            <a:ahLst/>
            <a:cxnLst/>
            <a:rect l="l" t="t" r="r" b="b"/>
            <a:pathLst>
              <a:path w="189574" h="189574">
                <a:moveTo>
                  <a:pt x="89233" y="32250"/>
                </a:moveTo>
                <a:lnTo>
                  <a:pt x="94787" y="39914"/>
                </a:lnTo>
                <a:lnTo>
                  <a:pt x="100341" y="32250"/>
                </a:lnTo>
                <a:cubicBezTo>
                  <a:pt x="109598" y="19439"/>
                  <a:pt x="124482" y="11848"/>
                  <a:pt x="140292" y="11848"/>
                </a:cubicBezTo>
                <a:cubicBezTo>
                  <a:pt x="167507" y="11848"/>
                  <a:pt x="189574" y="33916"/>
                  <a:pt x="189574" y="61130"/>
                </a:cubicBezTo>
                <a:lnTo>
                  <a:pt x="189574" y="62093"/>
                </a:lnTo>
                <a:cubicBezTo>
                  <a:pt x="189574" y="103636"/>
                  <a:pt x="137775" y="151882"/>
                  <a:pt x="110745" y="172505"/>
                </a:cubicBezTo>
                <a:cubicBezTo>
                  <a:pt x="106154" y="175986"/>
                  <a:pt x="100526" y="177726"/>
                  <a:pt x="94787" y="177726"/>
                </a:cubicBezTo>
                <a:cubicBezTo>
                  <a:pt x="89048" y="177726"/>
                  <a:pt x="83383" y="176023"/>
                  <a:pt x="78829" y="172505"/>
                </a:cubicBezTo>
                <a:cubicBezTo>
                  <a:pt x="51800" y="151882"/>
                  <a:pt x="0" y="103636"/>
                  <a:pt x="0" y="62093"/>
                </a:cubicBezTo>
                <a:lnTo>
                  <a:pt x="0" y="61130"/>
                </a:lnTo>
                <a:cubicBezTo>
                  <a:pt x="0" y="33916"/>
                  <a:pt x="22068" y="11848"/>
                  <a:pt x="49282" y="11848"/>
                </a:cubicBezTo>
                <a:cubicBezTo>
                  <a:pt x="65092" y="11848"/>
                  <a:pt x="79977" y="19439"/>
                  <a:pt x="89233" y="32250"/>
                </a:cubicBezTo>
                <a:close/>
              </a:path>
            </a:pathLst>
          </a:custGeom>
          <a:solidFill>
            <a:srgbClr val="5D7FA3"/>
          </a:solidFill>
          <a:ln/>
        </p:spPr>
      </p:sp>
      <p:sp>
        <p:nvSpPr>
          <p:cNvPr id="34" name="Text 32"/>
          <p:cNvSpPr/>
          <p:nvPr/>
        </p:nvSpPr>
        <p:spPr>
          <a:xfrm>
            <a:off x="8770331" y="2653879"/>
            <a:ext cx="2594799"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Viêm cơ tim dị ứng</a:t>
            </a:r>
            <a:endParaRPr lang="en-US" sz="1600" dirty="0"/>
          </a:p>
        </p:txBody>
      </p:sp>
      <p:sp>
        <p:nvSpPr>
          <p:cNvPr id="35" name="Text 33"/>
          <p:cNvSpPr/>
          <p:nvPr/>
        </p:nvSpPr>
        <p:spPr>
          <a:xfrm>
            <a:off x="8770331" y="2938240"/>
            <a:ext cx="2582950"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Đau ngực, rối loạn nhịp tim kéo dài</a:t>
            </a:r>
            <a:endParaRPr lang="en-US" sz="1600" dirty="0"/>
          </a:p>
        </p:txBody>
      </p:sp>
      <p:sp>
        <p:nvSpPr>
          <p:cNvPr id="36" name="Shape 34"/>
          <p:cNvSpPr/>
          <p:nvPr/>
        </p:nvSpPr>
        <p:spPr>
          <a:xfrm>
            <a:off x="8450425" y="3317389"/>
            <a:ext cx="213271" cy="189574"/>
          </a:xfrm>
          <a:custGeom>
            <a:avLst/>
            <a:gdLst/>
            <a:ahLst/>
            <a:cxnLst/>
            <a:rect l="l" t="t" r="r" b="b"/>
            <a:pathLst>
              <a:path w="213271" h="189574">
                <a:moveTo>
                  <a:pt x="118484" y="11848"/>
                </a:moveTo>
                <a:cubicBezTo>
                  <a:pt x="118484" y="5295"/>
                  <a:pt x="113189" y="0"/>
                  <a:pt x="106636" y="0"/>
                </a:cubicBezTo>
                <a:cubicBezTo>
                  <a:pt x="100082" y="0"/>
                  <a:pt x="94787" y="5295"/>
                  <a:pt x="94787" y="11848"/>
                </a:cubicBezTo>
                <a:lnTo>
                  <a:pt x="94787" y="64389"/>
                </a:lnTo>
                <a:lnTo>
                  <a:pt x="82939" y="71498"/>
                </a:lnTo>
                <a:lnTo>
                  <a:pt x="82939" y="28288"/>
                </a:lnTo>
                <a:cubicBezTo>
                  <a:pt x="82939" y="19217"/>
                  <a:pt x="75571" y="11848"/>
                  <a:pt x="66499" y="11848"/>
                </a:cubicBezTo>
                <a:cubicBezTo>
                  <a:pt x="61871" y="11848"/>
                  <a:pt x="57465" y="13811"/>
                  <a:pt x="54355" y="17217"/>
                </a:cubicBezTo>
                <a:lnTo>
                  <a:pt x="44580" y="27955"/>
                </a:lnTo>
                <a:cubicBezTo>
                  <a:pt x="15884" y="59538"/>
                  <a:pt x="0" y="100637"/>
                  <a:pt x="0" y="143292"/>
                </a:cubicBezTo>
                <a:lnTo>
                  <a:pt x="0" y="154585"/>
                </a:lnTo>
                <a:cubicBezTo>
                  <a:pt x="0" y="173912"/>
                  <a:pt x="15662" y="189574"/>
                  <a:pt x="34990" y="189574"/>
                </a:cubicBezTo>
                <a:cubicBezTo>
                  <a:pt x="43136" y="189574"/>
                  <a:pt x="51170" y="187686"/>
                  <a:pt x="58464" y="184020"/>
                </a:cubicBezTo>
                <a:lnTo>
                  <a:pt x="60316" y="183095"/>
                </a:lnTo>
                <a:cubicBezTo>
                  <a:pt x="74164" y="176171"/>
                  <a:pt x="82902" y="162027"/>
                  <a:pt x="82902" y="146513"/>
                </a:cubicBezTo>
                <a:lnTo>
                  <a:pt x="82902" y="99119"/>
                </a:lnTo>
                <a:lnTo>
                  <a:pt x="106599" y="84901"/>
                </a:lnTo>
                <a:lnTo>
                  <a:pt x="130295" y="99119"/>
                </a:lnTo>
                <a:lnTo>
                  <a:pt x="130295" y="146513"/>
                </a:lnTo>
                <a:cubicBezTo>
                  <a:pt x="130295" y="161990"/>
                  <a:pt x="139034" y="176171"/>
                  <a:pt x="152881" y="183095"/>
                </a:cubicBezTo>
                <a:lnTo>
                  <a:pt x="154733" y="184020"/>
                </a:lnTo>
                <a:cubicBezTo>
                  <a:pt x="162027" y="187649"/>
                  <a:pt x="170062" y="189574"/>
                  <a:pt x="178207" y="189574"/>
                </a:cubicBezTo>
                <a:cubicBezTo>
                  <a:pt x="197535" y="189574"/>
                  <a:pt x="213197" y="173912"/>
                  <a:pt x="213197" y="154585"/>
                </a:cubicBezTo>
                <a:lnTo>
                  <a:pt x="213197" y="152289"/>
                </a:lnTo>
                <a:cubicBezTo>
                  <a:pt x="213197" y="111153"/>
                  <a:pt x="199608" y="71201"/>
                  <a:pt x="174542" y="38618"/>
                </a:cubicBezTo>
                <a:lnTo>
                  <a:pt x="158806" y="18032"/>
                </a:lnTo>
                <a:cubicBezTo>
                  <a:pt x="155806" y="14107"/>
                  <a:pt x="151141" y="11848"/>
                  <a:pt x="146217" y="11848"/>
                </a:cubicBezTo>
                <a:cubicBezTo>
                  <a:pt x="137441" y="11848"/>
                  <a:pt x="130332" y="18957"/>
                  <a:pt x="130332" y="27733"/>
                </a:cubicBezTo>
                <a:lnTo>
                  <a:pt x="130332" y="71498"/>
                </a:lnTo>
                <a:lnTo>
                  <a:pt x="118484" y="64389"/>
                </a:lnTo>
                <a:lnTo>
                  <a:pt x="118484" y="11848"/>
                </a:lnTo>
                <a:close/>
              </a:path>
            </a:pathLst>
          </a:custGeom>
          <a:solidFill>
            <a:srgbClr val="5D7FA3"/>
          </a:solidFill>
          <a:ln/>
        </p:spPr>
      </p:sp>
      <p:sp>
        <p:nvSpPr>
          <p:cNvPr id="37" name="Text 35"/>
          <p:cNvSpPr/>
          <p:nvPr/>
        </p:nvSpPr>
        <p:spPr>
          <a:xfrm>
            <a:off x="8770331" y="3269995"/>
            <a:ext cx="2630344"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Hen phế quản mạn</a:t>
            </a:r>
            <a:endParaRPr lang="en-US" sz="1600" dirty="0"/>
          </a:p>
        </p:txBody>
      </p:sp>
      <p:sp>
        <p:nvSpPr>
          <p:cNvPr id="38" name="Text 36"/>
          <p:cNvSpPr/>
          <p:nvPr/>
        </p:nvSpPr>
        <p:spPr>
          <a:xfrm>
            <a:off x="8770331" y="3554357"/>
            <a:ext cx="2618496"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Co thắt phế quản tái phát nhiều lần</a:t>
            </a:r>
            <a:endParaRPr lang="en-US" sz="1600" dirty="0"/>
          </a:p>
        </p:txBody>
      </p:sp>
      <p:sp>
        <p:nvSpPr>
          <p:cNvPr id="39" name="Shape 37"/>
          <p:cNvSpPr/>
          <p:nvPr/>
        </p:nvSpPr>
        <p:spPr>
          <a:xfrm>
            <a:off x="8462273" y="3933506"/>
            <a:ext cx="189574" cy="189574"/>
          </a:xfrm>
          <a:custGeom>
            <a:avLst/>
            <a:gdLst/>
            <a:ahLst/>
            <a:cxnLst/>
            <a:rect l="l" t="t" r="r" b="b"/>
            <a:pathLst>
              <a:path w="189574" h="189574">
                <a:moveTo>
                  <a:pt x="106636" y="11848"/>
                </a:moveTo>
                <a:cubicBezTo>
                  <a:pt x="106636" y="5295"/>
                  <a:pt x="101341" y="0"/>
                  <a:pt x="94787" y="0"/>
                </a:cubicBezTo>
                <a:cubicBezTo>
                  <a:pt x="88234" y="0"/>
                  <a:pt x="82939" y="5295"/>
                  <a:pt x="82939" y="11848"/>
                </a:cubicBezTo>
                <a:lnTo>
                  <a:pt x="82939" y="88863"/>
                </a:lnTo>
                <a:cubicBezTo>
                  <a:pt x="82939" y="92121"/>
                  <a:pt x="80273" y="94787"/>
                  <a:pt x="77015" y="94787"/>
                </a:cubicBezTo>
                <a:cubicBezTo>
                  <a:pt x="73756" y="94787"/>
                  <a:pt x="71090" y="92121"/>
                  <a:pt x="71090" y="88863"/>
                </a:cubicBezTo>
                <a:lnTo>
                  <a:pt x="71090" y="23697"/>
                </a:lnTo>
                <a:cubicBezTo>
                  <a:pt x="71090" y="17143"/>
                  <a:pt x="65796" y="11848"/>
                  <a:pt x="59242" y="11848"/>
                </a:cubicBezTo>
                <a:cubicBezTo>
                  <a:pt x="52688" y="11848"/>
                  <a:pt x="47394" y="17143"/>
                  <a:pt x="47394" y="23697"/>
                </a:cubicBezTo>
                <a:lnTo>
                  <a:pt x="47394" y="124408"/>
                </a:lnTo>
                <a:cubicBezTo>
                  <a:pt x="47394" y="124964"/>
                  <a:pt x="47394" y="125556"/>
                  <a:pt x="47431" y="126111"/>
                </a:cubicBezTo>
                <a:lnTo>
                  <a:pt x="25030" y="104784"/>
                </a:lnTo>
                <a:cubicBezTo>
                  <a:pt x="19106" y="99156"/>
                  <a:pt x="9738" y="99378"/>
                  <a:pt x="4073" y="105303"/>
                </a:cubicBezTo>
                <a:cubicBezTo>
                  <a:pt x="-1592" y="111227"/>
                  <a:pt x="-1333" y="120594"/>
                  <a:pt x="4591" y="126259"/>
                </a:cubicBezTo>
                <a:lnTo>
                  <a:pt x="46209" y="165878"/>
                </a:lnTo>
                <a:cubicBezTo>
                  <a:pt x="62167" y="181095"/>
                  <a:pt x="83383" y="189574"/>
                  <a:pt x="105451" y="189574"/>
                </a:cubicBezTo>
                <a:lnTo>
                  <a:pt x="112560" y="189574"/>
                </a:lnTo>
                <a:cubicBezTo>
                  <a:pt x="148549" y="189574"/>
                  <a:pt x="177726" y="160398"/>
                  <a:pt x="177726" y="124408"/>
                </a:cubicBezTo>
                <a:lnTo>
                  <a:pt x="177726" y="47394"/>
                </a:lnTo>
                <a:cubicBezTo>
                  <a:pt x="177726" y="40840"/>
                  <a:pt x="172431" y="35545"/>
                  <a:pt x="165878" y="35545"/>
                </a:cubicBezTo>
                <a:cubicBezTo>
                  <a:pt x="159324" y="35545"/>
                  <a:pt x="154029" y="40840"/>
                  <a:pt x="154029" y="47394"/>
                </a:cubicBezTo>
                <a:lnTo>
                  <a:pt x="154029" y="88863"/>
                </a:lnTo>
                <a:cubicBezTo>
                  <a:pt x="154029" y="92121"/>
                  <a:pt x="151363" y="94787"/>
                  <a:pt x="148105" y="94787"/>
                </a:cubicBezTo>
                <a:cubicBezTo>
                  <a:pt x="144847" y="94787"/>
                  <a:pt x="142181" y="92121"/>
                  <a:pt x="142181" y="88863"/>
                </a:cubicBezTo>
                <a:lnTo>
                  <a:pt x="142181" y="23697"/>
                </a:lnTo>
                <a:cubicBezTo>
                  <a:pt x="142181" y="17143"/>
                  <a:pt x="136886" y="11848"/>
                  <a:pt x="130332" y="11848"/>
                </a:cubicBezTo>
                <a:cubicBezTo>
                  <a:pt x="123779" y="11848"/>
                  <a:pt x="118484" y="17143"/>
                  <a:pt x="118484" y="23697"/>
                </a:cubicBezTo>
                <a:lnTo>
                  <a:pt x="118484" y="88863"/>
                </a:lnTo>
                <a:cubicBezTo>
                  <a:pt x="118484" y="92121"/>
                  <a:pt x="115818" y="94787"/>
                  <a:pt x="112560" y="94787"/>
                </a:cubicBezTo>
                <a:cubicBezTo>
                  <a:pt x="109301" y="94787"/>
                  <a:pt x="106636" y="92121"/>
                  <a:pt x="106636" y="88863"/>
                </a:cubicBezTo>
                <a:lnTo>
                  <a:pt x="106636" y="11848"/>
                </a:lnTo>
                <a:close/>
              </a:path>
            </a:pathLst>
          </a:custGeom>
          <a:solidFill>
            <a:srgbClr val="5D7FA3"/>
          </a:solidFill>
          <a:ln/>
        </p:spPr>
      </p:sp>
      <p:sp>
        <p:nvSpPr>
          <p:cNvPr id="40" name="Text 38"/>
          <p:cNvSpPr/>
          <p:nvPr/>
        </p:nvSpPr>
        <p:spPr>
          <a:xfrm>
            <a:off x="8770331" y="3886112"/>
            <a:ext cx="2677738"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Phù mạch tái phát</a:t>
            </a:r>
            <a:endParaRPr lang="en-US" sz="1600" dirty="0"/>
          </a:p>
        </p:txBody>
      </p:sp>
      <p:sp>
        <p:nvSpPr>
          <p:cNvPr id="41" name="Text 39"/>
          <p:cNvSpPr/>
          <p:nvPr/>
        </p:nvSpPr>
        <p:spPr>
          <a:xfrm>
            <a:off x="8770331" y="4170474"/>
            <a:ext cx="2665889"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Sưng phù da và niêm mạc nhiều lần</a:t>
            </a:r>
            <a:endParaRPr lang="en-US" sz="1600" dirty="0"/>
          </a:p>
        </p:txBody>
      </p:sp>
      <p:sp>
        <p:nvSpPr>
          <p:cNvPr id="42" name="Shape 40"/>
          <p:cNvSpPr/>
          <p:nvPr/>
        </p:nvSpPr>
        <p:spPr>
          <a:xfrm>
            <a:off x="8474122" y="4549622"/>
            <a:ext cx="165878" cy="189574"/>
          </a:xfrm>
          <a:custGeom>
            <a:avLst/>
            <a:gdLst/>
            <a:ahLst/>
            <a:cxnLst/>
            <a:rect l="l" t="t" r="r" b="b"/>
            <a:pathLst>
              <a:path w="165878" h="189574">
                <a:moveTo>
                  <a:pt x="89863" y="29621"/>
                </a:moveTo>
                <a:lnTo>
                  <a:pt x="123668" y="29621"/>
                </a:lnTo>
                <a:cubicBezTo>
                  <a:pt x="119706" y="20513"/>
                  <a:pt x="112745" y="12996"/>
                  <a:pt x="104081" y="8294"/>
                </a:cubicBezTo>
                <a:lnTo>
                  <a:pt x="89863" y="29621"/>
                </a:lnTo>
                <a:close/>
                <a:moveTo>
                  <a:pt x="89529" y="3443"/>
                </a:moveTo>
                <a:cubicBezTo>
                  <a:pt x="87382" y="3110"/>
                  <a:pt x="85160" y="2962"/>
                  <a:pt x="82939" y="2962"/>
                </a:cubicBezTo>
                <a:cubicBezTo>
                  <a:pt x="64722" y="2962"/>
                  <a:pt x="49060" y="13922"/>
                  <a:pt x="42210" y="29621"/>
                </a:cubicBezTo>
                <a:lnTo>
                  <a:pt x="72053" y="29621"/>
                </a:lnTo>
                <a:lnTo>
                  <a:pt x="89492" y="3443"/>
                </a:lnTo>
                <a:close/>
                <a:moveTo>
                  <a:pt x="82939" y="91825"/>
                </a:moveTo>
                <a:cubicBezTo>
                  <a:pt x="107487" y="91825"/>
                  <a:pt x="127370" y="71942"/>
                  <a:pt x="127370" y="47394"/>
                </a:cubicBezTo>
                <a:lnTo>
                  <a:pt x="38507" y="47394"/>
                </a:lnTo>
                <a:cubicBezTo>
                  <a:pt x="38507" y="71942"/>
                  <a:pt x="58390" y="91825"/>
                  <a:pt x="82939" y="91825"/>
                </a:cubicBezTo>
                <a:close/>
                <a:moveTo>
                  <a:pt x="36545" y="126556"/>
                </a:moveTo>
                <a:cubicBezTo>
                  <a:pt x="18254" y="137071"/>
                  <a:pt x="5924" y="156806"/>
                  <a:pt x="5924" y="179429"/>
                </a:cubicBezTo>
                <a:cubicBezTo>
                  <a:pt x="5924" y="185020"/>
                  <a:pt x="10478" y="189574"/>
                  <a:pt x="16069" y="189574"/>
                </a:cubicBezTo>
                <a:lnTo>
                  <a:pt x="71979" y="189574"/>
                </a:lnTo>
                <a:lnTo>
                  <a:pt x="36508" y="126556"/>
                </a:lnTo>
                <a:close/>
                <a:moveTo>
                  <a:pt x="53244" y="120002"/>
                </a:moveTo>
                <a:lnTo>
                  <a:pt x="69054" y="148105"/>
                </a:lnTo>
                <a:lnTo>
                  <a:pt x="100711" y="148105"/>
                </a:lnTo>
                <a:cubicBezTo>
                  <a:pt x="117077" y="148105"/>
                  <a:pt x="130332" y="161360"/>
                  <a:pt x="130332" y="177726"/>
                </a:cubicBezTo>
                <a:cubicBezTo>
                  <a:pt x="130332" y="181947"/>
                  <a:pt x="129444" y="185946"/>
                  <a:pt x="127852" y="189574"/>
                </a:cubicBezTo>
                <a:lnTo>
                  <a:pt x="149771" y="189574"/>
                </a:lnTo>
                <a:cubicBezTo>
                  <a:pt x="155362" y="189574"/>
                  <a:pt x="159916" y="185020"/>
                  <a:pt x="159916" y="179429"/>
                </a:cubicBezTo>
                <a:cubicBezTo>
                  <a:pt x="159916" y="145772"/>
                  <a:pt x="132628" y="118484"/>
                  <a:pt x="98971" y="118484"/>
                </a:cubicBezTo>
                <a:lnTo>
                  <a:pt x="66795" y="118484"/>
                </a:lnTo>
                <a:cubicBezTo>
                  <a:pt x="62130" y="118484"/>
                  <a:pt x="57576" y="119002"/>
                  <a:pt x="53207" y="120002"/>
                </a:cubicBezTo>
                <a:close/>
                <a:moveTo>
                  <a:pt x="79051" y="165878"/>
                </a:moveTo>
                <a:lnTo>
                  <a:pt x="92380" y="189574"/>
                </a:lnTo>
                <a:lnTo>
                  <a:pt x="100711" y="189574"/>
                </a:lnTo>
                <a:cubicBezTo>
                  <a:pt x="107265" y="189574"/>
                  <a:pt x="112560" y="184280"/>
                  <a:pt x="112560" y="177726"/>
                </a:cubicBezTo>
                <a:cubicBezTo>
                  <a:pt x="112560" y="171172"/>
                  <a:pt x="107265" y="165878"/>
                  <a:pt x="100711" y="165878"/>
                </a:cubicBezTo>
                <a:lnTo>
                  <a:pt x="79051" y="165878"/>
                </a:lnTo>
                <a:close/>
              </a:path>
            </a:pathLst>
          </a:custGeom>
          <a:solidFill>
            <a:srgbClr val="5D7FA3"/>
          </a:solidFill>
          <a:ln/>
        </p:spPr>
      </p:sp>
      <p:sp>
        <p:nvSpPr>
          <p:cNvPr id="43" name="Text 41"/>
          <p:cNvSpPr/>
          <p:nvPr/>
        </p:nvSpPr>
        <p:spPr>
          <a:xfrm>
            <a:off x="8770331" y="4502229"/>
            <a:ext cx="2417073"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Suy đa cơ quan</a:t>
            </a:r>
            <a:endParaRPr lang="en-US" sz="1600" dirty="0"/>
          </a:p>
        </p:txBody>
      </p:sp>
      <p:sp>
        <p:nvSpPr>
          <p:cNvPr id="44" name="Text 42"/>
          <p:cNvSpPr/>
          <p:nvPr/>
        </p:nvSpPr>
        <p:spPr>
          <a:xfrm>
            <a:off x="8770331" y="4786590"/>
            <a:ext cx="2405224"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Tổn thương nhiều cơ quan nặng</a:t>
            </a:r>
            <a:endParaRPr lang="en-US" sz="1600" dirty="0"/>
          </a:p>
        </p:txBody>
      </p:sp>
      <p:sp>
        <p:nvSpPr>
          <p:cNvPr id="45" name="Shape 43"/>
          <p:cNvSpPr/>
          <p:nvPr/>
        </p:nvSpPr>
        <p:spPr>
          <a:xfrm>
            <a:off x="8462273" y="5165739"/>
            <a:ext cx="189574" cy="189574"/>
          </a:xfrm>
          <a:custGeom>
            <a:avLst/>
            <a:gdLst/>
            <a:ahLst/>
            <a:cxnLst/>
            <a:rect l="l" t="t" r="r" b="b"/>
            <a:pathLst>
              <a:path w="189574" h="189574">
                <a:moveTo>
                  <a:pt x="87567" y="10886"/>
                </a:moveTo>
                <a:lnTo>
                  <a:pt x="82939" y="17773"/>
                </a:lnTo>
                <a:cubicBezTo>
                  <a:pt x="75534" y="28880"/>
                  <a:pt x="63093" y="35545"/>
                  <a:pt x="49726" y="35545"/>
                </a:cubicBezTo>
                <a:lnTo>
                  <a:pt x="25178" y="35545"/>
                </a:lnTo>
                <a:cubicBezTo>
                  <a:pt x="11293" y="35545"/>
                  <a:pt x="37" y="46801"/>
                  <a:pt x="37" y="60686"/>
                </a:cubicBezTo>
                <a:cubicBezTo>
                  <a:pt x="37" y="67351"/>
                  <a:pt x="2703" y="73719"/>
                  <a:pt x="7405" y="78422"/>
                </a:cubicBezTo>
                <a:lnTo>
                  <a:pt x="17402" y="88419"/>
                </a:lnTo>
                <a:cubicBezTo>
                  <a:pt x="21475" y="92492"/>
                  <a:pt x="23771" y="98008"/>
                  <a:pt x="23771" y="103785"/>
                </a:cubicBezTo>
                <a:cubicBezTo>
                  <a:pt x="23771" y="109635"/>
                  <a:pt x="21401" y="115226"/>
                  <a:pt x="17217" y="119336"/>
                </a:cubicBezTo>
                <a:lnTo>
                  <a:pt x="12367" y="124075"/>
                </a:lnTo>
                <a:cubicBezTo>
                  <a:pt x="8257" y="128074"/>
                  <a:pt x="5961" y="133591"/>
                  <a:pt x="5961" y="139330"/>
                </a:cubicBezTo>
                <a:cubicBezTo>
                  <a:pt x="5961" y="152955"/>
                  <a:pt x="18587" y="163101"/>
                  <a:pt x="31917" y="160138"/>
                </a:cubicBezTo>
                <a:lnTo>
                  <a:pt x="54984" y="155029"/>
                </a:lnTo>
                <a:cubicBezTo>
                  <a:pt x="57835" y="154399"/>
                  <a:pt x="60797" y="154066"/>
                  <a:pt x="63722" y="154066"/>
                </a:cubicBezTo>
                <a:cubicBezTo>
                  <a:pt x="75867" y="154066"/>
                  <a:pt x="87493" y="159472"/>
                  <a:pt x="95269" y="168803"/>
                </a:cubicBezTo>
                <a:lnTo>
                  <a:pt x="106562" y="182354"/>
                </a:lnTo>
                <a:cubicBezTo>
                  <a:pt x="110412" y="186945"/>
                  <a:pt x="116077" y="189611"/>
                  <a:pt x="122076" y="189611"/>
                </a:cubicBezTo>
                <a:cubicBezTo>
                  <a:pt x="133220" y="189611"/>
                  <a:pt x="142255" y="180577"/>
                  <a:pt x="142255" y="169432"/>
                </a:cubicBezTo>
                <a:lnTo>
                  <a:pt x="142255" y="150475"/>
                </a:lnTo>
                <a:cubicBezTo>
                  <a:pt x="142255" y="135146"/>
                  <a:pt x="151659" y="121409"/>
                  <a:pt x="165952" y="115855"/>
                </a:cubicBezTo>
                <a:lnTo>
                  <a:pt x="174171" y="112671"/>
                </a:lnTo>
                <a:cubicBezTo>
                  <a:pt x="183502" y="109042"/>
                  <a:pt x="189648" y="100045"/>
                  <a:pt x="189648" y="90048"/>
                </a:cubicBezTo>
                <a:cubicBezTo>
                  <a:pt x="189648" y="80273"/>
                  <a:pt x="183761" y="71424"/>
                  <a:pt x="174727" y="67647"/>
                </a:cubicBezTo>
                <a:lnTo>
                  <a:pt x="158843" y="61019"/>
                </a:lnTo>
                <a:cubicBezTo>
                  <a:pt x="146550" y="55873"/>
                  <a:pt x="137515" y="45098"/>
                  <a:pt x="134590" y="32102"/>
                </a:cubicBezTo>
                <a:lnTo>
                  <a:pt x="131665" y="19069"/>
                </a:lnTo>
                <a:cubicBezTo>
                  <a:pt x="129148" y="7924"/>
                  <a:pt x="119262" y="0"/>
                  <a:pt x="107857" y="0"/>
                </a:cubicBezTo>
                <a:cubicBezTo>
                  <a:pt x="99712" y="0"/>
                  <a:pt x="92084" y="4073"/>
                  <a:pt x="87567" y="10886"/>
                </a:cubicBezTo>
                <a:close/>
                <a:moveTo>
                  <a:pt x="59242" y="71090"/>
                </a:moveTo>
                <a:cubicBezTo>
                  <a:pt x="65781" y="71090"/>
                  <a:pt x="71090" y="76399"/>
                  <a:pt x="71090" y="82939"/>
                </a:cubicBezTo>
                <a:cubicBezTo>
                  <a:pt x="71090" y="89478"/>
                  <a:pt x="65781" y="94787"/>
                  <a:pt x="59242" y="94787"/>
                </a:cubicBezTo>
                <a:cubicBezTo>
                  <a:pt x="52703" y="94787"/>
                  <a:pt x="47394" y="89478"/>
                  <a:pt x="47394" y="82939"/>
                </a:cubicBezTo>
                <a:cubicBezTo>
                  <a:pt x="47394" y="76399"/>
                  <a:pt x="52703" y="71090"/>
                  <a:pt x="59242" y="71090"/>
                </a:cubicBezTo>
                <a:close/>
                <a:moveTo>
                  <a:pt x="94787" y="71090"/>
                </a:moveTo>
                <a:cubicBezTo>
                  <a:pt x="94787" y="64551"/>
                  <a:pt x="100096" y="59242"/>
                  <a:pt x="106636" y="59242"/>
                </a:cubicBezTo>
                <a:cubicBezTo>
                  <a:pt x="113175" y="59242"/>
                  <a:pt x="118484" y="64551"/>
                  <a:pt x="118484" y="71090"/>
                </a:cubicBezTo>
                <a:cubicBezTo>
                  <a:pt x="118484" y="77630"/>
                  <a:pt x="113175" y="82939"/>
                  <a:pt x="106636" y="82939"/>
                </a:cubicBezTo>
                <a:cubicBezTo>
                  <a:pt x="100096" y="82939"/>
                  <a:pt x="94787" y="77630"/>
                  <a:pt x="94787" y="71090"/>
                </a:cubicBezTo>
                <a:close/>
                <a:moveTo>
                  <a:pt x="106636" y="106636"/>
                </a:moveTo>
                <a:cubicBezTo>
                  <a:pt x="113175" y="106636"/>
                  <a:pt x="118484" y="111945"/>
                  <a:pt x="118484" y="118484"/>
                </a:cubicBezTo>
                <a:cubicBezTo>
                  <a:pt x="118484" y="125023"/>
                  <a:pt x="113175" y="130332"/>
                  <a:pt x="106636" y="130332"/>
                </a:cubicBezTo>
                <a:cubicBezTo>
                  <a:pt x="100096" y="130332"/>
                  <a:pt x="94787" y="125023"/>
                  <a:pt x="94787" y="118484"/>
                </a:cubicBezTo>
                <a:cubicBezTo>
                  <a:pt x="94787" y="111945"/>
                  <a:pt x="100096" y="106636"/>
                  <a:pt x="106636" y="106636"/>
                </a:cubicBezTo>
                <a:close/>
              </a:path>
            </a:pathLst>
          </a:custGeom>
          <a:solidFill>
            <a:srgbClr val="5D7FA3"/>
          </a:solidFill>
          <a:ln/>
        </p:spPr>
      </p:sp>
      <p:sp>
        <p:nvSpPr>
          <p:cNvPr id="46" name="Text 44"/>
          <p:cNvSpPr/>
          <p:nvPr/>
        </p:nvSpPr>
        <p:spPr>
          <a:xfrm>
            <a:off x="8770331" y="5118345"/>
            <a:ext cx="3104280" cy="284362"/>
          </a:xfrm>
          <a:prstGeom prst="rect">
            <a:avLst/>
          </a:prstGeom>
          <a:noFill/>
          <a:ln/>
        </p:spPr>
        <p:txBody>
          <a:bodyPr wrap="square" lIns="0" tIns="0" rIns="0" bIns="0" rtlCol="0" anchor="ctr"/>
          <a:lstStyle/>
          <a:p>
            <a:pPr>
              <a:lnSpc>
                <a:spcPct val="130000"/>
              </a:lnSpc>
            </a:pPr>
            <a:r>
              <a:rPr lang="en-US" sz="1493" b="1" dirty="0">
                <a:solidFill>
                  <a:srgbClr val="212529"/>
                </a:solidFill>
                <a:latin typeface="Quattrocento Sans" pitchFamily="34" charset="0"/>
                <a:ea typeface="Quattrocento Sans" pitchFamily="34" charset="-122"/>
                <a:cs typeface="Quattrocento Sans" pitchFamily="34" charset="-120"/>
              </a:rPr>
              <a:t>Bệnh tự miễn</a:t>
            </a:r>
            <a:endParaRPr lang="en-US" sz="1600" dirty="0"/>
          </a:p>
        </p:txBody>
      </p:sp>
      <p:sp>
        <p:nvSpPr>
          <p:cNvPr id="47" name="Text 45"/>
          <p:cNvSpPr/>
          <p:nvPr/>
        </p:nvSpPr>
        <p:spPr>
          <a:xfrm>
            <a:off x="8770331" y="5402707"/>
            <a:ext cx="3092431" cy="236968"/>
          </a:xfrm>
          <a:prstGeom prst="rect">
            <a:avLst/>
          </a:prstGeom>
          <a:noFill/>
          <a:ln/>
        </p:spPr>
        <p:txBody>
          <a:bodyPr wrap="square" lIns="0" tIns="0" rIns="0" bIns="0" rtlCol="0" anchor="ctr"/>
          <a:lstStyle/>
          <a:p>
            <a:pPr>
              <a:lnSpc>
                <a:spcPct val="120000"/>
              </a:lnSpc>
            </a:pPr>
            <a:r>
              <a:rPr lang="en-US" sz="1306" dirty="0">
                <a:solidFill>
                  <a:srgbClr val="212529">
                    <a:alpha val="70000"/>
                  </a:srgbClr>
                </a:solidFill>
                <a:latin typeface="Quattrocento Sans" pitchFamily="34" charset="0"/>
                <a:ea typeface="Quattrocento Sans" pitchFamily="34" charset="-122"/>
                <a:cs typeface="Quattrocento Sans" pitchFamily="34" charset="-120"/>
              </a:rPr>
              <a:t>Lupus ban đỏ, viêm nút quanh động mạch</a:t>
            </a:r>
            <a:endParaRPr lang="en-US" sz="1600" dirty="0"/>
          </a:p>
        </p:txBody>
      </p:sp>
      <p:sp>
        <p:nvSpPr>
          <p:cNvPr id="48" name="Shape 46"/>
          <p:cNvSpPr/>
          <p:nvPr/>
        </p:nvSpPr>
        <p:spPr>
          <a:xfrm>
            <a:off x="473936" y="5971430"/>
            <a:ext cx="15308128" cy="2701434"/>
          </a:xfrm>
          <a:custGeom>
            <a:avLst/>
            <a:gdLst/>
            <a:ahLst/>
            <a:cxnLst/>
            <a:rect l="l" t="t" r="r" b="b"/>
            <a:pathLst>
              <a:path w="15308128" h="2701434">
                <a:moveTo>
                  <a:pt x="142176" y="0"/>
                </a:moveTo>
                <a:lnTo>
                  <a:pt x="15165952" y="0"/>
                </a:lnTo>
                <a:cubicBezTo>
                  <a:pt x="15244474" y="0"/>
                  <a:pt x="15308128" y="63655"/>
                  <a:pt x="15308128" y="142176"/>
                </a:cubicBezTo>
                <a:lnTo>
                  <a:pt x="15308128" y="2559258"/>
                </a:lnTo>
                <a:cubicBezTo>
                  <a:pt x="15308128" y="2637780"/>
                  <a:pt x="15244474" y="2701434"/>
                  <a:pt x="15165952" y="2701434"/>
                </a:cubicBezTo>
                <a:lnTo>
                  <a:pt x="142176" y="2701434"/>
                </a:lnTo>
                <a:cubicBezTo>
                  <a:pt x="63655" y="2701434"/>
                  <a:pt x="0" y="2637780"/>
                  <a:pt x="0" y="2559258"/>
                </a:cubicBezTo>
                <a:lnTo>
                  <a:pt x="0" y="142176"/>
                </a:lnTo>
                <a:cubicBezTo>
                  <a:pt x="0" y="63655"/>
                  <a:pt x="63655" y="0"/>
                  <a:pt x="142176" y="0"/>
                </a:cubicBezTo>
                <a:close/>
              </a:path>
            </a:pathLst>
          </a:custGeom>
          <a:solidFill>
            <a:srgbClr val="2A4B7C"/>
          </a:solidFill>
          <a:ln/>
          <a:effectLst>
            <a:outerShdw sx="100000" sy="100000" kx="0" ky="0" algn="bl" rotWithShape="0" blurRad="296210" dist="236968" dir="5400000">
              <a:srgbClr val="000000">
                <a:alpha val="10196"/>
              </a:srgbClr>
            </a:outerShdw>
          </a:effectLst>
        </p:spPr>
      </p:sp>
      <p:sp>
        <p:nvSpPr>
          <p:cNvPr id="49" name="Shape 47"/>
          <p:cNvSpPr/>
          <p:nvPr/>
        </p:nvSpPr>
        <p:spPr>
          <a:xfrm>
            <a:off x="699055" y="6184701"/>
            <a:ext cx="284362" cy="284362"/>
          </a:xfrm>
          <a:custGeom>
            <a:avLst/>
            <a:gdLst/>
            <a:ahLst/>
            <a:cxnLst/>
            <a:rect l="l" t="t" r="r" b="b"/>
            <a:pathLst>
              <a:path w="284362" h="284362">
                <a:moveTo>
                  <a:pt x="35545" y="35545"/>
                </a:moveTo>
                <a:cubicBezTo>
                  <a:pt x="35545" y="25715"/>
                  <a:pt x="27603" y="17773"/>
                  <a:pt x="17773" y="17773"/>
                </a:cubicBezTo>
                <a:cubicBezTo>
                  <a:pt x="7942" y="17773"/>
                  <a:pt x="0" y="25715"/>
                  <a:pt x="0" y="35545"/>
                </a:cubicBezTo>
                <a:lnTo>
                  <a:pt x="0" y="222157"/>
                </a:lnTo>
                <a:cubicBezTo>
                  <a:pt x="0" y="246706"/>
                  <a:pt x="19883" y="266589"/>
                  <a:pt x="44431" y="266589"/>
                </a:cubicBezTo>
                <a:lnTo>
                  <a:pt x="266589" y="266589"/>
                </a:lnTo>
                <a:cubicBezTo>
                  <a:pt x="276419" y="266589"/>
                  <a:pt x="284362" y="258647"/>
                  <a:pt x="284362" y="248816"/>
                </a:cubicBezTo>
                <a:cubicBezTo>
                  <a:pt x="284362" y="238986"/>
                  <a:pt x="276419" y="231044"/>
                  <a:pt x="266589" y="231044"/>
                </a:cubicBezTo>
                <a:lnTo>
                  <a:pt x="44431" y="231044"/>
                </a:lnTo>
                <a:cubicBezTo>
                  <a:pt x="39544" y="231044"/>
                  <a:pt x="35545" y="227045"/>
                  <a:pt x="35545" y="222157"/>
                </a:cubicBezTo>
                <a:lnTo>
                  <a:pt x="35545" y="35545"/>
                </a:lnTo>
                <a:close/>
                <a:moveTo>
                  <a:pt x="261368" y="83642"/>
                </a:moveTo>
                <a:cubicBezTo>
                  <a:pt x="268311" y="76700"/>
                  <a:pt x="268311" y="65425"/>
                  <a:pt x="261368" y="58483"/>
                </a:cubicBezTo>
                <a:cubicBezTo>
                  <a:pt x="254426" y="51541"/>
                  <a:pt x="243151" y="51541"/>
                  <a:pt x="236209" y="58483"/>
                </a:cubicBezTo>
                <a:lnTo>
                  <a:pt x="177726" y="117021"/>
                </a:lnTo>
                <a:lnTo>
                  <a:pt x="145846" y="85197"/>
                </a:lnTo>
                <a:cubicBezTo>
                  <a:pt x="138904" y="78255"/>
                  <a:pt x="127629" y="78255"/>
                  <a:pt x="120687" y="85197"/>
                </a:cubicBezTo>
                <a:lnTo>
                  <a:pt x="67369" y="138515"/>
                </a:lnTo>
                <a:cubicBezTo>
                  <a:pt x="60427" y="145458"/>
                  <a:pt x="60427" y="156732"/>
                  <a:pt x="67369" y="163674"/>
                </a:cubicBezTo>
                <a:cubicBezTo>
                  <a:pt x="74312" y="170617"/>
                  <a:pt x="85586" y="170617"/>
                  <a:pt x="92529" y="163674"/>
                </a:cubicBezTo>
                <a:lnTo>
                  <a:pt x="133294" y="122909"/>
                </a:lnTo>
                <a:lnTo>
                  <a:pt x="165174" y="154788"/>
                </a:lnTo>
                <a:cubicBezTo>
                  <a:pt x="172116" y="161731"/>
                  <a:pt x="183391" y="161731"/>
                  <a:pt x="190333" y="154788"/>
                </a:cubicBezTo>
                <a:lnTo>
                  <a:pt x="261424" y="83698"/>
                </a:lnTo>
                <a:close/>
              </a:path>
            </a:pathLst>
          </a:custGeom>
          <a:solidFill>
            <a:srgbClr val="FFFFFF"/>
          </a:solidFill>
          <a:ln/>
        </p:spPr>
      </p:sp>
      <p:sp>
        <p:nvSpPr>
          <p:cNvPr id="50" name="Text 48"/>
          <p:cNvSpPr/>
          <p:nvPr/>
        </p:nvSpPr>
        <p:spPr>
          <a:xfrm>
            <a:off x="1018962" y="6161004"/>
            <a:ext cx="14692012" cy="331755"/>
          </a:xfrm>
          <a:prstGeom prst="rect">
            <a:avLst/>
          </a:prstGeom>
          <a:noFill/>
          <a:ln/>
        </p:spPr>
        <p:txBody>
          <a:bodyPr wrap="square" lIns="0" tIns="0" rIns="0" bIns="0" rtlCol="0" anchor="ctr"/>
          <a:lstStyle/>
          <a:p>
            <a:pPr>
              <a:lnSpc>
                <a:spcPct val="120000"/>
              </a:lnSpc>
            </a:pPr>
            <a:r>
              <a:rPr lang="en-US" sz="1866" b="1" dirty="0">
                <a:solidFill>
                  <a:srgbClr val="FFFFFF"/>
                </a:solidFill>
                <a:latin typeface="Noto Sans SC" pitchFamily="34" charset="0"/>
                <a:ea typeface="Noto Sans SC" pitchFamily="34" charset="-122"/>
                <a:cs typeface="Noto Sans SC" pitchFamily="34" charset="-120"/>
              </a:rPr>
              <a:t>Yếu tố Tiên lượng</a:t>
            </a:r>
            <a:endParaRPr lang="en-US" sz="1600" dirty="0"/>
          </a:p>
        </p:txBody>
      </p:sp>
      <p:sp>
        <p:nvSpPr>
          <p:cNvPr id="51" name="Shape 49"/>
          <p:cNvSpPr/>
          <p:nvPr/>
        </p:nvSpPr>
        <p:spPr>
          <a:xfrm>
            <a:off x="663510" y="6634940"/>
            <a:ext cx="4881539" cy="853085"/>
          </a:xfrm>
          <a:custGeom>
            <a:avLst/>
            <a:gdLst/>
            <a:ahLst/>
            <a:cxnLst/>
            <a:rect l="l" t="t" r="r" b="b"/>
            <a:pathLst>
              <a:path w="4881539" h="853085">
                <a:moveTo>
                  <a:pt x="94786" y="0"/>
                </a:moveTo>
                <a:lnTo>
                  <a:pt x="4786753" y="0"/>
                </a:lnTo>
                <a:cubicBezTo>
                  <a:pt x="4839102" y="0"/>
                  <a:pt x="4881539" y="42437"/>
                  <a:pt x="4881539" y="94786"/>
                </a:cubicBezTo>
                <a:lnTo>
                  <a:pt x="4881539" y="758298"/>
                </a:lnTo>
                <a:cubicBezTo>
                  <a:pt x="4881539" y="810647"/>
                  <a:pt x="4839102" y="853085"/>
                  <a:pt x="4786753" y="853085"/>
                </a:cubicBezTo>
                <a:lnTo>
                  <a:pt x="94786" y="853085"/>
                </a:lnTo>
                <a:cubicBezTo>
                  <a:pt x="42472" y="853085"/>
                  <a:pt x="0" y="810612"/>
                  <a:pt x="0" y="758298"/>
                </a:cubicBezTo>
                <a:lnTo>
                  <a:pt x="0" y="94786"/>
                </a:lnTo>
                <a:cubicBezTo>
                  <a:pt x="0" y="42472"/>
                  <a:pt x="42472" y="0"/>
                  <a:pt x="94786" y="0"/>
                </a:cubicBezTo>
                <a:close/>
              </a:path>
            </a:pathLst>
          </a:custGeom>
          <a:solidFill>
            <a:srgbClr val="FFFFFF">
              <a:alpha val="10196"/>
            </a:srgbClr>
          </a:solidFill>
          <a:ln/>
        </p:spPr>
      </p:sp>
      <p:sp>
        <p:nvSpPr>
          <p:cNvPr id="52" name="Text 50"/>
          <p:cNvSpPr/>
          <p:nvPr/>
        </p:nvSpPr>
        <p:spPr>
          <a:xfrm>
            <a:off x="805691" y="6777121"/>
            <a:ext cx="4691965" cy="284362"/>
          </a:xfrm>
          <a:prstGeom prst="rect">
            <a:avLst/>
          </a:prstGeom>
          <a:noFill/>
          <a:ln/>
        </p:spPr>
        <p:txBody>
          <a:bodyPr wrap="square" lIns="0" tIns="0" rIns="0" bIns="0" rtlCol="0" anchor="ctr"/>
          <a:lstStyle/>
          <a:p>
            <a:pPr>
              <a:lnSpc>
                <a:spcPct val="130000"/>
              </a:lnSpc>
            </a:pPr>
            <a:r>
              <a:rPr lang="en-US" sz="1493" b="1" dirty="0">
                <a:solidFill>
                  <a:srgbClr val="FFFFFF"/>
                </a:solidFill>
                <a:latin typeface="Quattrocento Sans" pitchFamily="34" charset="0"/>
                <a:ea typeface="Quattrocento Sans" pitchFamily="34" charset="-122"/>
                <a:cs typeface="Quattrocento Sans" pitchFamily="34" charset="-120"/>
              </a:rPr>
              <a:t>Tốc độ khởi phát</a:t>
            </a:r>
            <a:endParaRPr lang="en-US" sz="1600" dirty="0"/>
          </a:p>
        </p:txBody>
      </p:sp>
      <p:sp>
        <p:nvSpPr>
          <p:cNvPr id="53" name="Text 51"/>
          <p:cNvSpPr/>
          <p:nvPr/>
        </p:nvSpPr>
        <p:spPr>
          <a:xfrm>
            <a:off x="805691" y="7108876"/>
            <a:ext cx="4680117" cy="236968"/>
          </a:xfrm>
          <a:prstGeom prst="rect">
            <a:avLst/>
          </a:prstGeom>
          <a:noFill/>
          <a:ln/>
        </p:spPr>
        <p:txBody>
          <a:bodyPr wrap="square" lIns="0" tIns="0" rIns="0" bIns="0" rtlCol="0" anchor="ctr"/>
          <a:lstStyle/>
          <a:p>
            <a:pPr>
              <a:lnSpc>
                <a:spcPct val="120000"/>
              </a:lnSpc>
            </a:pPr>
            <a:r>
              <a:rPr lang="en-US" sz="1306" dirty="0">
                <a:solidFill>
                  <a:srgbClr val="FFFFFF"/>
                </a:solidFill>
                <a:latin typeface="Quattrocento Sans" pitchFamily="34" charset="0"/>
                <a:ea typeface="Quattrocento Sans" pitchFamily="34" charset="-122"/>
                <a:cs typeface="Quattrocento Sans" pitchFamily="34" charset="-120"/>
              </a:rPr>
              <a:t>Càng nhanh càng nặng</a:t>
            </a:r>
            <a:endParaRPr lang="en-US" sz="1600" dirty="0"/>
          </a:p>
        </p:txBody>
      </p:sp>
      <p:sp>
        <p:nvSpPr>
          <p:cNvPr id="54" name="Shape 52"/>
          <p:cNvSpPr/>
          <p:nvPr/>
        </p:nvSpPr>
        <p:spPr>
          <a:xfrm>
            <a:off x="5688860" y="6634940"/>
            <a:ext cx="4881539" cy="853085"/>
          </a:xfrm>
          <a:custGeom>
            <a:avLst/>
            <a:gdLst/>
            <a:ahLst/>
            <a:cxnLst/>
            <a:rect l="l" t="t" r="r" b="b"/>
            <a:pathLst>
              <a:path w="4881539" h="853085">
                <a:moveTo>
                  <a:pt x="94786" y="0"/>
                </a:moveTo>
                <a:lnTo>
                  <a:pt x="4786753" y="0"/>
                </a:lnTo>
                <a:cubicBezTo>
                  <a:pt x="4839102" y="0"/>
                  <a:pt x="4881539" y="42437"/>
                  <a:pt x="4881539" y="94786"/>
                </a:cubicBezTo>
                <a:lnTo>
                  <a:pt x="4881539" y="758298"/>
                </a:lnTo>
                <a:cubicBezTo>
                  <a:pt x="4881539" y="810647"/>
                  <a:pt x="4839102" y="853085"/>
                  <a:pt x="4786753" y="853085"/>
                </a:cubicBezTo>
                <a:lnTo>
                  <a:pt x="94786" y="853085"/>
                </a:lnTo>
                <a:cubicBezTo>
                  <a:pt x="42472" y="853085"/>
                  <a:pt x="0" y="810612"/>
                  <a:pt x="0" y="758298"/>
                </a:cubicBezTo>
                <a:lnTo>
                  <a:pt x="0" y="94786"/>
                </a:lnTo>
                <a:cubicBezTo>
                  <a:pt x="0" y="42472"/>
                  <a:pt x="42472" y="0"/>
                  <a:pt x="94786" y="0"/>
                </a:cubicBezTo>
                <a:close/>
              </a:path>
            </a:pathLst>
          </a:custGeom>
          <a:solidFill>
            <a:srgbClr val="FFFFFF">
              <a:alpha val="10196"/>
            </a:srgbClr>
          </a:solidFill>
          <a:ln/>
        </p:spPr>
      </p:sp>
      <p:sp>
        <p:nvSpPr>
          <p:cNvPr id="55" name="Text 53"/>
          <p:cNvSpPr/>
          <p:nvPr/>
        </p:nvSpPr>
        <p:spPr>
          <a:xfrm>
            <a:off x="5831040" y="6777121"/>
            <a:ext cx="4691965" cy="284362"/>
          </a:xfrm>
          <a:prstGeom prst="rect">
            <a:avLst/>
          </a:prstGeom>
          <a:noFill/>
          <a:ln/>
        </p:spPr>
        <p:txBody>
          <a:bodyPr wrap="square" lIns="0" tIns="0" rIns="0" bIns="0" rtlCol="0" anchor="ctr"/>
          <a:lstStyle/>
          <a:p>
            <a:pPr>
              <a:lnSpc>
                <a:spcPct val="130000"/>
              </a:lnSpc>
            </a:pPr>
            <a:r>
              <a:rPr lang="en-US" sz="1493" b="1" dirty="0">
                <a:solidFill>
                  <a:srgbClr val="FFFFFF"/>
                </a:solidFill>
                <a:latin typeface="Quattrocento Sans" pitchFamily="34" charset="0"/>
                <a:ea typeface="Quattrocento Sans" pitchFamily="34" charset="-122"/>
                <a:cs typeface="Quattrocento Sans" pitchFamily="34" charset="-120"/>
              </a:rPr>
              <a:t>Mức độ nghiêm trọng</a:t>
            </a:r>
            <a:endParaRPr lang="en-US" sz="1600" dirty="0"/>
          </a:p>
        </p:txBody>
      </p:sp>
      <p:sp>
        <p:nvSpPr>
          <p:cNvPr id="56" name="Text 54"/>
          <p:cNvSpPr/>
          <p:nvPr/>
        </p:nvSpPr>
        <p:spPr>
          <a:xfrm>
            <a:off x="5831040" y="7108876"/>
            <a:ext cx="4680117" cy="236968"/>
          </a:xfrm>
          <a:prstGeom prst="rect">
            <a:avLst/>
          </a:prstGeom>
          <a:noFill/>
          <a:ln/>
        </p:spPr>
        <p:txBody>
          <a:bodyPr wrap="square" lIns="0" tIns="0" rIns="0" bIns="0" rtlCol="0" anchor="ctr"/>
          <a:lstStyle/>
          <a:p>
            <a:pPr>
              <a:lnSpc>
                <a:spcPct val="120000"/>
              </a:lnSpc>
            </a:pPr>
            <a:r>
              <a:rPr lang="en-US" sz="1306" dirty="0">
                <a:solidFill>
                  <a:srgbClr val="FFFFFF"/>
                </a:solidFill>
                <a:latin typeface="Quattrocento Sans" pitchFamily="34" charset="0"/>
                <a:ea typeface="Quattrocento Sans" pitchFamily="34" charset="-122"/>
                <a:cs typeface="Quattrocento Sans" pitchFamily="34" charset="-120"/>
              </a:rPr>
              <a:t>Phản vệ độ III-IV nguy hiểm</a:t>
            </a:r>
            <a:endParaRPr lang="en-US" sz="1600" dirty="0"/>
          </a:p>
        </p:txBody>
      </p:sp>
      <p:sp>
        <p:nvSpPr>
          <p:cNvPr id="57" name="Shape 55"/>
          <p:cNvSpPr/>
          <p:nvPr/>
        </p:nvSpPr>
        <p:spPr>
          <a:xfrm>
            <a:off x="10714357" y="6634940"/>
            <a:ext cx="4881539" cy="853085"/>
          </a:xfrm>
          <a:custGeom>
            <a:avLst/>
            <a:gdLst/>
            <a:ahLst/>
            <a:cxnLst/>
            <a:rect l="l" t="t" r="r" b="b"/>
            <a:pathLst>
              <a:path w="4881539" h="853085">
                <a:moveTo>
                  <a:pt x="94786" y="0"/>
                </a:moveTo>
                <a:lnTo>
                  <a:pt x="4786753" y="0"/>
                </a:lnTo>
                <a:cubicBezTo>
                  <a:pt x="4839102" y="0"/>
                  <a:pt x="4881539" y="42437"/>
                  <a:pt x="4881539" y="94786"/>
                </a:cubicBezTo>
                <a:lnTo>
                  <a:pt x="4881539" y="758298"/>
                </a:lnTo>
                <a:cubicBezTo>
                  <a:pt x="4881539" y="810647"/>
                  <a:pt x="4839102" y="853085"/>
                  <a:pt x="4786753" y="853085"/>
                </a:cubicBezTo>
                <a:lnTo>
                  <a:pt x="94786" y="853085"/>
                </a:lnTo>
                <a:cubicBezTo>
                  <a:pt x="42472" y="853085"/>
                  <a:pt x="0" y="810612"/>
                  <a:pt x="0" y="758298"/>
                </a:cubicBezTo>
                <a:lnTo>
                  <a:pt x="0" y="94786"/>
                </a:lnTo>
                <a:cubicBezTo>
                  <a:pt x="0" y="42472"/>
                  <a:pt x="42472" y="0"/>
                  <a:pt x="94786" y="0"/>
                </a:cubicBezTo>
                <a:close/>
              </a:path>
            </a:pathLst>
          </a:custGeom>
          <a:solidFill>
            <a:srgbClr val="FFFFFF">
              <a:alpha val="10196"/>
            </a:srgbClr>
          </a:solidFill>
          <a:ln/>
        </p:spPr>
      </p:sp>
      <p:sp>
        <p:nvSpPr>
          <p:cNvPr id="58" name="Text 56"/>
          <p:cNvSpPr/>
          <p:nvPr/>
        </p:nvSpPr>
        <p:spPr>
          <a:xfrm>
            <a:off x="10856538" y="6777121"/>
            <a:ext cx="4691965" cy="284362"/>
          </a:xfrm>
          <a:prstGeom prst="rect">
            <a:avLst/>
          </a:prstGeom>
          <a:noFill/>
          <a:ln/>
        </p:spPr>
        <p:txBody>
          <a:bodyPr wrap="square" lIns="0" tIns="0" rIns="0" bIns="0" rtlCol="0" anchor="ctr"/>
          <a:lstStyle/>
          <a:p>
            <a:pPr>
              <a:lnSpc>
                <a:spcPct val="130000"/>
              </a:lnSpc>
            </a:pPr>
            <a:r>
              <a:rPr lang="en-US" sz="1493" b="1" dirty="0">
                <a:solidFill>
                  <a:srgbClr val="FFFFFF"/>
                </a:solidFill>
                <a:latin typeface="Quattrocento Sans" pitchFamily="34" charset="0"/>
                <a:ea typeface="Quattrocento Sans" pitchFamily="34" charset="-122"/>
                <a:cs typeface="Quattrocento Sans" pitchFamily="34" charset="-120"/>
              </a:rPr>
              <a:t>Thờ gian tiêm Adrenaline</a:t>
            </a:r>
            <a:endParaRPr lang="en-US" sz="1600" dirty="0"/>
          </a:p>
        </p:txBody>
      </p:sp>
      <p:sp>
        <p:nvSpPr>
          <p:cNvPr id="59" name="Text 57"/>
          <p:cNvSpPr/>
          <p:nvPr/>
        </p:nvSpPr>
        <p:spPr>
          <a:xfrm>
            <a:off x="10856538" y="7108876"/>
            <a:ext cx="4680117" cy="236968"/>
          </a:xfrm>
          <a:prstGeom prst="rect">
            <a:avLst/>
          </a:prstGeom>
          <a:noFill/>
          <a:ln/>
        </p:spPr>
        <p:txBody>
          <a:bodyPr wrap="square" lIns="0" tIns="0" rIns="0" bIns="0" rtlCol="0" anchor="ctr"/>
          <a:lstStyle/>
          <a:p>
            <a:pPr>
              <a:lnSpc>
                <a:spcPct val="120000"/>
              </a:lnSpc>
            </a:pPr>
            <a:r>
              <a:rPr lang="en-US" sz="1306" dirty="0">
                <a:solidFill>
                  <a:srgbClr val="FFFFFF"/>
                </a:solidFill>
                <a:latin typeface="Quattrocento Sans" pitchFamily="34" charset="0"/>
                <a:ea typeface="Quattrocento Sans" pitchFamily="34" charset="-122"/>
                <a:cs typeface="Quattrocento Sans" pitchFamily="34" charset="-120"/>
              </a:rPr>
              <a:t>Càng sớm càng tốt (&lt;5 phút)</a:t>
            </a:r>
            <a:endParaRPr lang="en-US" sz="1600" dirty="0"/>
          </a:p>
        </p:txBody>
      </p:sp>
      <p:sp>
        <p:nvSpPr>
          <p:cNvPr id="60" name="Shape 58"/>
          <p:cNvSpPr/>
          <p:nvPr/>
        </p:nvSpPr>
        <p:spPr>
          <a:xfrm>
            <a:off x="663510" y="7630205"/>
            <a:ext cx="4881539" cy="853085"/>
          </a:xfrm>
          <a:custGeom>
            <a:avLst/>
            <a:gdLst/>
            <a:ahLst/>
            <a:cxnLst/>
            <a:rect l="l" t="t" r="r" b="b"/>
            <a:pathLst>
              <a:path w="4881539" h="853085">
                <a:moveTo>
                  <a:pt x="94786" y="0"/>
                </a:moveTo>
                <a:lnTo>
                  <a:pt x="4786753" y="0"/>
                </a:lnTo>
                <a:cubicBezTo>
                  <a:pt x="4839102" y="0"/>
                  <a:pt x="4881539" y="42437"/>
                  <a:pt x="4881539" y="94786"/>
                </a:cubicBezTo>
                <a:lnTo>
                  <a:pt x="4881539" y="758298"/>
                </a:lnTo>
                <a:cubicBezTo>
                  <a:pt x="4881539" y="810647"/>
                  <a:pt x="4839102" y="853085"/>
                  <a:pt x="4786753" y="853085"/>
                </a:cubicBezTo>
                <a:lnTo>
                  <a:pt x="94786" y="853085"/>
                </a:lnTo>
                <a:cubicBezTo>
                  <a:pt x="42472" y="853085"/>
                  <a:pt x="0" y="810612"/>
                  <a:pt x="0" y="758298"/>
                </a:cubicBezTo>
                <a:lnTo>
                  <a:pt x="0" y="94786"/>
                </a:lnTo>
                <a:cubicBezTo>
                  <a:pt x="0" y="42472"/>
                  <a:pt x="42472" y="0"/>
                  <a:pt x="94786" y="0"/>
                </a:cubicBezTo>
                <a:close/>
              </a:path>
            </a:pathLst>
          </a:custGeom>
          <a:solidFill>
            <a:srgbClr val="FFFFFF">
              <a:alpha val="10196"/>
            </a:srgbClr>
          </a:solidFill>
          <a:ln/>
        </p:spPr>
      </p:sp>
      <p:sp>
        <p:nvSpPr>
          <p:cNvPr id="61" name="Text 59"/>
          <p:cNvSpPr/>
          <p:nvPr/>
        </p:nvSpPr>
        <p:spPr>
          <a:xfrm>
            <a:off x="805691" y="7772386"/>
            <a:ext cx="4691965" cy="284362"/>
          </a:xfrm>
          <a:prstGeom prst="rect">
            <a:avLst/>
          </a:prstGeom>
          <a:noFill/>
          <a:ln/>
        </p:spPr>
        <p:txBody>
          <a:bodyPr wrap="square" lIns="0" tIns="0" rIns="0" bIns="0" rtlCol="0" anchor="ctr"/>
          <a:lstStyle/>
          <a:p>
            <a:pPr>
              <a:lnSpc>
                <a:spcPct val="130000"/>
              </a:lnSpc>
            </a:pPr>
            <a:r>
              <a:rPr lang="en-US" sz="1493" b="1" dirty="0">
                <a:solidFill>
                  <a:srgbClr val="FFFFFF"/>
                </a:solidFill>
                <a:latin typeface="Quattrocento Sans" pitchFamily="34" charset="0"/>
                <a:ea typeface="Quattrocento Sans" pitchFamily="34" charset="-122"/>
                <a:cs typeface="Quattrocento Sans" pitchFamily="34" charset="-120"/>
              </a:rPr>
              <a:t>Đáp ứng điều trị</a:t>
            </a:r>
            <a:endParaRPr lang="en-US" sz="1600" dirty="0"/>
          </a:p>
        </p:txBody>
      </p:sp>
      <p:sp>
        <p:nvSpPr>
          <p:cNvPr id="62" name="Text 60"/>
          <p:cNvSpPr/>
          <p:nvPr/>
        </p:nvSpPr>
        <p:spPr>
          <a:xfrm>
            <a:off x="805691" y="8104141"/>
            <a:ext cx="4680117" cy="236968"/>
          </a:xfrm>
          <a:prstGeom prst="rect">
            <a:avLst/>
          </a:prstGeom>
          <a:noFill/>
          <a:ln/>
        </p:spPr>
        <p:txBody>
          <a:bodyPr wrap="square" lIns="0" tIns="0" rIns="0" bIns="0" rtlCol="0" anchor="ctr"/>
          <a:lstStyle/>
          <a:p>
            <a:pPr>
              <a:lnSpc>
                <a:spcPct val="120000"/>
              </a:lnSpc>
            </a:pPr>
            <a:r>
              <a:rPr lang="en-US" sz="1306" dirty="0">
                <a:solidFill>
                  <a:srgbClr val="FFFFFF"/>
                </a:solidFill>
                <a:latin typeface="Quattrocento Sans" pitchFamily="34" charset="0"/>
                <a:ea typeface="Quattrocento Sans" pitchFamily="34" charset="-122"/>
                <a:cs typeface="Quattrocento Sans" pitchFamily="34" charset="-120"/>
              </a:rPr>
              <a:t>Cần nhiều liều Adrenaline → xấu</a:t>
            </a:r>
            <a:endParaRPr lang="en-US" sz="1600" dirty="0"/>
          </a:p>
        </p:txBody>
      </p:sp>
      <p:sp>
        <p:nvSpPr>
          <p:cNvPr id="63" name="Shape 61"/>
          <p:cNvSpPr/>
          <p:nvPr/>
        </p:nvSpPr>
        <p:spPr>
          <a:xfrm>
            <a:off x="5688860" y="7630205"/>
            <a:ext cx="4881539" cy="853085"/>
          </a:xfrm>
          <a:custGeom>
            <a:avLst/>
            <a:gdLst/>
            <a:ahLst/>
            <a:cxnLst/>
            <a:rect l="l" t="t" r="r" b="b"/>
            <a:pathLst>
              <a:path w="4881539" h="853085">
                <a:moveTo>
                  <a:pt x="94786" y="0"/>
                </a:moveTo>
                <a:lnTo>
                  <a:pt x="4786753" y="0"/>
                </a:lnTo>
                <a:cubicBezTo>
                  <a:pt x="4839102" y="0"/>
                  <a:pt x="4881539" y="42437"/>
                  <a:pt x="4881539" y="94786"/>
                </a:cubicBezTo>
                <a:lnTo>
                  <a:pt x="4881539" y="758298"/>
                </a:lnTo>
                <a:cubicBezTo>
                  <a:pt x="4881539" y="810647"/>
                  <a:pt x="4839102" y="853085"/>
                  <a:pt x="4786753" y="853085"/>
                </a:cubicBezTo>
                <a:lnTo>
                  <a:pt x="94786" y="853085"/>
                </a:lnTo>
                <a:cubicBezTo>
                  <a:pt x="42472" y="853085"/>
                  <a:pt x="0" y="810612"/>
                  <a:pt x="0" y="758298"/>
                </a:cubicBezTo>
                <a:lnTo>
                  <a:pt x="0" y="94786"/>
                </a:lnTo>
                <a:cubicBezTo>
                  <a:pt x="0" y="42472"/>
                  <a:pt x="42472" y="0"/>
                  <a:pt x="94786" y="0"/>
                </a:cubicBezTo>
                <a:close/>
              </a:path>
            </a:pathLst>
          </a:custGeom>
          <a:solidFill>
            <a:srgbClr val="FFFFFF">
              <a:alpha val="10196"/>
            </a:srgbClr>
          </a:solidFill>
          <a:ln/>
        </p:spPr>
      </p:sp>
      <p:sp>
        <p:nvSpPr>
          <p:cNvPr id="64" name="Text 62"/>
          <p:cNvSpPr/>
          <p:nvPr/>
        </p:nvSpPr>
        <p:spPr>
          <a:xfrm>
            <a:off x="5831040" y="7772386"/>
            <a:ext cx="4691965" cy="284362"/>
          </a:xfrm>
          <a:prstGeom prst="rect">
            <a:avLst/>
          </a:prstGeom>
          <a:noFill/>
          <a:ln/>
        </p:spPr>
        <p:txBody>
          <a:bodyPr wrap="square" lIns="0" tIns="0" rIns="0" bIns="0" rtlCol="0" anchor="ctr"/>
          <a:lstStyle/>
          <a:p>
            <a:pPr>
              <a:lnSpc>
                <a:spcPct val="130000"/>
              </a:lnSpc>
            </a:pPr>
            <a:r>
              <a:rPr lang="en-US" sz="1493" b="1" dirty="0">
                <a:solidFill>
                  <a:srgbClr val="FFFFFF"/>
                </a:solidFill>
                <a:latin typeface="Quattrocento Sans" pitchFamily="34" charset="0"/>
                <a:ea typeface="Quattrocento Sans" pitchFamily="34" charset="-122"/>
                <a:cs typeface="Quattrocento Sans" pitchFamily="34" charset="-120"/>
              </a:rPr>
              <a:t>Bệnh nền</a:t>
            </a:r>
            <a:endParaRPr lang="en-US" sz="1600" dirty="0"/>
          </a:p>
        </p:txBody>
      </p:sp>
      <p:sp>
        <p:nvSpPr>
          <p:cNvPr id="65" name="Text 63"/>
          <p:cNvSpPr/>
          <p:nvPr/>
        </p:nvSpPr>
        <p:spPr>
          <a:xfrm>
            <a:off x="5831040" y="8104141"/>
            <a:ext cx="4680117" cy="236968"/>
          </a:xfrm>
          <a:prstGeom prst="rect">
            <a:avLst/>
          </a:prstGeom>
          <a:noFill/>
          <a:ln/>
        </p:spPr>
        <p:txBody>
          <a:bodyPr wrap="square" lIns="0" tIns="0" rIns="0" bIns="0" rtlCol="0" anchor="ctr"/>
          <a:lstStyle/>
          <a:p>
            <a:pPr>
              <a:lnSpc>
                <a:spcPct val="120000"/>
              </a:lnSpc>
            </a:pPr>
            <a:r>
              <a:rPr lang="en-US" sz="1306" dirty="0">
                <a:solidFill>
                  <a:srgbClr val="FFFFFF"/>
                </a:solidFill>
                <a:latin typeface="Quattrocento Sans" pitchFamily="34" charset="0"/>
                <a:ea typeface="Quattrocento Sans" pitchFamily="34" charset="-122"/>
                <a:cs typeface="Quattrocento Sans" pitchFamily="34" charset="-120"/>
              </a:rPr>
              <a:t>Hen, tim mạch → tăng tử vong</a:t>
            </a:r>
            <a:endParaRPr lang="en-US" sz="1600" dirty="0"/>
          </a:p>
        </p:txBody>
      </p:sp>
      <p:sp>
        <p:nvSpPr>
          <p:cNvPr id="66" name="Shape 64"/>
          <p:cNvSpPr/>
          <p:nvPr/>
        </p:nvSpPr>
        <p:spPr>
          <a:xfrm>
            <a:off x="10714357" y="7630205"/>
            <a:ext cx="4881539" cy="853085"/>
          </a:xfrm>
          <a:custGeom>
            <a:avLst/>
            <a:gdLst/>
            <a:ahLst/>
            <a:cxnLst/>
            <a:rect l="l" t="t" r="r" b="b"/>
            <a:pathLst>
              <a:path w="4881539" h="853085">
                <a:moveTo>
                  <a:pt x="94786" y="0"/>
                </a:moveTo>
                <a:lnTo>
                  <a:pt x="4786753" y="0"/>
                </a:lnTo>
                <a:cubicBezTo>
                  <a:pt x="4839102" y="0"/>
                  <a:pt x="4881539" y="42437"/>
                  <a:pt x="4881539" y="94786"/>
                </a:cubicBezTo>
                <a:lnTo>
                  <a:pt x="4881539" y="758298"/>
                </a:lnTo>
                <a:cubicBezTo>
                  <a:pt x="4881539" y="810647"/>
                  <a:pt x="4839102" y="853085"/>
                  <a:pt x="4786753" y="853085"/>
                </a:cubicBezTo>
                <a:lnTo>
                  <a:pt x="94786" y="853085"/>
                </a:lnTo>
                <a:cubicBezTo>
                  <a:pt x="42472" y="853085"/>
                  <a:pt x="0" y="810612"/>
                  <a:pt x="0" y="758298"/>
                </a:cubicBezTo>
                <a:lnTo>
                  <a:pt x="0" y="94786"/>
                </a:lnTo>
                <a:cubicBezTo>
                  <a:pt x="0" y="42472"/>
                  <a:pt x="42472" y="0"/>
                  <a:pt x="94786" y="0"/>
                </a:cubicBezTo>
                <a:close/>
              </a:path>
            </a:pathLst>
          </a:custGeom>
          <a:solidFill>
            <a:srgbClr val="FFFFFF">
              <a:alpha val="10196"/>
            </a:srgbClr>
          </a:solidFill>
          <a:ln/>
        </p:spPr>
      </p:sp>
      <p:sp>
        <p:nvSpPr>
          <p:cNvPr id="67" name="Text 65"/>
          <p:cNvSpPr/>
          <p:nvPr/>
        </p:nvSpPr>
        <p:spPr>
          <a:xfrm>
            <a:off x="10856538" y="7772386"/>
            <a:ext cx="4691965" cy="284362"/>
          </a:xfrm>
          <a:prstGeom prst="rect">
            <a:avLst/>
          </a:prstGeom>
          <a:noFill/>
          <a:ln/>
        </p:spPr>
        <p:txBody>
          <a:bodyPr wrap="square" lIns="0" tIns="0" rIns="0" bIns="0" rtlCol="0" anchor="ctr"/>
          <a:lstStyle/>
          <a:p>
            <a:pPr>
              <a:lnSpc>
                <a:spcPct val="130000"/>
              </a:lnSpc>
            </a:pPr>
            <a:r>
              <a:rPr lang="en-US" sz="1493" b="1" dirty="0">
                <a:solidFill>
                  <a:srgbClr val="FFFFFF"/>
                </a:solidFill>
                <a:latin typeface="Quattrocento Sans" pitchFamily="34" charset="0"/>
                <a:ea typeface="Quattrocento Sans" pitchFamily="34" charset="-122"/>
                <a:cs typeface="Quattrocento Sans" pitchFamily="34" charset="-120"/>
              </a:rPr>
              <a:t>Tuổi</a:t>
            </a:r>
            <a:endParaRPr lang="en-US" sz="1600" dirty="0"/>
          </a:p>
        </p:txBody>
      </p:sp>
      <p:sp>
        <p:nvSpPr>
          <p:cNvPr id="68" name="Text 66"/>
          <p:cNvSpPr/>
          <p:nvPr/>
        </p:nvSpPr>
        <p:spPr>
          <a:xfrm>
            <a:off x="10856538" y="8104141"/>
            <a:ext cx="4680117" cy="236968"/>
          </a:xfrm>
          <a:prstGeom prst="rect">
            <a:avLst/>
          </a:prstGeom>
          <a:noFill/>
          <a:ln/>
        </p:spPr>
        <p:txBody>
          <a:bodyPr wrap="square" lIns="0" tIns="0" rIns="0" bIns="0" rtlCol="0" anchor="ctr"/>
          <a:lstStyle/>
          <a:p>
            <a:pPr>
              <a:lnSpc>
                <a:spcPct val="120000"/>
              </a:lnSpc>
            </a:pPr>
            <a:r>
              <a:rPr lang="en-US" sz="1306" dirty="0">
                <a:solidFill>
                  <a:srgbClr val="FFFFFF"/>
                </a:solidFill>
                <a:latin typeface="Quattrocento Sans" pitchFamily="34" charset="0"/>
                <a:ea typeface="Quattrocento Sans" pitchFamily="34" charset="-122"/>
                <a:cs typeface="Quattrocento Sans" pitchFamily="34" charset="-120"/>
              </a:rPr>
              <a:t>Trẻ em và ngườ già dễ nặng</a:t>
            </a:r>
            <a:endParaRPr lang="en-US" sz="1600" dirty="0"/>
          </a:p>
        </p:txBody>
      </p:sp>
    </p:spTree>
  </p:cSld>
  <p:clrMapOvr>
    <a:masterClrMapping/>
  </p:clrMapOvr>
  <p:transition>
    <p:fade/>
    <p:spd val="med"/>
  </p:transition>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Dự phòng Sốc phản vệ</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47800"/>
            <a:ext cx="7493000" cy="3098800"/>
          </a:xfrm>
          <a:custGeom>
            <a:avLst/>
            <a:gdLst/>
            <a:ahLst/>
            <a:cxnLst/>
            <a:rect l="l" t="t" r="r" b="b"/>
            <a:pathLst>
              <a:path w="7493000" h="3098800">
                <a:moveTo>
                  <a:pt x="50800" y="0"/>
                </a:moveTo>
                <a:lnTo>
                  <a:pt x="7442200" y="0"/>
                </a:lnTo>
                <a:cubicBezTo>
                  <a:pt x="7470237" y="0"/>
                  <a:pt x="7493000" y="22763"/>
                  <a:pt x="7493000" y="50800"/>
                </a:cubicBezTo>
                <a:lnTo>
                  <a:pt x="7493000" y="2946401"/>
                </a:lnTo>
                <a:cubicBezTo>
                  <a:pt x="7493000" y="3030569"/>
                  <a:pt x="7424769" y="3098800"/>
                  <a:pt x="7340601" y="3098800"/>
                </a:cubicBezTo>
                <a:lnTo>
                  <a:pt x="152399" y="3098800"/>
                </a:lnTo>
                <a:cubicBezTo>
                  <a:pt x="68231" y="3098800"/>
                  <a:pt x="0" y="3030569"/>
                  <a:pt x="0" y="2946401"/>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2A4B7C"/>
          </a:solidFill>
          <a:ln/>
        </p:spPr>
      </p:sp>
      <p:sp>
        <p:nvSpPr>
          <p:cNvPr id="6" name="Shape 4"/>
          <p:cNvSpPr/>
          <p:nvPr/>
        </p:nvSpPr>
        <p:spPr>
          <a:xfrm>
            <a:off x="800100" y="1777826"/>
            <a:ext cx="304800" cy="304800"/>
          </a:xfrm>
          <a:custGeom>
            <a:avLst/>
            <a:gdLst/>
            <a:ahLst/>
            <a:cxnLst/>
            <a:rect l="l" t="t" r="r" b="b"/>
            <a:pathLst>
              <a:path w="304800" h="304800">
                <a:moveTo>
                  <a:pt x="152400" y="0"/>
                </a:moveTo>
                <a:cubicBezTo>
                  <a:pt x="155138" y="0"/>
                  <a:pt x="157877" y="595"/>
                  <a:pt x="160377" y="1726"/>
                </a:cubicBezTo>
                <a:lnTo>
                  <a:pt x="272534" y="49292"/>
                </a:lnTo>
                <a:cubicBezTo>
                  <a:pt x="285631" y="54828"/>
                  <a:pt x="295394" y="67747"/>
                  <a:pt x="295335" y="83344"/>
                </a:cubicBezTo>
                <a:cubicBezTo>
                  <a:pt x="295037" y="142399"/>
                  <a:pt x="270748" y="250448"/>
                  <a:pt x="168176" y="299561"/>
                </a:cubicBezTo>
                <a:cubicBezTo>
                  <a:pt x="158234" y="304324"/>
                  <a:pt x="146685" y="304324"/>
                  <a:pt x="136743" y="299561"/>
                </a:cubicBezTo>
                <a:cubicBezTo>
                  <a:pt x="34111" y="250448"/>
                  <a:pt x="9882" y="142399"/>
                  <a:pt x="9585" y="83344"/>
                </a:cubicBezTo>
                <a:cubicBezTo>
                  <a:pt x="9525" y="67747"/>
                  <a:pt x="19288" y="54828"/>
                  <a:pt x="32385" y="49292"/>
                </a:cubicBezTo>
                <a:lnTo>
                  <a:pt x="144482" y="1726"/>
                </a:lnTo>
                <a:cubicBezTo>
                  <a:pt x="146983" y="595"/>
                  <a:pt x="149662" y="0"/>
                  <a:pt x="152400" y="0"/>
                </a:cubicBezTo>
                <a:close/>
                <a:moveTo>
                  <a:pt x="152400" y="39767"/>
                </a:moveTo>
                <a:lnTo>
                  <a:pt x="152400" y="264855"/>
                </a:lnTo>
                <a:cubicBezTo>
                  <a:pt x="234553" y="225088"/>
                  <a:pt x="256639" y="136981"/>
                  <a:pt x="257175" y="84237"/>
                </a:cubicBezTo>
                <a:lnTo>
                  <a:pt x="152400" y="39826"/>
                </a:lnTo>
                <a:lnTo>
                  <a:pt x="152400" y="39826"/>
                </a:lnTo>
                <a:close/>
              </a:path>
            </a:pathLst>
          </a:custGeom>
          <a:solidFill>
            <a:srgbClr val="2A4B7C"/>
          </a:solidFill>
          <a:ln/>
        </p:spPr>
      </p:sp>
      <p:sp>
        <p:nvSpPr>
          <p:cNvPr id="7" name="Text 5"/>
          <p:cNvSpPr/>
          <p:nvPr/>
        </p:nvSpPr>
        <p:spPr>
          <a:xfrm>
            <a:off x="1143000" y="1727200"/>
            <a:ext cx="67564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Dự phòng Sơ cấp</a:t>
            </a:r>
            <a:endParaRPr lang="en-US" sz="1600" dirty="0"/>
          </a:p>
        </p:txBody>
      </p:sp>
      <p:sp>
        <p:nvSpPr>
          <p:cNvPr id="8" name="Text 6"/>
          <p:cNvSpPr/>
          <p:nvPr/>
        </p:nvSpPr>
        <p:spPr>
          <a:xfrm>
            <a:off x="762000" y="2285826"/>
            <a:ext cx="7086600" cy="33020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Ngăn ngừa lần đầu tiên</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bằng cách tránh dị nguyên đã biết:</a:t>
            </a:r>
            <a:endParaRPr lang="en-US" sz="1600" dirty="0"/>
          </a:p>
        </p:txBody>
      </p:sp>
      <p:sp>
        <p:nvSpPr>
          <p:cNvPr id="9" name="Shape 7"/>
          <p:cNvSpPr/>
          <p:nvPr/>
        </p:nvSpPr>
        <p:spPr>
          <a:xfrm>
            <a:off x="787400" y="2819226"/>
            <a:ext cx="203200" cy="203200"/>
          </a:xfrm>
          <a:custGeom>
            <a:avLst/>
            <a:gdLst/>
            <a:ahLst/>
            <a:cxnLst/>
            <a:rect l="l" t="t" r="r" b="b"/>
            <a:pathLst>
              <a:path w="203200" h="203200">
                <a:moveTo>
                  <a:pt x="145733" y="163711"/>
                </a:moveTo>
                <a:lnTo>
                  <a:pt x="39489" y="57468"/>
                </a:lnTo>
                <a:cubicBezTo>
                  <a:pt x="30599" y="69929"/>
                  <a:pt x="25400" y="85169"/>
                  <a:pt x="25400" y="101600"/>
                </a:cubicBezTo>
                <a:cubicBezTo>
                  <a:pt x="25400" y="143669"/>
                  <a:pt x="59531" y="177800"/>
                  <a:pt x="101600" y="177800"/>
                </a:cubicBezTo>
                <a:cubicBezTo>
                  <a:pt x="118070" y="177800"/>
                  <a:pt x="133310" y="172601"/>
                  <a:pt x="145733" y="163711"/>
                </a:cubicBezTo>
                <a:close/>
                <a:moveTo>
                  <a:pt x="163711" y="145733"/>
                </a:moveTo>
                <a:cubicBezTo>
                  <a:pt x="172601" y="133271"/>
                  <a:pt x="177800" y="118031"/>
                  <a:pt x="177800" y="101600"/>
                </a:cubicBezTo>
                <a:cubicBezTo>
                  <a:pt x="177800" y="59531"/>
                  <a:pt x="143669" y="25400"/>
                  <a:pt x="101600" y="25400"/>
                </a:cubicBezTo>
                <a:cubicBezTo>
                  <a:pt x="85130" y="25400"/>
                  <a:pt x="69890" y="30599"/>
                  <a:pt x="57468" y="39489"/>
                </a:cubicBezTo>
                <a:lnTo>
                  <a:pt x="163711" y="145733"/>
                </a:lnTo>
                <a:close/>
                <a:moveTo>
                  <a:pt x="0" y="101600"/>
                </a:moveTo>
                <a:cubicBezTo>
                  <a:pt x="0" y="45525"/>
                  <a:pt x="45525" y="0"/>
                  <a:pt x="101600" y="0"/>
                </a:cubicBezTo>
                <a:cubicBezTo>
                  <a:pt x="157675" y="0"/>
                  <a:pt x="203200" y="45525"/>
                  <a:pt x="203200" y="101600"/>
                </a:cubicBezTo>
                <a:cubicBezTo>
                  <a:pt x="203200" y="157675"/>
                  <a:pt x="157675" y="203200"/>
                  <a:pt x="101600" y="203200"/>
                </a:cubicBezTo>
                <a:cubicBezTo>
                  <a:pt x="45525" y="203200"/>
                  <a:pt x="0" y="157675"/>
                  <a:pt x="0" y="101600"/>
                </a:cubicBezTo>
                <a:close/>
              </a:path>
            </a:pathLst>
          </a:custGeom>
          <a:solidFill>
            <a:srgbClr val="2A4B7C"/>
          </a:solidFill>
          <a:ln/>
        </p:spPr>
      </p:sp>
      <p:sp>
        <p:nvSpPr>
          <p:cNvPr id="10" name="Text 8"/>
          <p:cNvSpPr/>
          <p:nvPr/>
        </p:nvSpPr>
        <p:spPr>
          <a:xfrm>
            <a:off x="1117600" y="2768426"/>
            <a:ext cx="3086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Tránh hoàn toàn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dị nguyên đã biết</a:t>
            </a:r>
            <a:endParaRPr lang="en-US" sz="1600" dirty="0"/>
          </a:p>
        </p:txBody>
      </p:sp>
      <p:sp>
        <p:nvSpPr>
          <p:cNvPr id="11" name="Shape 9"/>
          <p:cNvSpPr/>
          <p:nvPr/>
        </p:nvSpPr>
        <p:spPr>
          <a:xfrm>
            <a:off x="787400" y="3225626"/>
            <a:ext cx="203200" cy="203200"/>
          </a:xfrm>
          <a:custGeom>
            <a:avLst/>
            <a:gdLst/>
            <a:ahLst/>
            <a:cxnLst/>
            <a:rect l="l" t="t" r="r" b="b"/>
            <a:pathLst>
              <a:path w="203200" h="203200">
                <a:moveTo>
                  <a:pt x="101600" y="60325"/>
                </a:moveTo>
                <a:cubicBezTo>
                  <a:pt x="120876" y="60325"/>
                  <a:pt x="136525" y="44676"/>
                  <a:pt x="136525" y="25400"/>
                </a:cubicBezTo>
                <a:cubicBezTo>
                  <a:pt x="136525" y="6124"/>
                  <a:pt x="120876" y="-9525"/>
                  <a:pt x="101600" y="-9525"/>
                </a:cubicBezTo>
                <a:cubicBezTo>
                  <a:pt x="82324" y="-9525"/>
                  <a:pt x="66675" y="6124"/>
                  <a:pt x="66675" y="25400"/>
                </a:cubicBezTo>
                <a:cubicBezTo>
                  <a:pt x="66675" y="44676"/>
                  <a:pt x="82324" y="60325"/>
                  <a:pt x="101600" y="60325"/>
                </a:cubicBezTo>
                <a:close/>
                <a:moveTo>
                  <a:pt x="101600" y="178872"/>
                </a:moveTo>
                <a:lnTo>
                  <a:pt x="101600" y="119618"/>
                </a:lnTo>
                <a:cubicBezTo>
                  <a:pt x="108069" y="116919"/>
                  <a:pt x="114657" y="114181"/>
                  <a:pt x="121325" y="111403"/>
                </a:cubicBezTo>
                <a:cubicBezTo>
                  <a:pt x="136803" y="104973"/>
                  <a:pt x="153392" y="101640"/>
                  <a:pt x="170180" y="101640"/>
                </a:cubicBezTo>
                <a:lnTo>
                  <a:pt x="177800" y="101640"/>
                </a:lnTo>
                <a:lnTo>
                  <a:pt x="177800" y="165140"/>
                </a:lnTo>
                <a:lnTo>
                  <a:pt x="170180" y="165140"/>
                </a:lnTo>
                <a:cubicBezTo>
                  <a:pt x="146725" y="165140"/>
                  <a:pt x="123468" y="169783"/>
                  <a:pt x="101798" y="178832"/>
                </a:cubicBezTo>
                <a:lnTo>
                  <a:pt x="101600" y="178911"/>
                </a:lnTo>
                <a:close/>
                <a:moveTo>
                  <a:pt x="101600" y="92075"/>
                </a:moveTo>
                <a:lnTo>
                  <a:pt x="91638" y="87908"/>
                </a:lnTo>
                <a:cubicBezTo>
                  <a:pt x="73065" y="80169"/>
                  <a:pt x="53142" y="76200"/>
                  <a:pt x="33020" y="76200"/>
                </a:cubicBezTo>
                <a:lnTo>
                  <a:pt x="19050" y="76200"/>
                </a:lnTo>
                <a:cubicBezTo>
                  <a:pt x="8533" y="76200"/>
                  <a:pt x="0" y="84733"/>
                  <a:pt x="0" y="95250"/>
                </a:cubicBezTo>
                <a:lnTo>
                  <a:pt x="0" y="171450"/>
                </a:lnTo>
                <a:cubicBezTo>
                  <a:pt x="0" y="181967"/>
                  <a:pt x="8533" y="190500"/>
                  <a:pt x="19050" y="190500"/>
                </a:cubicBezTo>
                <a:lnTo>
                  <a:pt x="33020" y="190500"/>
                </a:lnTo>
                <a:cubicBezTo>
                  <a:pt x="53142" y="190500"/>
                  <a:pt x="73065" y="194469"/>
                  <a:pt x="91638" y="202208"/>
                </a:cubicBezTo>
                <a:lnTo>
                  <a:pt x="96718" y="204311"/>
                </a:lnTo>
                <a:cubicBezTo>
                  <a:pt x="99854" y="205621"/>
                  <a:pt x="103346" y="205621"/>
                  <a:pt x="106482" y="204311"/>
                </a:cubicBezTo>
                <a:lnTo>
                  <a:pt x="111562" y="202208"/>
                </a:lnTo>
                <a:cubicBezTo>
                  <a:pt x="130135" y="194469"/>
                  <a:pt x="150058" y="190500"/>
                  <a:pt x="170180" y="190500"/>
                </a:cubicBezTo>
                <a:lnTo>
                  <a:pt x="184150" y="190500"/>
                </a:lnTo>
                <a:cubicBezTo>
                  <a:pt x="194667" y="190500"/>
                  <a:pt x="203200" y="181967"/>
                  <a:pt x="203200" y="171450"/>
                </a:cubicBezTo>
                <a:lnTo>
                  <a:pt x="203200" y="95250"/>
                </a:lnTo>
                <a:cubicBezTo>
                  <a:pt x="203200" y="84733"/>
                  <a:pt x="194667" y="76200"/>
                  <a:pt x="184150" y="76200"/>
                </a:cubicBezTo>
                <a:lnTo>
                  <a:pt x="170180" y="76200"/>
                </a:lnTo>
                <a:cubicBezTo>
                  <a:pt x="150058" y="76200"/>
                  <a:pt x="130135" y="80169"/>
                  <a:pt x="111562" y="87908"/>
                </a:cubicBezTo>
                <a:lnTo>
                  <a:pt x="101600" y="92075"/>
                </a:lnTo>
                <a:close/>
              </a:path>
            </a:pathLst>
          </a:custGeom>
          <a:solidFill>
            <a:srgbClr val="2A4B7C"/>
          </a:solidFill>
          <a:ln/>
        </p:spPr>
      </p:sp>
      <p:sp>
        <p:nvSpPr>
          <p:cNvPr id="12" name="Text 10"/>
          <p:cNvSpPr/>
          <p:nvPr/>
        </p:nvSpPr>
        <p:spPr>
          <a:xfrm>
            <a:off x="1117600" y="3174826"/>
            <a:ext cx="30480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Đọc kỹ nhãn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thuốc và thực phẩm</a:t>
            </a:r>
            <a:endParaRPr lang="en-US" sz="1600" dirty="0"/>
          </a:p>
        </p:txBody>
      </p:sp>
      <p:sp>
        <p:nvSpPr>
          <p:cNvPr id="13" name="Shape 11"/>
          <p:cNvSpPr/>
          <p:nvPr/>
        </p:nvSpPr>
        <p:spPr>
          <a:xfrm>
            <a:off x="774700" y="3632026"/>
            <a:ext cx="228600" cy="203200"/>
          </a:xfrm>
          <a:custGeom>
            <a:avLst/>
            <a:gdLst/>
            <a:ahLst/>
            <a:cxnLst/>
            <a:rect l="l" t="t" r="r" b="b"/>
            <a:pathLst>
              <a:path w="228600" h="203200">
                <a:moveTo>
                  <a:pt x="152400" y="57150"/>
                </a:moveTo>
                <a:cubicBezTo>
                  <a:pt x="152400" y="95726"/>
                  <a:pt x="118269" y="127000"/>
                  <a:pt x="76200" y="127000"/>
                </a:cubicBezTo>
                <a:cubicBezTo>
                  <a:pt x="65603" y="127000"/>
                  <a:pt x="55523" y="125016"/>
                  <a:pt x="46355" y="121444"/>
                </a:cubicBezTo>
                <a:lnTo>
                  <a:pt x="13970" y="138589"/>
                </a:lnTo>
                <a:cubicBezTo>
                  <a:pt x="10279" y="140533"/>
                  <a:pt x="5755" y="139859"/>
                  <a:pt x="2778" y="136922"/>
                </a:cubicBezTo>
                <a:cubicBezTo>
                  <a:pt x="-198" y="133985"/>
                  <a:pt x="-873" y="129421"/>
                  <a:pt x="1111" y="125730"/>
                </a:cubicBezTo>
                <a:lnTo>
                  <a:pt x="15240" y="99060"/>
                </a:lnTo>
                <a:cubicBezTo>
                  <a:pt x="5675" y="87392"/>
                  <a:pt x="0" y="72866"/>
                  <a:pt x="0" y="57150"/>
                </a:cubicBezTo>
                <a:cubicBezTo>
                  <a:pt x="0" y="18574"/>
                  <a:pt x="34131" y="-12700"/>
                  <a:pt x="76200" y="-12700"/>
                </a:cubicBezTo>
                <a:cubicBezTo>
                  <a:pt x="118269" y="-12700"/>
                  <a:pt x="152400" y="18574"/>
                  <a:pt x="152400" y="57150"/>
                </a:cubicBezTo>
                <a:close/>
                <a:moveTo>
                  <a:pt x="152400" y="203200"/>
                </a:moveTo>
                <a:cubicBezTo>
                  <a:pt x="115054" y="203200"/>
                  <a:pt x="83979" y="178554"/>
                  <a:pt x="77470" y="146050"/>
                </a:cubicBezTo>
                <a:cubicBezTo>
                  <a:pt x="125095" y="145455"/>
                  <a:pt x="166489" y="111562"/>
                  <a:pt x="171053" y="65603"/>
                </a:cubicBezTo>
                <a:cubicBezTo>
                  <a:pt x="204113" y="73223"/>
                  <a:pt x="228600" y="100648"/>
                  <a:pt x="228600" y="133350"/>
                </a:cubicBezTo>
                <a:cubicBezTo>
                  <a:pt x="228600" y="149066"/>
                  <a:pt x="222925" y="163592"/>
                  <a:pt x="213360" y="175260"/>
                </a:cubicBezTo>
                <a:lnTo>
                  <a:pt x="227489" y="201930"/>
                </a:lnTo>
                <a:cubicBezTo>
                  <a:pt x="229433" y="205621"/>
                  <a:pt x="228759" y="210145"/>
                  <a:pt x="225822" y="213122"/>
                </a:cubicBezTo>
                <a:cubicBezTo>
                  <a:pt x="222885" y="216098"/>
                  <a:pt x="218321" y="216773"/>
                  <a:pt x="214630" y="214789"/>
                </a:cubicBezTo>
                <a:lnTo>
                  <a:pt x="182245" y="197644"/>
                </a:lnTo>
                <a:cubicBezTo>
                  <a:pt x="173077" y="201216"/>
                  <a:pt x="162997" y="203200"/>
                  <a:pt x="152400" y="203200"/>
                </a:cubicBezTo>
                <a:close/>
              </a:path>
            </a:pathLst>
          </a:custGeom>
          <a:solidFill>
            <a:srgbClr val="2A4B7C"/>
          </a:solidFill>
          <a:ln/>
        </p:spPr>
      </p:sp>
      <p:sp>
        <p:nvSpPr>
          <p:cNvPr id="14" name="Text 12"/>
          <p:cNvSpPr/>
          <p:nvPr/>
        </p:nvSpPr>
        <p:spPr>
          <a:xfrm>
            <a:off x="1117600" y="3581226"/>
            <a:ext cx="35687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Thông báo</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cho nhân viên y tế về dị ứng</a:t>
            </a:r>
            <a:endParaRPr lang="en-US" sz="1600" dirty="0"/>
          </a:p>
        </p:txBody>
      </p:sp>
      <p:sp>
        <p:nvSpPr>
          <p:cNvPr id="15" name="Shape 13"/>
          <p:cNvSpPr/>
          <p:nvPr/>
        </p:nvSpPr>
        <p:spPr>
          <a:xfrm>
            <a:off x="774700" y="4038426"/>
            <a:ext cx="228600" cy="203200"/>
          </a:xfrm>
          <a:custGeom>
            <a:avLst/>
            <a:gdLst/>
            <a:ahLst/>
            <a:cxnLst/>
            <a:rect l="l" t="t" r="r" b="b"/>
            <a:pathLst>
              <a:path w="228600" h="203200">
                <a:moveTo>
                  <a:pt x="0" y="38100"/>
                </a:moveTo>
                <a:cubicBezTo>
                  <a:pt x="0" y="24090"/>
                  <a:pt x="11390" y="12700"/>
                  <a:pt x="25400" y="12700"/>
                </a:cubicBezTo>
                <a:lnTo>
                  <a:pt x="203200" y="12700"/>
                </a:lnTo>
                <a:cubicBezTo>
                  <a:pt x="217210" y="12700"/>
                  <a:pt x="228600" y="24090"/>
                  <a:pt x="228600" y="38100"/>
                </a:cubicBezTo>
                <a:lnTo>
                  <a:pt x="0" y="38100"/>
                </a:lnTo>
                <a:close/>
                <a:moveTo>
                  <a:pt x="0" y="57150"/>
                </a:moveTo>
                <a:lnTo>
                  <a:pt x="228600" y="57150"/>
                </a:lnTo>
                <a:lnTo>
                  <a:pt x="228600" y="165100"/>
                </a:lnTo>
                <a:cubicBezTo>
                  <a:pt x="228600" y="179110"/>
                  <a:pt x="217210" y="190500"/>
                  <a:pt x="203200" y="190500"/>
                </a:cubicBezTo>
                <a:lnTo>
                  <a:pt x="25400" y="190500"/>
                </a:lnTo>
                <a:cubicBezTo>
                  <a:pt x="11390" y="190500"/>
                  <a:pt x="0" y="179110"/>
                  <a:pt x="0" y="165100"/>
                </a:cubicBezTo>
                <a:lnTo>
                  <a:pt x="0" y="57150"/>
                </a:lnTo>
                <a:close/>
                <a:moveTo>
                  <a:pt x="98147" y="165100"/>
                </a:moveTo>
                <a:cubicBezTo>
                  <a:pt x="106164" y="165100"/>
                  <a:pt x="112157" y="157401"/>
                  <a:pt x="107037" y="151209"/>
                </a:cubicBezTo>
                <a:cubicBezTo>
                  <a:pt x="101203" y="144185"/>
                  <a:pt x="92392" y="139700"/>
                  <a:pt x="82550" y="139700"/>
                </a:cubicBezTo>
                <a:lnTo>
                  <a:pt x="57150" y="139700"/>
                </a:lnTo>
                <a:cubicBezTo>
                  <a:pt x="47308" y="139700"/>
                  <a:pt x="38497" y="144185"/>
                  <a:pt x="32663" y="151209"/>
                </a:cubicBezTo>
                <a:cubicBezTo>
                  <a:pt x="27543" y="157401"/>
                  <a:pt x="33536" y="165100"/>
                  <a:pt x="41553" y="165100"/>
                </a:cubicBezTo>
                <a:lnTo>
                  <a:pt x="98108" y="165100"/>
                </a:lnTo>
                <a:close/>
                <a:moveTo>
                  <a:pt x="69850" y="123825"/>
                </a:moveTo>
                <a:cubicBezTo>
                  <a:pt x="82116" y="123825"/>
                  <a:pt x="92075" y="113866"/>
                  <a:pt x="92075" y="101600"/>
                </a:cubicBezTo>
                <a:cubicBezTo>
                  <a:pt x="92075" y="89334"/>
                  <a:pt x="82116" y="79375"/>
                  <a:pt x="69850" y="79375"/>
                </a:cubicBezTo>
                <a:cubicBezTo>
                  <a:pt x="57584" y="79375"/>
                  <a:pt x="47625" y="89334"/>
                  <a:pt x="47625" y="101600"/>
                </a:cubicBezTo>
                <a:cubicBezTo>
                  <a:pt x="47625" y="113866"/>
                  <a:pt x="57584" y="123825"/>
                  <a:pt x="69850" y="123825"/>
                </a:cubicBezTo>
                <a:close/>
                <a:moveTo>
                  <a:pt x="142875" y="82550"/>
                </a:moveTo>
                <a:cubicBezTo>
                  <a:pt x="137597" y="82550"/>
                  <a:pt x="133350" y="86797"/>
                  <a:pt x="133350" y="92075"/>
                </a:cubicBezTo>
                <a:cubicBezTo>
                  <a:pt x="133350" y="97353"/>
                  <a:pt x="137597" y="101600"/>
                  <a:pt x="142875" y="101600"/>
                </a:cubicBezTo>
                <a:lnTo>
                  <a:pt x="187325" y="101600"/>
                </a:lnTo>
                <a:cubicBezTo>
                  <a:pt x="192603" y="101600"/>
                  <a:pt x="196850" y="97353"/>
                  <a:pt x="196850" y="92075"/>
                </a:cubicBezTo>
                <a:cubicBezTo>
                  <a:pt x="196850" y="86797"/>
                  <a:pt x="192603" y="82550"/>
                  <a:pt x="187325" y="82550"/>
                </a:cubicBezTo>
                <a:lnTo>
                  <a:pt x="142875" y="82550"/>
                </a:lnTo>
                <a:close/>
                <a:moveTo>
                  <a:pt x="142875" y="120650"/>
                </a:moveTo>
                <a:cubicBezTo>
                  <a:pt x="137597" y="120650"/>
                  <a:pt x="133350" y="124897"/>
                  <a:pt x="133350" y="130175"/>
                </a:cubicBezTo>
                <a:cubicBezTo>
                  <a:pt x="133350" y="135453"/>
                  <a:pt x="137597" y="139700"/>
                  <a:pt x="142875" y="139700"/>
                </a:cubicBezTo>
                <a:lnTo>
                  <a:pt x="187325" y="139700"/>
                </a:lnTo>
                <a:cubicBezTo>
                  <a:pt x="192603" y="139700"/>
                  <a:pt x="196850" y="135453"/>
                  <a:pt x="196850" y="130175"/>
                </a:cubicBezTo>
                <a:cubicBezTo>
                  <a:pt x="196850" y="124897"/>
                  <a:pt x="192603" y="120650"/>
                  <a:pt x="187325" y="120650"/>
                </a:cubicBezTo>
                <a:lnTo>
                  <a:pt x="142875" y="120650"/>
                </a:lnTo>
                <a:close/>
              </a:path>
            </a:pathLst>
          </a:custGeom>
          <a:solidFill>
            <a:srgbClr val="2A4B7C"/>
          </a:solidFill>
          <a:ln/>
        </p:spPr>
      </p:sp>
      <p:sp>
        <p:nvSpPr>
          <p:cNvPr id="16" name="Text 14"/>
          <p:cNvSpPr/>
          <p:nvPr/>
        </p:nvSpPr>
        <p:spPr>
          <a:xfrm>
            <a:off x="1117600" y="3987626"/>
            <a:ext cx="2565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Ghi nhận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vào hồ sơ bệnh án</a:t>
            </a:r>
            <a:endParaRPr lang="en-US" sz="1600" dirty="0"/>
          </a:p>
        </p:txBody>
      </p:sp>
      <p:sp>
        <p:nvSpPr>
          <p:cNvPr id="17" name="Shape 15"/>
          <p:cNvSpPr/>
          <p:nvPr/>
        </p:nvSpPr>
        <p:spPr>
          <a:xfrm>
            <a:off x="8255000" y="1447800"/>
            <a:ext cx="7493000" cy="3098800"/>
          </a:xfrm>
          <a:custGeom>
            <a:avLst/>
            <a:gdLst/>
            <a:ahLst/>
            <a:cxnLst/>
            <a:rect l="l" t="t" r="r" b="b"/>
            <a:pathLst>
              <a:path w="7493000" h="3098800">
                <a:moveTo>
                  <a:pt x="50800" y="0"/>
                </a:moveTo>
                <a:lnTo>
                  <a:pt x="7442200" y="0"/>
                </a:lnTo>
                <a:cubicBezTo>
                  <a:pt x="7470237" y="0"/>
                  <a:pt x="7493000" y="22763"/>
                  <a:pt x="7493000" y="50800"/>
                </a:cubicBezTo>
                <a:lnTo>
                  <a:pt x="7493000" y="2946401"/>
                </a:lnTo>
                <a:cubicBezTo>
                  <a:pt x="7493000" y="3030569"/>
                  <a:pt x="7424769" y="3098800"/>
                  <a:pt x="7340601" y="3098800"/>
                </a:cubicBezTo>
                <a:lnTo>
                  <a:pt x="152399" y="3098800"/>
                </a:lnTo>
                <a:cubicBezTo>
                  <a:pt x="68231" y="3098800"/>
                  <a:pt x="0" y="3030569"/>
                  <a:pt x="0" y="2946401"/>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18" name="Shape 16"/>
          <p:cNvSpPr/>
          <p:nvPr/>
        </p:nvSpPr>
        <p:spPr>
          <a:xfrm>
            <a:off x="8255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19" name="Shape 17"/>
          <p:cNvSpPr/>
          <p:nvPr/>
        </p:nvSpPr>
        <p:spPr>
          <a:xfrm>
            <a:off x="8528050" y="1777826"/>
            <a:ext cx="342900" cy="304800"/>
          </a:xfrm>
          <a:custGeom>
            <a:avLst/>
            <a:gdLst/>
            <a:ahLst/>
            <a:cxnLst/>
            <a:rect l="l" t="t" r="r" b="b"/>
            <a:pathLst>
              <a:path w="342900" h="304800">
                <a:moveTo>
                  <a:pt x="296168" y="-10120"/>
                </a:moveTo>
                <a:cubicBezTo>
                  <a:pt x="290572" y="-15716"/>
                  <a:pt x="281523" y="-15716"/>
                  <a:pt x="275987" y="-10120"/>
                </a:cubicBezTo>
                <a:cubicBezTo>
                  <a:pt x="270450" y="-4524"/>
                  <a:pt x="270391" y="4524"/>
                  <a:pt x="275987" y="10061"/>
                </a:cubicBezTo>
                <a:lnTo>
                  <a:pt x="284917" y="18990"/>
                </a:lnTo>
                <a:lnTo>
                  <a:pt x="257473" y="46434"/>
                </a:lnTo>
                <a:lnTo>
                  <a:pt x="219968" y="8930"/>
                </a:lnTo>
                <a:cubicBezTo>
                  <a:pt x="214372" y="3334"/>
                  <a:pt x="205323" y="3334"/>
                  <a:pt x="199787" y="8930"/>
                </a:cubicBezTo>
                <a:cubicBezTo>
                  <a:pt x="194250" y="14526"/>
                  <a:pt x="194191" y="23574"/>
                  <a:pt x="199787" y="29111"/>
                </a:cubicBezTo>
                <a:lnTo>
                  <a:pt x="203954" y="33278"/>
                </a:lnTo>
                <a:lnTo>
                  <a:pt x="157460" y="79772"/>
                </a:lnTo>
                <a:lnTo>
                  <a:pt x="181868" y="104180"/>
                </a:lnTo>
                <a:cubicBezTo>
                  <a:pt x="187464" y="109776"/>
                  <a:pt x="187464" y="118824"/>
                  <a:pt x="181868" y="124361"/>
                </a:cubicBezTo>
                <a:cubicBezTo>
                  <a:pt x="176272" y="129897"/>
                  <a:pt x="167223" y="129957"/>
                  <a:pt x="161687" y="124361"/>
                </a:cubicBezTo>
                <a:lnTo>
                  <a:pt x="137279" y="99953"/>
                </a:lnTo>
                <a:lnTo>
                  <a:pt x="109835" y="127397"/>
                </a:lnTo>
                <a:lnTo>
                  <a:pt x="134243" y="151805"/>
                </a:lnTo>
                <a:cubicBezTo>
                  <a:pt x="139839" y="157401"/>
                  <a:pt x="139839" y="166449"/>
                  <a:pt x="134243" y="171986"/>
                </a:cubicBezTo>
                <a:cubicBezTo>
                  <a:pt x="128647" y="177522"/>
                  <a:pt x="119598" y="177582"/>
                  <a:pt x="114062" y="171986"/>
                </a:cubicBezTo>
                <a:lnTo>
                  <a:pt x="89654" y="147578"/>
                </a:lnTo>
                <a:lnTo>
                  <a:pt x="67211" y="170021"/>
                </a:lnTo>
                <a:cubicBezTo>
                  <a:pt x="60960" y="176272"/>
                  <a:pt x="57448" y="184725"/>
                  <a:pt x="57448" y="193596"/>
                </a:cubicBezTo>
                <a:lnTo>
                  <a:pt x="57448" y="246459"/>
                </a:lnTo>
                <a:lnTo>
                  <a:pt x="23515" y="280392"/>
                </a:lnTo>
                <a:cubicBezTo>
                  <a:pt x="17919" y="285988"/>
                  <a:pt x="17919" y="295037"/>
                  <a:pt x="23515" y="300573"/>
                </a:cubicBezTo>
                <a:cubicBezTo>
                  <a:pt x="29111" y="306110"/>
                  <a:pt x="38160" y="306169"/>
                  <a:pt x="43696" y="300573"/>
                </a:cubicBezTo>
                <a:lnTo>
                  <a:pt x="77629" y="266640"/>
                </a:lnTo>
                <a:lnTo>
                  <a:pt x="130493" y="266640"/>
                </a:lnTo>
                <a:cubicBezTo>
                  <a:pt x="139363" y="266640"/>
                  <a:pt x="147816" y="263128"/>
                  <a:pt x="154067" y="256877"/>
                </a:cubicBezTo>
                <a:lnTo>
                  <a:pt x="290810" y="120134"/>
                </a:lnTo>
                <a:lnTo>
                  <a:pt x="294977" y="124301"/>
                </a:lnTo>
                <a:cubicBezTo>
                  <a:pt x="300573" y="129897"/>
                  <a:pt x="309622" y="129897"/>
                  <a:pt x="315158" y="124301"/>
                </a:cubicBezTo>
                <a:cubicBezTo>
                  <a:pt x="320695" y="118705"/>
                  <a:pt x="320754" y="109657"/>
                  <a:pt x="315158" y="104120"/>
                </a:cubicBezTo>
                <a:lnTo>
                  <a:pt x="277654" y="66615"/>
                </a:lnTo>
                <a:lnTo>
                  <a:pt x="305098" y="39172"/>
                </a:lnTo>
                <a:lnTo>
                  <a:pt x="314027" y="48101"/>
                </a:lnTo>
                <a:cubicBezTo>
                  <a:pt x="319623" y="53697"/>
                  <a:pt x="328672" y="53697"/>
                  <a:pt x="334208" y="48101"/>
                </a:cubicBezTo>
                <a:cubicBezTo>
                  <a:pt x="339745" y="42505"/>
                  <a:pt x="339804" y="33457"/>
                  <a:pt x="334208" y="27920"/>
                </a:cubicBezTo>
                <a:lnTo>
                  <a:pt x="296108" y="-10180"/>
                </a:lnTo>
                <a:close/>
              </a:path>
            </a:pathLst>
          </a:custGeom>
          <a:solidFill>
            <a:srgbClr val="C52726"/>
          </a:solidFill>
          <a:ln/>
        </p:spPr>
      </p:sp>
      <p:sp>
        <p:nvSpPr>
          <p:cNvPr id="20" name="Text 18"/>
          <p:cNvSpPr/>
          <p:nvPr/>
        </p:nvSpPr>
        <p:spPr>
          <a:xfrm>
            <a:off x="8890000" y="1727200"/>
            <a:ext cx="67564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Dự phòng Thứ cấp</a:t>
            </a:r>
            <a:endParaRPr lang="en-US" sz="1600" dirty="0"/>
          </a:p>
        </p:txBody>
      </p:sp>
      <p:sp>
        <p:nvSpPr>
          <p:cNvPr id="21" name="Text 19"/>
          <p:cNvSpPr/>
          <p:nvPr/>
        </p:nvSpPr>
        <p:spPr>
          <a:xfrm>
            <a:off x="8509000" y="2285826"/>
            <a:ext cx="7086600" cy="33020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Ngăn ngừa tái phát</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ở ngườ đã từng bị:</a:t>
            </a:r>
            <a:endParaRPr lang="en-US" sz="1600" dirty="0"/>
          </a:p>
        </p:txBody>
      </p:sp>
      <p:sp>
        <p:nvSpPr>
          <p:cNvPr id="22" name="Shape 20"/>
          <p:cNvSpPr/>
          <p:nvPr/>
        </p:nvSpPr>
        <p:spPr>
          <a:xfrm>
            <a:off x="8559800" y="2819226"/>
            <a:ext cx="152400" cy="203200"/>
          </a:xfrm>
          <a:custGeom>
            <a:avLst/>
            <a:gdLst/>
            <a:ahLst/>
            <a:cxnLst/>
            <a:rect l="l" t="t" r="r" b="b"/>
            <a:pathLst>
              <a:path w="152400" h="203200">
                <a:moveTo>
                  <a:pt x="0" y="12700"/>
                </a:moveTo>
                <a:cubicBezTo>
                  <a:pt x="0" y="5675"/>
                  <a:pt x="5675" y="0"/>
                  <a:pt x="12700" y="0"/>
                </a:cubicBezTo>
                <a:lnTo>
                  <a:pt x="139700" y="0"/>
                </a:lnTo>
                <a:cubicBezTo>
                  <a:pt x="146725" y="0"/>
                  <a:pt x="152400" y="5675"/>
                  <a:pt x="152400" y="12700"/>
                </a:cubicBezTo>
                <a:lnTo>
                  <a:pt x="152400" y="25400"/>
                </a:lnTo>
                <a:cubicBezTo>
                  <a:pt x="152400" y="32425"/>
                  <a:pt x="146725" y="38100"/>
                  <a:pt x="139700" y="38100"/>
                </a:cubicBezTo>
                <a:lnTo>
                  <a:pt x="12700" y="38100"/>
                </a:lnTo>
                <a:cubicBezTo>
                  <a:pt x="5675" y="38100"/>
                  <a:pt x="0" y="32425"/>
                  <a:pt x="0" y="25400"/>
                </a:cubicBezTo>
                <a:lnTo>
                  <a:pt x="0" y="12700"/>
                </a:lnTo>
                <a:close/>
                <a:moveTo>
                  <a:pt x="12700" y="57150"/>
                </a:moveTo>
                <a:lnTo>
                  <a:pt x="139700" y="57150"/>
                </a:lnTo>
                <a:lnTo>
                  <a:pt x="139700" y="177800"/>
                </a:lnTo>
                <a:cubicBezTo>
                  <a:pt x="139700" y="191810"/>
                  <a:pt x="128310" y="203200"/>
                  <a:pt x="114300" y="203200"/>
                </a:cubicBezTo>
                <a:lnTo>
                  <a:pt x="38100" y="203200"/>
                </a:lnTo>
                <a:cubicBezTo>
                  <a:pt x="24090" y="203200"/>
                  <a:pt x="12700" y="191810"/>
                  <a:pt x="12700" y="177800"/>
                </a:cubicBezTo>
                <a:lnTo>
                  <a:pt x="12700" y="57150"/>
                </a:lnTo>
                <a:close/>
                <a:moveTo>
                  <a:pt x="63500" y="98425"/>
                </a:moveTo>
                <a:lnTo>
                  <a:pt x="63500" y="114300"/>
                </a:lnTo>
                <a:lnTo>
                  <a:pt x="47625" y="114300"/>
                </a:lnTo>
                <a:cubicBezTo>
                  <a:pt x="44133" y="114300"/>
                  <a:pt x="41275" y="117157"/>
                  <a:pt x="41275" y="120650"/>
                </a:cubicBezTo>
                <a:lnTo>
                  <a:pt x="41275" y="133350"/>
                </a:lnTo>
                <a:cubicBezTo>
                  <a:pt x="41275" y="136843"/>
                  <a:pt x="44133" y="139700"/>
                  <a:pt x="47625" y="139700"/>
                </a:cubicBezTo>
                <a:lnTo>
                  <a:pt x="63500" y="139700"/>
                </a:lnTo>
                <a:lnTo>
                  <a:pt x="63500" y="155575"/>
                </a:lnTo>
                <a:cubicBezTo>
                  <a:pt x="63500" y="159068"/>
                  <a:pt x="66357" y="161925"/>
                  <a:pt x="69850" y="161925"/>
                </a:cubicBezTo>
                <a:lnTo>
                  <a:pt x="82550" y="161925"/>
                </a:lnTo>
                <a:cubicBezTo>
                  <a:pt x="86043" y="161925"/>
                  <a:pt x="88900" y="159068"/>
                  <a:pt x="88900" y="155575"/>
                </a:cubicBezTo>
                <a:lnTo>
                  <a:pt x="88900" y="139700"/>
                </a:lnTo>
                <a:lnTo>
                  <a:pt x="104775" y="139700"/>
                </a:lnTo>
                <a:cubicBezTo>
                  <a:pt x="108268" y="139700"/>
                  <a:pt x="111125" y="136843"/>
                  <a:pt x="111125" y="133350"/>
                </a:cubicBezTo>
                <a:lnTo>
                  <a:pt x="111125" y="120650"/>
                </a:lnTo>
                <a:cubicBezTo>
                  <a:pt x="111125" y="117157"/>
                  <a:pt x="108268" y="114300"/>
                  <a:pt x="104775" y="114300"/>
                </a:cubicBezTo>
                <a:lnTo>
                  <a:pt x="88900" y="114300"/>
                </a:lnTo>
                <a:lnTo>
                  <a:pt x="88900" y="98425"/>
                </a:lnTo>
                <a:cubicBezTo>
                  <a:pt x="88900" y="94932"/>
                  <a:pt x="86043" y="92075"/>
                  <a:pt x="82550" y="92075"/>
                </a:cubicBezTo>
                <a:lnTo>
                  <a:pt x="69850" y="92075"/>
                </a:lnTo>
                <a:cubicBezTo>
                  <a:pt x="66357" y="92075"/>
                  <a:pt x="63500" y="94932"/>
                  <a:pt x="63500" y="98425"/>
                </a:cubicBezTo>
                <a:close/>
              </a:path>
            </a:pathLst>
          </a:custGeom>
          <a:solidFill>
            <a:srgbClr val="C52726"/>
          </a:solidFill>
          <a:ln/>
        </p:spPr>
      </p:sp>
      <p:sp>
        <p:nvSpPr>
          <p:cNvPr id="23" name="Text 21"/>
          <p:cNvSpPr/>
          <p:nvPr/>
        </p:nvSpPr>
        <p:spPr>
          <a:xfrm>
            <a:off x="8864600" y="2768426"/>
            <a:ext cx="3086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Mang theo EpiPen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mọi lúc mọi nơi</a:t>
            </a:r>
            <a:endParaRPr lang="en-US" sz="1600" dirty="0"/>
          </a:p>
        </p:txBody>
      </p:sp>
      <p:sp>
        <p:nvSpPr>
          <p:cNvPr id="24" name="Shape 22"/>
          <p:cNvSpPr/>
          <p:nvPr/>
        </p:nvSpPr>
        <p:spPr>
          <a:xfrm>
            <a:off x="8559800" y="3225626"/>
            <a:ext cx="152400" cy="203200"/>
          </a:xfrm>
          <a:custGeom>
            <a:avLst/>
            <a:gdLst/>
            <a:ahLst/>
            <a:cxnLst/>
            <a:rect l="l" t="t" r="r" b="b"/>
            <a:pathLst>
              <a:path w="152400" h="203200">
                <a:moveTo>
                  <a:pt x="25400" y="0"/>
                </a:moveTo>
                <a:cubicBezTo>
                  <a:pt x="11390" y="0"/>
                  <a:pt x="0" y="11390"/>
                  <a:pt x="0" y="25400"/>
                </a:cubicBezTo>
                <a:lnTo>
                  <a:pt x="0" y="177800"/>
                </a:lnTo>
                <a:cubicBezTo>
                  <a:pt x="0" y="191810"/>
                  <a:pt x="11390" y="203200"/>
                  <a:pt x="25400" y="203200"/>
                </a:cubicBezTo>
                <a:lnTo>
                  <a:pt x="127000" y="203200"/>
                </a:lnTo>
                <a:cubicBezTo>
                  <a:pt x="141010" y="203200"/>
                  <a:pt x="152400" y="191810"/>
                  <a:pt x="152400" y="177800"/>
                </a:cubicBezTo>
                <a:lnTo>
                  <a:pt x="152400" y="25400"/>
                </a:lnTo>
                <a:cubicBezTo>
                  <a:pt x="152400" y="11390"/>
                  <a:pt x="141010" y="0"/>
                  <a:pt x="127000" y="0"/>
                </a:cubicBezTo>
                <a:lnTo>
                  <a:pt x="25400" y="0"/>
                </a:lnTo>
                <a:close/>
                <a:moveTo>
                  <a:pt x="63500" y="139700"/>
                </a:moveTo>
                <a:lnTo>
                  <a:pt x="88900" y="139700"/>
                </a:lnTo>
                <a:cubicBezTo>
                  <a:pt x="106442" y="139700"/>
                  <a:pt x="120650" y="153908"/>
                  <a:pt x="120650" y="171450"/>
                </a:cubicBezTo>
                <a:cubicBezTo>
                  <a:pt x="120650" y="174943"/>
                  <a:pt x="117793" y="177800"/>
                  <a:pt x="114300" y="177800"/>
                </a:cubicBezTo>
                <a:lnTo>
                  <a:pt x="38100" y="177800"/>
                </a:lnTo>
                <a:cubicBezTo>
                  <a:pt x="34608" y="177800"/>
                  <a:pt x="31750" y="174943"/>
                  <a:pt x="31750" y="171450"/>
                </a:cubicBezTo>
                <a:cubicBezTo>
                  <a:pt x="31750" y="153908"/>
                  <a:pt x="45958" y="139700"/>
                  <a:pt x="63500" y="139700"/>
                </a:cubicBezTo>
                <a:close/>
                <a:moveTo>
                  <a:pt x="53975" y="101600"/>
                </a:moveTo>
                <a:cubicBezTo>
                  <a:pt x="53975" y="89334"/>
                  <a:pt x="63934" y="79375"/>
                  <a:pt x="76200" y="79375"/>
                </a:cubicBezTo>
                <a:cubicBezTo>
                  <a:pt x="88466" y="79375"/>
                  <a:pt x="98425" y="89334"/>
                  <a:pt x="98425" y="101600"/>
                </a:cubicBezTo>
                <a:cubicBezTo>
                  <a:pt x="98425" y="113866"/>
                  <a:pt x="88466" y="123825"/>
                  <a:pt x="76200" y="123825"/>
                </a:cubicBezTo>
                <a:cubicBezTo>
                  <a:pt x="63934" y="123825"/>
                  <a:pt x="53975" y="113866"/>
                  <a:pt x="53975" y="101600"/>
                </a:cubicBezTo>
                <a:close/>
                <a:moveTo>
                  <a:pt x="60325" y="25400"/>
                </a:moveTo>
                <a:lnTo>
                  <a:pt x="92075" y="25400"/>
                </a:lnTo>
                <a:cubicBezTo>
                  <a:pt x="97353" y="25400"/>
                  <a:pt x="101600" y="29647"/>
                  <a:pt x="101600" y="34925"/>
                </a:cubicBezTo>
                <a:cubicBezTo>
                  <a:pt x="101600" y="40203"/>
                  <a:pt x="97353" y="44450"/>
                  <a:pt x="92075" y="44450"/>
                </a:cubicBezTo>
                <a:lnTo>
                  <a:pt x="60325" y="44450"/>
                </a:lnTo>
                <a:cubicBezTo>
                  <a:pt x="55047" y="44450"/>
                  <a:pt x="50800" y="40203"/>
                  <a:pt x="50800" y="34925"/>
                </a:cubicBezTo>
                <a:cubicBezTo>
                  <a:pt x="50800" y="29647"/>
                  <a:pt x="55047" y="25400"/>
                  <a:pt x="60325" y="25400"/>
                </a:cubicBezTo>
                <a:close/>
              </a:path>
            </a:pathLst>
          </a:custGeom>
          <a:solidFill>
            <a:srgbClr val="C52726"/>
          </a:solidFill>
          <a:ln/>
        </p:spPr>
      </p:sp>
      <p:sp>
        <p:nvSpPr>
          <p:cNvPr id="25" name="Text 23"/>
          <p:cNvSpPr/>
          <p:nvPr/>
        </p:nvSpPr>
        <p:spPr>
          <a:xfrm>
            <a:off x="8864600" y="3174826"/>
            <a:ext cx="27432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Đeo vòng tay</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cảnh báo dị ứng</a:t>
            </a:r>
            <a:endParaRPr lang="en-US" sz="1600" dirty="0"/>
          </a:p>
        </p:txBody>
      </p:sp>
      <p:sp>
        <p:nvSpPr>
          <p:cNvPr id="26" name="Shape 24"/>
          <p:cNvSpPr/>
          <p:nvPr/>
        </p:nvSpPr>
        <p:spPr>
          <a:xfrm>
            <a:off x="8509000" y="3632026"/>
            <a:ext cx="254000" cy="203200"/>
          </a:xfrm>
          <a:custGeom>
            <a:avLst/>
            <a:gdLst/>
            <a:ahLst/>
            <a:cxnLst/>
            <a:rect l="l" t="t" r="r" b="b"/>
            <a:pathLst>
              <a:path w="254000" h="203200">
                <a:moveTo>
                  <a:pt x="50800" y="38100"/>
                </a:moveTo>
                <a:cubicBezTo>
                  <a:pt x="50800" y="24090"/>
                  <a:pt x="62190" y="12700"/>
                  <a:pt x="76200" y="12700"/>
                </a:cubicBezTo>
                <a:lnTo>
                  <a:pt x="215900" y="12700"/>
                </a:lnTo>
                <a:cubicBezTo>
                  <a:pt x="229910" y="12700"/>
                  <a:pt x="241300" y="24090"/>
                  <a:pt x="241300" y="38100"/>
                </a:cubicBezTo>
                <a:lnTo>
                  <a:pt x="241300" y="133350"/>
                </a:lnTo>
                <a:lnTo>
                  <a:pt x="203200" y="133350"/>
                </a:lnTo>
                <a:lnTo>
                  <a:pt x="203200" y="127000"/>
                </a:lnTo>
                <a:cubicBezTo>
                  <a:pt x="203200" y="119975"/>
                  <a:pt x="197525" y="114300"/>
                  <a:pt x="190500" y="114300"/>
                </a:cubicBezTo>
                <a:lnTo>
                  <a:pt x="165100" y="114300"/>
                </a:lnTo>
                <a:cubicBezTo>
                  <a:pt x="158075" y="114300"/>
                  <a:pt x="152400" y="119975"/>
                  <a:pt x="152400" y="127000"/>
                </a:cubicBezTo>
                <a:lnTo>
                  <a:pt x="152400" y="133350"/>
                </a:lnTo>
                <a:lnTo>
                  <a:pt x="101163" y="133350"/>
                </a:lnTo>
                <a:cubicBezTo>
                  <a:pt x="105489" y="125889"/>
                  <a:pt x="107950" y="117197"/>
                  <a:pt x="107950" y="107950"/>
                </a:cubicBezTo>
                <a:cubicBezTo>
                  <a:pt x="107950" y="79891"/>
                  <a:pt x="85209" y="57150"/>
                  <a:pt x="57150" y="57150"/>
                </a:cubicBezTo>
                <a:cubicBezTo>
                  <a:pt x="55007" y="57150"/>
                  <a:pt x="52864" y="57269"/>
                  <a:pt x="50800" y="57547"/>
                </a:cubicBezTo>
                <a:lnTo>
                  <a:pt x="50800" y="38100"/>
                </a:lnTo>
                <a:close/>
                <a:moveTo>
                  <a:pt x="132159" y="177800"/>
                </a:moveTo>
                <a:cubicBezTo>
                  <a:pt x="130135" y="168196"/>
                  <a:pt x="125690" y="159504"/>
                  <a:pt x="119420" y="152400"/>
                </a:cubicBezTo>
                <a:lnTo>
                  <a:pt x="241300" y="152400"/>
                </a:lnTo>
                <a:cubicBezTo>
                  <a:pt x="241300" y="166410"/>
                  <a:pt x="229910" y="177800"/>
                  <a:pt x="215900" y="177800"/>
                </a:cubicBezTo>
                <a:lnTo>
                  <a:pt x="132159" y="177800"/>
                </a:lnTo>
                <a:close/>
                <a:moveTo>
                  <a:pt x="25400" y="107950"/>
                </a:moveTo>
                <a:cubicBezTo>
                  <a:pt x="25400" y="90427"/>
                  <a:pt x="39627" y="76200"/>
                  <a:pt x="57150" y="76200"/>
                </a:cubicBezTo>
                <a:cubicBezTo>
                  <a:pt x="74673" y="76200"/>
                  <a:pt x="88900" y="90427"/>
                  <a:pt x="88900" y="107950"/>
                </a:cubicBezTo>
                <a:cubicBezTo>
                  <a:pt x="88900" y="125473"/>
                  <a:pt x="74673" y="139700"/>
                  <a:pt x="57150" y="139700"/>
                </a:cubicBezTo>
                <a:cubicBezTo>
                  <a:pt x="39627" y="139700"/>
                  <a:pt x="25400" y="125473"/>
                  <a:pt x="25400" y="107950"/>
                </a:cubicBezTo>
                <a:close/>
                <a:moveTo>
                  <a:pt x="0" y="190500"/>
                </a:moveTo>
                <a:cubicBezTo>
                  <a:pt x="0" y="169466"/>
                  <a:pt x="17066" y="152400"/>
                  <a:pt x="38100" y="152400"/>
                </a:cubicBezTo>
                <a:lnTo>
                  <a:pt x="76200" y="152400"/>
                </a:lnTo>
                <a:cubicBezTo>
                  <a:pt x="97234" y="152400"/>
                  <a:pt x="114300" y="169466"/>
                  <a:pt x="114300" y="190500"/>
                </a:cubicBezTo>
                <a:cubicBezTo>
                  <a:pt x="114300" y="197525"/>
                  <a:pt x="108625" y="203200"/>
                  <a:pt x="101600" y="203200"/>
                </a:cubicBezTo>
                <a:lnTo>
                  <a:pt x="12700" y="203200"/>
                </a:lnTo>
                <a:cubicBezTo>
                  <a:pt x="5675" y="203200"/>
                  <a:pt x="0" y="197525"/>
                  <a:pt x="0" y="190500"/>
                </a:cubicBezTo>
                <a:close/>
              </a:path>
            </a:pathLst>
          </a:custGeom>
          <a:solidFill>
            <a:srgbClr val="C52726"/>
          </a:solidFill>
          <a:ln/>
        </p:spPr>
      </p:sp>
      <p:sp>
        <p:nvSpPr>
          <p:cNvPr id="27" name="Text 25"/>
          <p:cNvSpPr/>
          <p:nvPr/>
        </p:nvSpPr>
        <p:spPr>
          <a:xfrm>
            <a:off x="8864600" y="3581226"/>
            <a:ext cx="35052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Tập huấn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ngườ thân cách dùng EpiPen</a:t>
            </a:r>
            <a:endParaRPr lang="en-US" sz="1600" dirty="0"/>
          </a:p>
        </p:txBody>
      </p:sp>
      <p:sp>
        <p:nvSpPr>
          <p:cNvPr id="28" name="Shape 26"/>
          <p:cNvSpPr/>
          <p:nvPr/>
        </p:nvSpPr>
        <p:spPr>
          <a:xfrm>
            <a:off x="8559800" y="4038426"/>
            <a:ext cx="152400" cy="203200"/>
          </a:xfrm>
          <a:custGeom>
            <a:avLst/>
            <a:gdLst/>
            <a:ahLst/>
            <a:cxnLst/>
            <a:rect l="l" t="t" r="r" b="b"/>
            <a:pathLst>
              <a:path w="152400" h="203200">
                <a:moveTo>
                  <a:pt x="0" y="25400"/>
                </a:moveTo>
                <a:cubicBezTo>
                  <a:pt x="0" y="11390"/>
                  <a:pt x="11390" y="0"/>
                  <a:pt x="25400" y="0"/>
                </a:cubicBezTo>
                <a:lnTo>
                  <a:pt x="84733" y="0"/>
                </a:lnTo>
                <a:cubicBezTo>
                  <a:pt x="91480" y="0"/>
                  <a:pt x="97949" y="2659"/>
                  <a:pt x="102711" y="7422"/>
                </a:cubicBezTo>
                <a:lnTo>
                  <a:pt x="144978" y="49728"/>
                </a:lnTo>
                <a:cubicBezTo>
                  <a:pt x="149741" y="54491"/>
                  <a:pt x="152400" y="60960"/>
                  <a:pt x="152400" y="67707"/>
                </a:cubicBezTo>
                <a:lnTo>
                  <a:pt x="152400" y="177800"/>
                </a:lnTo>
                <a:cubicBezTo>
                  <a:pt x="152400" y="191810"/>
                  <a:pt x="141010" y="203200"/>
                  <a:pt x="127000" y="203200"/>
                </a:cubicBezTo>
                <a:lnTo>
                  <a:pt x="25400" y="203200"/>
                </a:lnTo>
                <a:cubicBezTo>
                  <a:pt x="11390" y="203200"/>
                  <a:pt x="0" y="191810"/>
                  <a:pt x="0" y="177800"/>
                </a:cubicBezTo>
                <a:lnTo>
                  <a:pt x="0" y="25400"/>
                </a:lnTo>
                <a:close/>
                <a:moveTo>
                  <a:pt x="82550" y="23217"/>
                </a:moveTo>
                <a:lnTo>
                  <a:pt x="82550" y="60325"/>
                </a:lnTo>
                <a:cubicBezTo>
                  <a:pt x="82550" y="65603"/>
                  <a:pt x="86797" y="69850"/>
                  <a:pt x="92075" y="69850"/>
                </a:cubicBezTo>
                <a:lnTo>
                  <a:pt x="129183" y="69850"/>
                </a:lnTo>
                <a:lnTo>
                  <a:pt x="82550" y="23217"/>
                </a:lnTo>
                <a:close/>
                <a:moveTo>
                  <a:pt x="47625" y="101600"/>
                </a:moveTo>
                <a:cubicBezTo>
                  <a:pt x="42347" y="101600"/>
                  <a:pt x="38100" y="105847"/>
                  <a:pt x="38100" y="111125"/>
                </a:cubicBezTo>
                <a:cubicBezTo>
                  <a:pt x="38100" y="116403"/>
                  <a:pt x="42347" y="120650"/>
                  <a:pt x="47625" y="120650"/>
                </a:cubicBezTo>
                <a:lnTo>
                  <a:pt x="104775" y="120650"/>
                </a:lnTo>
                <a:cubicBezTo>
                  <a:pt x="110053" y="120650"/>
                  <a:pt x="114300" y="116403"/>
                  <a:pt x="114300" y="111125"/>
                </a:cubicBezTo>
                <a:cubicBezTo>
                  <a:pt x="114300" y="105847"/>
                  <a:pt x="110053" y="101600"/>
                  <a:pt x="104775" y="101600"/>
                </a:cubicBezTo>
                <a:lnTo>
                  <a:pt x="47625" y="101600"/>
                </a:lnTo>
                <a:close/>
                <a:moveTo>
                  <a:pt x="47625" y="139700"/>
                </a:moveTo>
                <a:cubicBezTo>
                  <a:pt x="42347" y="139700"/>
                  <a:pt x="38100" y="143947"/>
                  <a:pt x="38100" y="149225"/>
                </a:cubicBezTo>
                <a:cubicBezTo>
                  <a:pt x="38100" y="154503"/>
                  <a:pt x="42347" y="158750"/>
                  <a:pt x="47625" y="158750"/>
                </a:cubicBezTo>
                <a:lnTo>
                  <a:pt x="104775" y="158750"/>
                </a:lnTo>
                <a:cubicBezTo>
                  <a:pt x="110053" y="158750"/>
                  <a:pt x="114300" y="154503"/>
                  <a:pt x="114300" y="149225"/>
                </a:cubicBezTo>
                <a:cubicBezTo>
                  <a:pt x="114300" y="143947"/>
                  <a:pt x="110053" y="139700"/>
                  <a:pt x="104775" y="139700"/>
                </a:cubicBezTo>
                <a:lnTo>
                  <a:pt x="47625" y="139700"/>
                </a:lnTo>
                <a:close/>
              </a:path>
            </a:pathLst>
          </a:custGeom>
          <a:solidFill>
            <a:srgbClr val="C52726"/>
          </a:solidFill>
          <a:ln/>
        </p:spPr>
      </p:sp>
      <p:sp>
        <p:nvSpPr>
          <p:cNvPr id="29" name="Text 27"/>
          <p:cNvSpPr/>
          <p:nvPr/>
        </p:nvSpPr>
        <p:spPr>
          <a:xfrm>
            <a:off x="8864600" y="3987626"/>
            <a:ext cx="26670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Kế hoạch hành động</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cá nhân</a:t>
            </a:r>
            <a:endParaRPr lang="en-US" sz="1600" dirty="0"/>
          </a:p>
        </p:txBody>
      </p:sp>
      <p:sp>
        <p:nvSpPr>
          <p:cNvPr id="30" name="Shape 28"/>
          <p:cNvSpPr/>
          <p:nvPr/>
        </p:nvSpPr>
        <p:spPr>
          <a:xfrm>
            <a:off x="533400" y="4749626"/>
            <a:ext cx="4889500" cy="2946400"/>
          </a:xfrm>
          <a:custGeom>
            <a:avLst/>
            <a:gdLst/>
            <a:ahLst/>
            <a:cxnLst/>
            <a:rect l="l" t="t" r="r" b="b"/>
            <a:pathLst>
              <a:path w="4889500" h="2946400">
                <a:moveTo>
                  <a:pt x="50800" y="0"/>
                </a:moveTo>
                <a:lnTo>
                  <a:pt x="4737112" y="0"/>
                </a:lnTo>
                <a:cubicBezTo>
                  <a:pt x="4821274" y="0"/>
                  <a:pt x="4889500" y="68226"/>
                  <a:pt x="4889500" y="152388"/>
                </a:cubicBezTo>
                <a:lnTo>
                  <a:pt x="4889500" y="2794012"/>
                </a:lnTo>
                <a:cubicBezTo>
                  <a:pt x="4889500" y="2878174"/>
                  <a:pt x="4821274" y="2946400"/>
                  <a:pt x="4737112" y="2946400"/>
                </a:cubicBezTo>
                <a:lnTo>
                  <a:pt x="50800" y="2946400"/>
                </a:lnTo>
                <a:cubicBezTo>
                  <a:pt x="22763" y="2946400"/>
                  <a:pt x="0" y="2923637"/>
                  <a:pt x="0" y="289560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31" name="Shape 29"/>
          <p:cNvSpPr/>
          <p:nvPr/>
        </p:nvSpPr>
        <p:spPr>
          <a:xfrm>
            <a:off x="533400" y="4749626"/>
            <a:ext cx="50800" cy="2946400"/>
          </a:xfrm>
          <a:custGeom>
            <a:avLst/>
            <a:gdLst/>
            <a:ahLst/>
            <a:cxnLst/>
            <a:rect l="l" t="t" r="r" b="b"/>
            <a:pathLst>
              <a:path w="50800" h="2946400">
                <a:moveTo>
                  <a:pt x="50800" y="0"/>
                </a:moveTo>
                <a:lnTo>
                  <a:pt x="50800" y="0"/>
                </a:lnTo>
                <a:lnTo>
                  <a:pt x="50800" y="2946400"/>
                </a:lnTo>
                <a:lnTo>
                  <a:pt x="50800" y="2946400"/>
                </a:lnTo>
                <a:cubicBezTo>
                  <a:pt x="22763" y="2946400"/>
                  <a:pt x="0" y="2923637"/>
                  <a:pt x="0" y="2895600"/>
                </a:cubicBezTo>
                <a:lnTo>
                  <a:pt x="0" y="50800"/>
                </a:lnTo>
                <a:cubicBezTo>
                  <a:pt x="0" y="22763"/>
                  <a:pt x="22763" y="0"/>
                  <a:pt x="50800" y="0"/>
                </a:cubicBezTo>
                <a:close/>
              </a:path>
            </a:pathLst>
          </a:custGeom>
          <a:solidFill>
            <a:srgbClr val="5D7FA3"/>
          </a:solidFill>
          <a:ln/>
        </p:spPr>
      </p:sp>
      <p:sp>
        <p:nvSpPr>
          <p:cNvPr id="32" name="Shape 30"/>
          <p:cNvSpPr/>
          <p:nvPr/>
        </p:nvSpPr>
        <p:spPr>
          <a:xfrm>
            <a:off x="825500" y="5003626"/>
            <a:ext cx="190500" cy="254000"/>
          </a:xfrm>
          <a:custGeom>
            <a:avLst/>
            <a:gdLst/>
            <a:ahLst/>
            <a:cxnLst/>
            <a:rect l="l" t="t" r="r" b="b"/>
            <a:pathLst>
              <a:path w="190500" h="254000">
                <a:moveTo>
                  <a:pt x="0" y="15875"/>
                </a:moveTo>
                <a:cubicBezTo>
                  <a:pt x="0" y="7094"/>
                  <a:pt x="7094" y="0"/>
                  <a:pt x="15875" y="0"/>
                </a:cubicBezTo>
                <a:lnTo>
                  <a:pt x="174625" y="0"/>
                </a:lnTo>
                <a:cubicBezTo>
                  <a:pt x="183406" y="0"/>
                  <a:pt x="190500" y="7094"/>
                  <a:pt x="190500" y="15875"/>
                </a:cubicBezTo>
                <a:lnTo>
                  <a:pt x="190500" y="31750"/>
                </a:lnTo>
                <a:cubicBezTo>
                  <a:pt x="190500" y="40531"/>
                  <a:pt x="183406" y="47625"/>
                  <a:pt x="174625" y="47625"/>
                </a:cubicBezTo>
                <a:lnTo>
                  <a:pt x="15875" y="47625"/>
                </a:lnTo>
                <a:cubicBezTo>
                  <a:pt x="7094" y="47625"/>
                  <a:pt x="0" y="40531"/>
                  <a:pt x="0" y="31750"/>
                </a:cubicBezTo>
                <a:lnTo>
                  <a:pt x="0" y="15875"/>
                </a:lnTo>
                <a:close/>
                <a:moveTo>
                  <a:pt x="15875" y="71438"/>
                </a:moveTo>
                <a:lnTo>
                  <a:pt x="174625" y="71438"/>
                </a:lnTo>
                <a:lnTo>
                  <a:pt x="174625" y="222250"/>
                </a:lnTo>
                <a:cubicBezTo>
                  <a:pt x="174625" y="239762"/>
                  <a:pt x="160387" y="254000"/>
                  <a:pt x="142875" y="254000"/>
                </a:cubicBezTo>
                <a:lnTo>
                  <a:pt x="47625" y="254000"/>
                </a:lnTo>
                <a:cubicBezTo>
                  <a:pt x="30113" y="254000"/>
                  <a:pt x="15875" y="239762"/>
                  <a:pt x="15875" y="222250"/>
                </a:cubicBezTo>
                <a:lnTo>
                  <a:pt x="15875" y="71438"/>
                </a:lnTo>
                <a:close/>
                <a:moveTo>
                  <a:pt x="79375" y="123031"/>
                </a:moveTo>
                <a:lnTo>
                  <a:pt x="79375" y="142875"/>
                </a:lnTo>
                <a:lnTo>
                  <a:pt x="59531" y="142875"/>
                </a:lnTo>
                <a:cubicBezTo>
                  <a:pt x="55166" y="142875"/>
                  <a:pt x="51594" y="146447"/>
                  <a:pt x="51594" y="150813"/>
                </a:cubicBezTo>
                <a:lnTo>
                  <a:pt x="51594" y="166688"/>
                </a:lnTo>
                <a:cubicBezTo>
                  <a:pt x="51594" y="171053"/>
                  <a:pt x="55166" y="174625"/>
                  <a:pt x="59531" y="174625"/>
                </a:cubicBezTo>
                <a:lnTo>
                  <a:pt x="79375" y="174625"/>
                </a:lnTo>
                <a:lnTo>
                  <a:pt x="79375" y="194469"/>
                </a:lnTo>
                <a:cubicBezTo>
                  <a:pt x="79375" y="198834"/>
                  <a:pt x="82947" y="202406"/>
                  <a:pt x="87313" y="202406"/>
                </a:cubicBezTo>
                <a:lnTo>
                  <a:pt x="103188" y="202406"/>
                </a:lnTo>
                <a:cubicBezTo>
                  <a:pt x="107553" y="202406"/>
                  <a:pt x="111125" y="198834"/>
                  <a:pt x="111125" y="194469"/>
                </a:cubicBezTo>
                <a:lnTo>
                  <a:pt x="111125" y="174625"/>
                </a:lnTo>
                <a:lnTo>
                  <a:pt x="130969" y="174625"/>
                </a:lnTo>
                <a:cubicBezTo>
                  <a:pt x="135334" y="174625"/>
                  <a:pt x="138906" y="171053"/>
                  <a:pt x="138906" y="166688"/>
                </a:cubicBezTo>
                <a:lnTo>
                  <a:pt x="138906" y="150813"/>
                </a:lnTo>
                <a:cubicBezTo>
                  <a:pt x="138906" y="146447"/>
                  <a:pt x="135334" y="142875"/>
                  <a:pt x="130969" y="142875"/>
                </a:cubicBezTo>
                <a:lnTo>
                  <a:pt x="111125" y="142875"/>
                </a:lnTo>
                <a:lnTo>
                  <a:pt x="111125" y="123031"/>
                </a:lnTo>
                <a:cubicBezTo>
                  <a:pt x="111125" y="118666"/>
                  <a:pt x="107553" y="115094"/>
                  <a:pt x="103188" y="115094"/>
                </a:cubicBezTo>
                <a:lnTo>
                  <a:pt x="87313" y="115094"/>
                </a:lnTo>
                <a:cubicBezTo>
                  <a:pt x="82947" y="115094"/>
                  <a:pt x="79375" y="118666"/>
                  <a:pt x="79375" y="123031"/>
                </a:cubicBezTo>
                <a:close/>
              </a:path>
            </a:pathLst>
          </a:custGeom>
          <a:solidFill>
            <a:srgbClr val="5D7FA3"/>
          </a:solidFill>
          <a:ln/>
        </p:spPr>
      </p:sp>
      <p:sp>
        <p:nvSpPr>
          <p:cNvPr id="33" name="Text 31"/>
          <p:cNvSpPr/>
          <p:nvPr/>
        </p:nvSpPr>
        <p:spPr>
          <a:xfrm>
            <a:off x="1079500" y="4952826"/>
            <a:ext cx="4267200" cy="355600"/>
          </a:xfrm>
          <a:prstGeom prst="rect">
            <a:avLst/>
          </a:prstGeom>
          <a:noFill/>
          <a:ln/>
        </p:spPr>
        <p:txBody>
          <a:bodyPr wrap="square" lIns="0" tIns="0" rIns="0" bIns="0" rtlCol="0" anchor="ctr"/>
          <a:lstStyle/>
          <a:p>
            <a:pPr>
              <a:lnSpc>
                <a:spcPct val="120000"/>
              </a:lnSpc>
            </a:pPr>
            <a:r>
              <a:rPr lang="en-US" sz="2000" b="1" dirty="0">
                <a:solidFill>
                  <a:srgbClr val="5D7FA3"/>
                </a:solidFill>
                <a:latin typeface="Noto Sans SC" pitchFamily="34" charset="0"/>
                <a:ea typeface="Noto Sans SC" pitchFamily="34" charset="-122"/>
                <a:cs typeface="Noto Sans SC" pitchFamily="34" charset="-120"/>
              </a:rPr>
              <a:t>EpiPen</a:t>
            </a:r>
            <a:endParaRPr lang="en-US" sz="1600" dirty="0"/>
          </a:p>
        </p:txBody>
      </p:sp>
      <p:sp>
        <p:nvSpPr>
          <p:cNvPr id="34" name="Text 32"/>
          <p:cNvSpPr/>
          <p:nvPr/>
        </p:nvSpPr>
        <p:spPr>
          <a:xfrm>
            <a:off x="762000" y="5450681"/>
            <a:ext cx="2245836"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Adrenaline auto-injector</a:t>
            </a:r>
            <a:endParaRPr lang="en-US" sz="1600" dirty="0"/>
          </a:p>
        </p:txBody>
      </p:sp>
      <p:sp>
        <p:nvSpPr>
          <p:cNvPr id="35" name="Text 33"/>
          <p:cNvSpPr/>
          <p:nvPr/>
        </p:nvSpPr>
        <p:spPr>
          <a:xfrm>
            <a:off x="762000" y="57656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EpiPen 0.3 mg (ngườ lớn)</a:t>
            </a:r>
            <a:endParaRPr lang="en-US" sz="1600" dirty="0"/>
          </a:p>
        </p:txBody>
      </p:sp>
      <p:sp>
        <p:nvSpPr>
          <p:cNvPr id="36" name="Text 34"/>
          <p:cNvSpPr/>
          <p:nvPr/>
        </p:nvSpPr>
        <p:spPr>
          <a:xfrm>
            <a:off x="762000" y="61212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EpiPen Jr 0.15 mg (trẻ &lt;30kg)</a:t>
            </a:r>
            <a:endParaRPr lang="en-US" sz="1600" dirty="0"/>
          </a:p>
        </p:txBody>
      </p:sp>
      <p:sp>
        <p:nvSpPr>
          <p:cNvPr id="37" name="Text 35"/>
          <p:cNvSpPr/>
          <p:nvPr/>
        </p:nvSpPr>
        <p:spPr>
          <a:xfrm>
            <a:off x="762000" y="64768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Tiêm vào đùi ngoài qua quần áo</a:t>
            </a:r>
            <a:endParaRPr lang="en-US" sz="1600" dirty="0"/>
          </a:p>
        </p:txBody>
      </p:sp>
      <p:sp>
        <p:nvSpPr>
          <p:cNvPr id="38" name="Text 36"/>
          <p:cNvSpPr/>
          <p:nvPr/>
        </p:nvSpPr>
        <p:spPr>
          <a:xfrm>
            <a:off x="762000" y="68324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Thờ hạn dùng: 12-18 tháng</a:t>
            </a:r>
            <a:endParaRPr lang="en-US" sz="1600" dirty="0"/>
          </a:p>
        </p:txBody>
      </p:sp>
      <p:sp>
        <p:nvSpPr>
          <p:cNvPr id="39" name="Shape 37"/>
          <p:cNvSpPr/>
          <p:nvPr/>
        </p:nvSpPr>
        <p:spPr>
          <a:xfrm>
            <a:off x="5698014" y="4749626"/>
            <a:ext cx="4889500" cy="2946400"/>
          </a:xfrm>
          <a:custGeom>
            <a:avLst/>
            <a:gdLst/>
            <a:ahLst/>
            <a:cxnLst/>
            <a:rect l="l" t="t" r="r" b="b"/>
            <a:pathLst>
              <a:path w="4889500" h="2946400">
                <a:moveTo>
                  <a:pt x="50800" y="0"/>
                </a:moveTo>
                <a:lnTo>
                  <a:pt x="4737112" y="0"/>
                </a:lnTo>
                <a:cubicBezTo>
                  <a:pt x="4821274" y="0"/>
                  <a:pt x="4889500" y="68226"/>
                  <a:pt x="4889500" y="152388"/>
                </a:cubicBezTo>
                <a:lnTo>
                  <a:pt x="4889500" y="2794012"/>
                </a:lnTo>
                <a:cubicBezTo>
                  <a:pt x="4889500" y="2878174"/>
                  <a:pt x="4821274" y="2946400"/>
                  <a:pt x="4737112" y="2946400"/>
                </a:cubicBezTo>
                <a:lnTo>
                  <a:pt x="50800" y="2946400"/>
                </a:lnTo>
                <a:cubicBezTo>
                  <a:pt x="22763" y="2946400"/>
                  <a:pt x="0" y="2923637"/>
                  <a:pt x="0" y="289560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40" name="Shape 38"/>
          <p:cNvSpPr/>
          <p:nvPr/>
        </p:nvSpPr>
        <p:spPr>
          <a:xfrm>
            <a:off x="5698014" y="4749626"/>
            <a:ext cx="50800" cy="2946400"/>
          </a:xfrm>
          <a:custGeom>
            <a:avLst/>
            <a:gdLst/>
            <a:ahLst/>
            <a:cxnLst/>
            <a:rect l="l" t="t" r="r" b="b"/>
            <a:pathLst>
              <a:path w="50800" h="2946400">
                <a:moveTo>
                  <a:pt x="50800" y="0"/>
                </a:moveTo>
                <a:lnTo>
                  <a:pt x="50800" y="0"/>
                </a:lnTo>
                <a:lnTo>
                  <a:pt x="50800" y="2946400"/>
                </a:lnTo>
                <a:lnTo>
                  <a:pt x="50800" y="2946400"/>
                </a:lnTo>
                <a:cubicBezTo>
                  <a:pt x="22763" y="2946400"/>
                  <a:pt x="0" y="2923637"/>
                  <a:pt x="0" y="2895600"/>
                </a:cubicBezTo>
                <a:lnTo>
                  <a:pt x="0" y="50800"/>
                </a:lnTo>
                <a:cubicBezTo>
                  <a:pt x="0" y="22763"/>
                  <a:pt x="22763" y="0"/>
                  <a:pt x="50800" y="0"/>
                </a:cubicBezTo>
                <a:close/>
              </a:path>
            </a:pathLst>
          </a:custGeom>
          <a:solidFill>
            <a:srgbClr val="5D7FA3"/>
          </a:solidFill>
          <a:ln/>
        </p:spPr>
      </p:sp>
      <p:sp>
        <p:nvSpPr>
          <p:cNvPr id="41" name="Shape 39"/>
          <p:cNvSpPr/>
          <p:nvPr/>
        </p:nvSpPr>
        <p:spPr>
          <a:xfrm>
            <a:off x="5926614" y="5003626"/>
            <a:ext cx="317500" cy="254000"/>
          </a:xfrm>
          <a:custGeom>
            <a:avLst/>
            <a:gdLst/>
            <a:ahLst/>
            <a:cxnLst/>
            <a:rect l="l" t="t" r="r" b="b"/>
            <a:pathLst>
              <a:path w="317500" h="254000">
                <a:moveTo>
                  <a:pt x="63500" y="47625"/>
                </a:moveTo>
                <a:cubicBezTo>
                  <a:pt x="63500" y="30113"/>
                  <a:pt x="77738" y="15875"/>
                  <a:pt x="95250" y="15875"/>
                </a:cubicBezTo>
                <a:lnTo>
                  <a:pt x="269875" y="15875"/>
                </a:lnTo>
                <a:cubicBezTo>
                  <a:pt x="287387" y="15875"/>
                  <a:pt x="301625" y="30113"/>
                  <a:pt x="301625" y="47625"/>
                </a:cubicBezTo>
                <a:lnTo>
                  <a:pt x="301625" y="166688"/>
                </a:lnTo>
                <a:lnTo>
                  <a:pt x="254000" y="166688"/>
                </a:lnTo>
                <a:lnTo>
                  <a:pt x="254000" y="158750"/>
                </a:lnTo>
                <a:cubicBezTo>
                  <a:pt x="254000" y="149969"/>
                  <a:pt x="246906" y="142875"/>
                  <a:pt x="238125" y="142875"/>
                </a:cubicBezTo>
                <a:lnTo>
                  <a:pt x="206375" y="142875"/>
                </a:lnTo>
                <a:cubicBezTo>
                  <a:pt x="197594" y="142875"/>
                  <a:pt x="190500" y="149969"/>
                  <a:pt x="190500" y="158750"/>
                </a:cubicBezTo>
                <a:lnTo>
                  <a:pt x="190500" y="166688"/>
                </a:lnTo>
                <a:lnTo>
                  <a:pt x="126454" y="166688"/>
                </a:lnTo>
                <a:cubicBezTo>
                  <a:pt x="131862" y="157361"/>
                  <a:pt x="134938" y="146496"/>
                  <a:pt x="134938" y="134938"/>
                </a:cubicBezTo>
                <a:cubicBezTo>
                  <a:pt x="134938" y="99864"/>
                  <a:pt x="106511" y="71438"/>
                  <a:pt x="71438" y="71438"/>
                </a:cubicBezTo>
                <a:cubicBezTo>
                  <a:pt x="68759" y="71438"/>
                  <a:pt x="66080" y="71586"/>
                  <a:pt x="63500" y="71934"/>
                </a:cubicBezTo>
                <a:lnTo>
                  <a:pt x="63500" y="47625"/>
                </a:lnTo>
                <a:close/>
                <a:moveTo>
                  <a:pt x="165199" y="222250"/>
                </a:moveTo>
                <a:cubicBezTo>
                  <a:pt x="162669" y="210245"/>
                  <a:pt x="157113" y="199380"/>
                  <a:pt x="149275" y="190500"/>
                </a:cubicBezTo>
                <a:lnTo>
                  <a:pt x="301625" y="190500"/>
                </a:lnTo>
                <a:cubicBezTo>
                  <a:pt x="301625" y="208012"/>
                  <a:pt x="287387" y="222250"/>
                  <a:pt x="269875" y="222250"/>
                </a:cubicBezTo>
                <a:lnTo>
                  <a:pt x="165199" y="222250"/>
                </a:lnTo>
                <a:close/>
                <a:moveTo>
                  <a:pt x="31750" y="134938"/>
                </a:moveTo>
                <a:cubicBezTo>
                  <a:pt x="31750" y="113033"/>
                  <a:pt x="49533" y="95250"/>
                  <a:pt x="71437" y="95250"/>
                </a:cubicBezTo>
                <a:cubicBezTo>
                  <a:pt x="93342" y="95250"/>
                  <a:pt x="111125" y="113033"/>
                  <a:pt x="111125" y="134938"/>
                </a:cubicBezTo>
                <a:cubicBezTo>
                  <a:pt x="111125" y="156842"/>
                  <a:pt x="93342" y="174625"/>
                  <a:pt x="71438" y="174625"/>
                </a:cubicBezTo>
                <a:cubicBezTo>
                  <a:pt x="49533" y="174625"/>
                  <a:pt x="31750" y="156842"/>
                  <a:pt x="31750" y="134938"/>
                </a:cubicBezTo>
                <a:close/>
                <a:moveTo>
                  <a:pt x="0" y="238125"/>
                </a:moveTo>
                <a:cubicBezTo>
                  <a:pt x="0" y="211832"/>
                  <a:pt x="21332" y="190500"/>
                  <a:pt x="47625" y="190500"/>
                </a:cubicBezTo>
                <a:lnTo>
                  <a:pt x="95250" y="190500"/>
                </a:lnTo>
                <a:cubicBezTo>
                  <a:pt x="121543" y="190500"/>
                  <a:pt x="142875" y="211832"/>
                  <a:pt x="142875" y="238125"/>
                </a:cubicBezTo>
                <a:cubicBezTo>
                  <a:pt x="142875" y="246906"/>
                  <a:pt x="135781" y="254000"/>
                  <a:pt x="127000" y="254000"/>
                </a:cubicBezTo>
                <a:lnTo>
                  <a:pt x="15875" y="254000"/>
                </a:lnTo>
                <a:cubicBezTo>
                  <a:pt x="7094" y="254000"/>
                  <a:pt x="0" y="246906"/>
                  <a:pt x="0" y="238125"/>
                </a:cubicBezTo>
                <a:close/>
              </a:path>
            </a:pathLst>
          </a:custGeom>
          <a:solidFill>
            <a:srgbClr val="5D7FA3"/>
          </a:solidFill>
          <a:ln/>
        </p:spPr>
      </p:sp>
      <p:sp>
        <p:nvSpPr>
          <p:cNvPr id="42" name="Text 40"/>
          <p:cNvSpPr/>
          <p:nvPr/>
        </p:nvSpPr>
        <p:spPr>
          <a:xfrm>
            <a:off x="6244114" y="4952826"/>
            <a:ext cx="4267200" cy="355600"/>
          </a:xfrm>
          <a:prstGeom prst="rect">
            <a:avLst/>
          </a:prstGeom>
          <a:noFill/>
          <a:ln/>
        </p:spPr>
        <p:txBody>
          <a:bodyPr wrap="square" lIns="0" tIns="0" rIns="0" bIns="0" rtlCol="0" anchor="ctr"/>
          <a:lstStyle/>
          <a:p>
            <a:pPr>
              <a:lnSpc>
                <a:spcPct val="120000"/>
              </a:lnSpc>
            </a:pPr>
            <a:r>
              <a:rPr lang="en-US" sz="2000" b="1" dirty="0">
                <a:solidFill>
                  <a:srgbClr val="5D7FA3"/>
                </a:solidFill>
                <a:latin typeface="Noto Sans SC" pitchFamily="34" charset="0"/>
                <a:ea typeface="Noto Sans SC" pitchFamily="34" charset="-122"/>
                <a:cs typeface="Noto Sans SC" pitchFamily="34" charset="-120"/>
              </a:rPr>
              <a:t>Tập huấn Gia đình</a:t>
            </a:r>
            <a:endParaRPr lang="en-US" sz="1600" dirty="0"/>
          </a:p>
        </p:txBody>
      </p:sp>
      <p:sp>
        <p:nvSpPr>
          <p:cNvPr id="43" name="Text 41"/>
          <p:cNvSpPr/>
          <p:nvPr/>
        </p:nvSpPr>
        <p:spPr>
          <a:xfrm>
            <a:off x="5926614" y="5450681"/>
            <a:ext cx="1694656"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Kỹ năng cần thiết:</a:t>
            </a:r>
            <a:endParaRPr lang="en-US" sz="1600" dirty="0"/>
          </a:p>
        </p:txBody>
      </p:sp>
      <p:sp>
        <p:nvSpPr>
          <p:cNvPr id="44" name="Text 42"/>
          <p:cNvSpPr/>
          <p:nvPr/>
        </p:nvSpPr>
        <p:spPr>
          <a:xfrm>
            <a:off x="5926614" y="57656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Nhận biết triệu chứng phản vệ</a:t>
            </a:r>
            <a:endParaRPr lang="en-US" sz="1600" dirty="0"/>
          </a:p>
        </p:txBody>
      </p:sp>
      <p:sp>
        <p:nvSpPr>
          <p:cNvPr id="45" name="Text 43"/>
          <p:cNvSpPr/>
          <p:nvPr/>
        </p:nvSpPr>
        <p:spPr>
          <a:xfrm>
            <a:off x="5926614" y="61212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Cách sử dụng EpiPen</a:t>
            </a:r>
            <a:endParaRPr lang="en-US" sz="1600" dirty="0"/>
          </a:p>
        </p:txBody>
      </p:sp>
      <p:sp>
        <p:nvSpPr>
          <p:cNvPr id="46" name="Text 44"/>
          <p:cNvSpPr/>
          <p:nvPr/>
        </p:nvSpPr>
        <p:spPr>
          <a:xfrm>
            <a:off x="5926614" y="64768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Gọi cấp cứu (115)</a:t>
            </a:r>
            <a:endParaRPr lang="en-US" sz="1600" dirty="0"/>
          </a:p>
        </p:txBody>
      </p:sp>
      <p:sp>
        <p:nvSpPr>
          <p:cNvPr id="47" name="Text 45"/>
          <p:cNvSpPr/>
          <p:nvPr/>
        </p:nvSpPr>
        <p:spPr>
          <a:xfrm>
            <a:off x="5926614" y="68324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Sơ cứu cơ bản</a:t>
            </a:r>
            <a:endParaRPr lang="en-US" sz="1600" dirty="0"/>
          </a:p>
        </p:txBody>
      </p:sp>
      <p:sp>
        <p:nvSpPr>
          <p:cNvPr id="48" name="Text 46"/>
          <p:cNvSpPr/>
          <p:nvPr/>
        </p:nvSpPr>
        <p:spPr>
          <a:xfrm>
            <a:off x="5926614" y="71880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Theo dõi sau tiêm</a:t>
            </a:r>
            <a:endParaRPr lang="en-US" sz="1600" dirty="0"/>
          </a:p>
        </p:txBody>
      </p:sp>
      <p:sp>
        <p:nvSpPr>
          <p:cNvPr id="49" name="Shape 47"/>
          <p:cNvSpPr/>
          <p:nvPr/>
        </p:nvSpPr>
        <p:spPr>
          <a:xfrm>
            <a:off x="10862628" y="4749626"/>
            <a:ext cx="4889500" cy="2946400"/>
          </a:xfrm>
          <a:custGeom>
            <a:avLst/>
            <a:gdLst/>
            <a:ahLst/>
            <a:cxnLst/>
            <a:rect l="l" t="t" r="r" b="b"/>
            <a:pathLst>
              <a:path w="4889500" h="2946400">
                <a:moveTo>
                  <a:pt x="50800" y="0"/>
                </a:moveTo>
                <a:lnTo>
                  <a:pt x="4737112" y="0"/>
                </a:lnTo>
                <a:cubicBezTo>
                  <a:pt x="4821274" y="0"/>
                  <a:pt x="4889500" y="68226"/>
                  <a:pt x="4889500" y="152388"/>
                </a:cubicBezTo>
                <a:lnTo>
                  <a:pt x="4889500" y="2794012"/>
                </a:lnTo>
                <a:cubicBezTo>
                  <a:pt x="4889500" y="2878174"/>
                  <a:pt x="4821274" y="2946400"/>
                  <a:pt x="4737112" y="2946400"/>
                </a:cubicBezTo>
                <a:lnTo>
                  <a:pt x="50800" y="2946400"/>
                </a:lnTo>
                <a:cubicBezTo>
                  <a:pt x="22763" y="2946400"/>
                  <a:pt x="0" y="2923637"/>
                  <a:pt x="0" y="289560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0" name="Shape 48"/>
          <p:cNvSpPr/>
          <p:nvPr/>
        </p:nvSpPr>
        <p:spPr>
          <a:xfrm>
            <a:off x="10862628" y="4749626"/>
            <a:ext cx="50800" cy="2946400"/>
          </a:xfrm>
          <a:custGeom>
            <a:avLst/>
            <a:gdLst/>
            <a:ahLst/>
            <a:cxnLst/>
            <a:rect l="l" t="t" r="r" b="b"/>
            <a:pathLst>
              <a:path w="50800" h="2946400">
                <a:moveTo>
                  <a:pt x="50800" y="0"/>
                </a:moveTo>
                <a:lnTo>
                  <a:pt x="50800" y="0"/>
                </a:lnTo>
                <a:lnTo>
                  <a:pt x="50800" y="2946400"/>
                </a:lnTo>
                <a:lnTo>
                  <a:pt x="50800" y="2946400"/>
                </a:lnTo>
                <a:cubicBezTo>
                  <a:pt x="22763" y="2946400"/>
                  <a:pt x="0" y="2923637"/>
                  <a:pt x="0" y="2895600"/>
                </a:cubicBezTo>
                <a:lnTo>
                  <a:pt x="0" y="50800"/>
                </a:lnTo>
                <a:cubicBezTo>
                  <a:pt x="0" y="22763"/>
                  <a:pt x="22763" y="0"/>
                  <a:pt x="50800" y="0"/>
                </a:cubicBezTo>
                <a:close/>
              </a:path>
            </a:pathLst>
          </a:custGeom>
          <a:solidFill>
            <a:srgbClr val="5D7FA3"/>
          </a:solidFill>
          <a:ln/>
        </p:spPr>
      </p:sp>
      <p:sp>
        <p:nvSpPr>
          <p:cNvPr id="51" name="Shape 49"/>
          <p:cNvSpPr/>
          <p:nvPr/>
        </p:nvSpPr>
        <p:spPr>
          <a:xfrm>
            <a:off x="11154728" y="5003626"/>
            <a:ext cx="190500" cy="254000"/>
          </a:xfrm>
          <a:custGeom>
            <a:avLst/>
            <a:gdLst/>
            <a:ahLst/>
            <a:cxnLst/>
            <a:rect l="l" t="t" r="r" b="b"/>
            <a:pathLst>
              <a:path w="190500" h="254000">
                <a:moveTo>
                  <a:pt x="0" y="31750"/>
                </a:moveTo>
                <a:cubicBezTo>
                  <a:pt x="0" y="14238"/>
                  <a:pt x="14238" y="0"/>
                  <a:pt x="31750" y="0"/>
                </a:cubicBezTo>
                <a:lnTo>
                  <a:pt x="105916" y="0"/>
                </a:lnTo>
                <a:cubicBezTo>
                  <a:pt x="114350" y="0"/>
                  <a:pt x="122436" y="3324"/>
                  <a:pt x="128389" y="9277"/>
                </a:cubicBezTo>
                <a:lnTo>
                  <a:pt x="181223" y="62161"/>
                </a:lnTo>
                <a:cubicBezTo>
                  <a:pt x="187176" y="68114"/>
                  <a:pt x="190500" y="76200"/>
                  <a:pt x="190500" y="84634"/>
                </a:cubicBezTo>
                <a:lnTo>
                  <a:pt x="190500" y="222250"/>
                </a:lnTo>
                <a:cubicBezTo>
                  <a:pt x="190500" y="239762"/>
                  <a:pt x="176262" y="254000"/>
                  <a:pt x="158750" y="254000"/>
                </a:cubicBezTo>
                <a:lnTo>
                  <a:pt x="31750" y="254000"/>
                </a:lnTo>
                <a:cubicBezTo>
                  <a:pt x="14238" y="254000"/>
                  <a:pt x="0" y="239762"/>
                  <a:pt x="0" y="222250"/>
                </a:cubicBezTo>
                <a:lnTo>
                  <a:pt x="0" y="31750"/>
                </a:lnTo>
                <a:close/>
                <a:moveTo>
                  <a:pt x="103188" y="29021"/>
                </a:moveTo>
                <a:lnTo>
                  <a:pt x="103188" y="75406"/>
                </a:lnTo>
                <a:cubicBezTo>
                  <a:pt x="103188" y="82004"/>
                  <a:pt x="108496" y="87313"/>
                  <a:pt x="115094" y="87313"/>
                </a:cubicBezTo>
                <a:lnTo>
                  <a:pt x="161479" y="87313"/>
                </a:lnTo>
                <a:lnTo>
                  <a:pt x="103188" y="29021"/>
                </a:lnTo>
                <a:close/>
                <a:moveTo>
                  <a:pt x="79375" y="138906"/>
                </a:moveTo>
                <a:lnTo>
                  <a:pt x="79375" y="158750"/>
                </a:lnTo>
                <a:lnTo>
                  <a:pt x="59531" y="158750"/>
                </a:lnTo>
                <a:cubicBezTo>
                  <a:pt x="55166" y="158750"/>
                  <a:pt x="51594" y="162322"/>
                  <a:pt x="51594" y="166688"/>
                </a:cubicBezTo>
                <a:lnTo>
                  <a:pt x="51594" y="182563"/>
                </a:lnTo>
                <a:cubicBezTo>
                  <a:pt x="51594" y="186928"/>
                  <a:pt x="55166" y="190500"/>
                  <a:pt x="59531" y="190500"/>
                </a:cubicBezTo>
                <a:lnTo>
                  <a:pt x="79375" y="190500"/>
                </a:lnTo>
                <a:lnTo>
                  <a:pt x="79375" y="210344"/>
                </a:lnTo>
                <a:cubicBezTo>
                  <a:pt x="79375" y="214709"/>
                  <a:pt x="82947" y="218281"/>
                  <a:pt x="87313" y="218281"/>
                </a:cubicBezTo>
                <a:lnTo>
                  <a:pt x="103188" y="218281"/>
                </a:lnTo>
                <a:cubicBezTo>
                  <a:pt x="107553" y="218281"/>
                  <a:pt x="111125" y="214709"/>
                  <a:pt x="111125" y="210344"/>
                </a:cubicBezTo>
                <a:lnTo>
                  <a:pt x="111125" y="190500"/>
                </a:lnTo>
                <a:lnTo>
                  <a:pt x="130969" y="190500"/>
                </a:lnTo>
                <a:cubicBezTo>
                  <a:pt x="135334" y="190500"/>
                  <a:pt x="138906" y="186928"/>
                  <a:pt x="138906" y="182563"/>
                </a:cubicBezTo>
                <a:lnTo>
                  <a:pt x="138906" y="166688"/>
                </a:lnTo>
                <a:cubicBezTo>
                  <a:pt x="138906" y="162322"/>
                  <a:pt x="135334" y="158750"/>
                  <a:pt x="130969" y="158750"/>
                </a:cubicBezTo>
                <a:lnTo>
                  <a:pt x="111125" y="158750"/>
                </a:lnTo>
                <a:lnTo>
                  <a:pt x="111125" y="138906"/>
                </a:lnTo>
                <a:cubicBezTo>
                  <a:pt x="111125" y="134541"/>
                  <a:pt x="107553" y="130969"/>
                  <a:pt x="103188" y="130969"/>
                </a:cubicBezTo>
                <a:lnTo>
                  <a:pt x="87313" y="130969"/>
                </a:lnTo>
                <a:cubicBezTo>
                  <a:pt x="82947" y="130969"/>
                  <a:pt x="79375" y="134541"/>
                  <a:pt x="79375" y="138906"/>
                </a:cubicBezTo>
                <a:close/>
              </a:path>
            </a:pathLst>
          </a:custGeom>
          <a:solidFill>
            <a:srgbClr val="5D7FA3"/>
          </a:solidFill>
          <a:ln/>
        </p:spPr>
      </p:sp>
      <p:sp>
        <p:nvSpPr>
          <p:cNvPr id="52" name="Text 50"/>
          <p:cNvSpPr/>
          <p:nvPr/>
        </p:nvSpPr>
        <p:spPr>
          <a:xfrm>
            <a:off x="11408728" y="4952826"/>
            <a:ext cx="4267200" cy="355600"/>
          </a:xfrm>
          <a:prstGeom prst="rect">
            <a:avLst/>
          </a:prstGeom>
          <a:noFill/>
          <a:ln/>
        </p:spPr>
        <p:txBody>
          <a:bodyPr wrap="square" lIns="0" tIns="0" rIns="0" bIns="0" rtlCol="0" anchor="ctr"/>
          <a:lstStyle/>
          <a:p>
            <a:pPr>
              <a:lnSpc>
                <a:spcPct val="120000"/>
              </a:lnSpc>
            </a:pPr>
            <a:r>
              <a:rPr lang="en-US" sz="2000" b="1" dirty="0">
                <a:solidFill>
                  <a:srgbClr val="5D7FA3"/>
                </a:solidFill>
                <a:latin typeface="Noto Sans SC" pitchFamily="34" charset="0"/>
                <a:ea typeface="Noto Sans SC" pitchFamily="34" charset="-122"/>
                <a:cs typeface="Noto Sans SC" pitchFamily="34" charset="-120"/>
              </a:rPr>
              <a:t>Kế hoạch Cá nhân</a:t>
            </a:r>
            <a:endParaRPr lang="en-US" sz="1600" dirty="0"/>
          </a:p>
        </p:txBody>
      </p:sp>
      <p:sp>
        <p:nvSpPr>
          <p:cNvPr id="53" name="Text 51"/>
          <p:cNvSpPr/>
          <p:nvPr/>
        </p:nvSpPr>
        <p:spPr>
          <a:xfrm>
            <a:off x="11091228" y="5450681"/>
            <a:ext cx="931386"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Bao gồm:</a:t>
            </a:r>
            <a:endParaRPr lang="en-US" sz="1600" dirty="0"/>
          </a:p>
        </p:txBody>
      </p:sp>
      <p:sp>
        <p:nvSpPr>
          <p:cNvPr id="54" name="Text 52"/>
          <p:cNvSpPr/>
          <p:nvPr/>
        </p:nvSpPr>
        <p:spPr>
          <a:xfrm>
            <a:off x="11091228" y="57656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Danh sách dị nguyên</a:t>
            </a:r>
            <a:endParaRPr lang="en-US" sz="1600" dirty="0"/>
          </a:p>
        </p:txBody>
      </p:sp>
      <p:sp>
        <p:nvSpPr>
          <p:cNvPr id="55" name="Text 53"/>
          <p:cNvSpPr/>
          <p:nvPr/>
        </p:nvSpPr>
        <p:spPr>
          <a:xfrm>
            <a:off x="11091228" y="61212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Cách xử lý khẩn cấp</a:t>
            </a:r>
            <a:endParaRPr lang="en-US" sz="1600" dirty="0"/>
          </a:p>
        </p:txBody>
      </p:sp>
      <p:sp>
        <p:nvSpPr>
          <p:cNvPr id="56" name="Text 54"/>
          <p:cNvSpPr/>
          <p:nvPr/>
        </p:nvSpPr>
        <p:spPr>
          <a:xfrm>
            <a:off x="11091228" y="64768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Số điện thoại cấp cứu</a:t>
            </a:r>
            <a:endParaRPr lang="en-US" sz="1600" dirty="0"/>
          </a:p>
        </p:txBody>
      </p:sp>
      <p:sp>
        <p:nvSpPr>
          <p:cNvPr id="57" name="Text 55"/>
          <p:cNvSpPr/>
          <p:nvPr/>
        </p:nvSpPr>
        <p:spPr>
          <a:xfrm>
            <a:off x="11091228" y="68324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Thông tin liên lạc ngườ thân</a:t>
            </a:r>
            <a:endParaRPr lang="en-US" sz="1600" dirty="0"/>
          </a:p>
        </p:txBody>
      </p:sp>
      <p:sp>
        <p:nvSpPr>
          <p:cNvPr id="58" name="Text 56"/>
          <p:cNvSpPr/>
          <p:nvPr/>
        </p:nvSpPr>
        <p:spPr>
          <a:xfrm>
            <a:off x="11091228" y="7188026"/>
            <a:ext cx="45593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Bác sĩ điều trị</a:t>
            </a:r>
            <a:endParaRPr lang="en-US" sz="1600" dirty="0"/>
          </a:p>
        </p:txBody>
      </p:sp>
    </p:spTree>
  </p:cSld>
  <p:clrMapOvr>
    <a:masterClrMapping/>
  </p:clrMapOvr>
  <p:transition>
    <p:fade/>
    <p:spd val="med"/>
  </p:transition>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Tóm tắt Quy trình Xử trí Sốc phản vệ</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22400"/>
            <a:ext cx="4940300" cy="1981200"/>
          </a:xfrm>
          <a:custGeom>
            <a:avLst/>
            <a:gdLst/>
            <a:ahLst/>
            <a:cxnLst/>
            <a:rect l="l" t="t" r="r" b="b"/>
            <a:pathLst>
              <a:path w="4940300" h="1981200">
                <a:moveTo>
                  <a:pt x="152394" y="0"/>
                </a:moveTo>
                <a:lnTo>
                  <a:pt x="4787906" y="0"/>
                </a:lnTo>
                <a:cubicBezTo>
                  <a:pt x="4872071" y="0"/>
                  <a:pt x="4940300" y="68229"/>
                  <a:pt x="4940300" y="152394"/>
                </a:cubicBezTo>
                <a:lnTo>
                  <a:pt x="4940300" y="1828806"/>
                </a:lnTo>
                <a:cubicBezTo>
                  <a:pt x="4940300" y="1912971"/>
                  <a:pt x="4872071" y="1981200"/>
                  <a:pt x="4787906" y="1981200"/>
                </a:cubicBezTo>
                <a:lnTo>
                  <a:pt x="152394" y="1981200"/>
                </a:lnTo>
                <a:cubicBezTo>
                  <a:pt x="68229" y="1981200"/>
                  <a:pt x="0" y="1912971"/>
                  <a:pt x="0" y="1828806"/>
                </a:cubicBezTo>
                <a:lnTo>
                  <a:pt x="0" y="152394"/>
                </a:lnTo>
                <a:cubicBezTo>
                  <a:pt x="0" y="68285"/>
                  <a:pt x="68285" y="0"/>
                  <a:pt x="15239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5" name="Shape 3"/>
          <p:cNvSpPr/>
          <p:nvPr/>
        </p:nvSpPr>
        <p:spPr>
          <a:xfrm>
            <a:off x="2624614" y="16256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FFFFFF"/>
          </a:solidFill>
          <a:ln/>
        </p:spPr>
      </p:sp>
      <p:sp>
        <p:nvSpPr>
          <p:cNvPr id="6" name="Shape 4"/>
          <p:cNvSpPr/>
          <p:nvPr/>
        </p:nvSpPr>
        <p:spPr>
          <a:xfrm>
            <a:off x="2769076" y="1790700"/>
            <a:ext cx="428625" cy="381000"/>
          </a:xfrm>
          <a:custGeom>
            <a:avLst/>
            <a:gdLst/>
            <a:ahLst/>
            <a:cxnLst/>
            <a:rect l="l" t="t" r="r" b="b"/>
            <a:pathLst>
              <a:path w="428625" h="381000">
                <a:moveTo>
                  <a:pt x="214313" y="23812"/>
                </a:moveTo>
                <a:cubicBezTo>
                  <a:pt x="154186" y="23812"/>
                  <a:pt x="106040" y="51197"/>
                  <a:pt x="70991" y="83790"/>
                </a:cubicBezTo>
                <a:cubicBezTo>
                  <a:pt x="36165" y="116160"/>
                  <a:pt x="12874" y="154781"/>
                  <a:pt x="1786" y="181347"/>
                </a:cubicBezTo>
                <a:cubicBezTo>
                  <a:pt x="-670" y="187226"/>
                  <a:pt x="-670" y="193774"/>
                  <a:pt x="1786" y="199653"/>
                </a:cubicBezTo>
                <a:cubicBezTo>
                  <a:pt x="12874" y="226219"/>
                  <a:pt x="36165" y="264914"/>
                  <a:pt x="70991" y="297210"/>
                </a:cubicBezTo>
                <a:cubicBezTo>
                  <a:pt x="106040" y="329729"/>
                  <a:pt x="154186" y="357188"/>
                  <a:pt x="214313" y="357188"/>
                </a:cubicBezTo>
                <a:cubicBezTo>
                  <a:pt x="274439" y="357188"/>
                  <a:pt x="322585" y="329803"/>
                  <a:pt x="357634" y="297210"/>
                </a:cubicBezTo>
                <a:cubicBezTo>
                  <a:pt x="392460" y="264840"/>
                  <a:pt x="415751" y="226219"/>
                  <a:pt x="426839" y="199653"/>
                </a:cubicBezTo>
                <a:cubicBezTo>
                  <a:pt x="429295" y="193774"/>
                  <a:pt x="429295" y="187226"/>
                  <a:pt x="426839" y="181347"/>
                </a:cubicBezTo>
                <a:cubicBezTo>
                  <a:pt x="415751" y="154781"/>
                  <a:pt x="392460" y="116086"/>
                  <a:pt x="357634" y="83790"/>
                </a:cubicBezTo>
                <a:cubicBezTo>
                  <a:pt x="322585" y="51271"/>
                  <a:pt x="274439" y="23812"/>
                  <a:pt x="214313" y="23812"/>
                </a:cubicBezTo>
                <a:close/>
                <a:moveTo>
                  <a:pt x="107156" y="190500"/>
                </a:moveTo>
                <a:cubicBezTo>
                  <a:pt x="107156" y="131359"/>
                  <a:pt x="155171" y="83344"/>
                  <a:pt x="214313" y="83344"/>
                </a:cubicBezTo>
                <a:cubicBezTo>
                  <a:pt x="273454" y="83344"/>
                  <a:pt x="321469" y="131359"/>
                  <a:pt x="321469" y="190500"/>
                </a:cubicBezTo>
                <a:cubicBezTo>
                  <a:pt x="321469" y="249641"/>
                  <a:pt x="273454" y="297656"/>
                  <a:pt x="214313" y="297656"/>
                </a:cubicBezTo>
                <a:cubicBezTo>
                  <a:pt x="155171" y="297656"/>
                  <a:pt x="107156" y="249641"/>
                  <a:pt x="107156" y="190500"/>
                </a:cubicBezTo>
                <a:close/>
                <a:moveTo>
                  <a:pt x="214313" y="142875"/>
                </a:moveTo>
                <a:cubicBezTo>
                  <a:pt x="214313" y="169143"/>
                  <a:pt x="192956" y="190500"/>
                  <a:pt x="166688" y="190500"/>
                </a:cubicBezTo>
                <a:cubicBezTo>
                  <a:pt x="158130" y="190500"/>
                  <a:pt x="150093" y="188268"/>
                  <a:pt x="143098" y="184249"/>
                </a:cubicBezTo>
                <a:cubicBezTo>
                  <a:pt x="142354" y="192360"/>
                  <a:pt x="143024" y="200695"/>
                  <a:pt x="145256" y="208955"/>
                </a:cubicBezTo>
                <a:cubicBezTo>
                  <a:pt x="155451" y="247055"/>
                  <a:pt x="194667" y="269677"/>
                  <a:pt x="232767" y="259482"/>
                </a:cubicBezTo>
                <a:cubicBezTo>
                  <a:pt x="270867" y="249287"/>
                  <a:pt x="293489" y="210071"/>
                  <a:pt x="283294" y="171971"/>
                </a:cubicBezTo>
                <a:cubicBezTo>
                  <a:pt x="274216" y="137964"/>
                  <a:pt x="241995" y="116309"/>
                  <a:pt x="208062" y="119286"/>
                </a:cubicBezTo>
                <a:cubicBezTo>
                  <a:pt x="212006" y="126206"/>
                  <a:pt x="214313" y="134243"/>
                  <a:pt x="214313" y="142875"/>
                </a:cubicBezTo>
                <a:close/>
              </a:path>
            </a:pathLst>
          </a:custGeom>
          <a:solidFill>
            <a:srgbClr val="C52726"/>
          </a:solidFill>
          <a:ln/>
        </p:spPr>
      </p:sp>
      <p:sp>
        <p:nvSpPr>
          <p:cNvPr id="7" name="Text 5"/>
          <p:cNvSpPr/>
          <p:nvPr/>
        </p:nvSpPr>
        <p:spPr>
          <a:xfrm>
            <a:off x="647700" y="2438400"/>
            <a:ext cx="46609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NHẬN BIẾT SỚM</a:t>
            </a:r>
            <a:endParaRPr lang="en-US" sz="1600" dirty="0"/>
          </a:p>
        </p:txBody>
      </p:sp>
      <p:sp>
        <p:nvSpPr>
          <p:cNvPr id="8" name="Text 6"/>
          <p:cNvSpPr/>
          <p:nvPr/>
        </p:nvSpPr>
        <p:spPr>
          <a:xfrm>
            <a:off x="660400" y="2895600"/>
            <a:ext cx="4635500" cy="304800"/>
          </a:xfrm>
          <a:prstGeom prst="rect">
            <a:avLst/>
          </a:prstGeom>
          <a:noFill/>
          <a:ln/>
        </p:spPr>
        <p:txBody>
          <a:bodyPr wrap="square" lIns="0" tIns="0" rIns="0" bIns="0" rtlCol="0" anchor="ctr"/>
          <a:lstStyle/>
          <a:p>
            <a:pPr algn="ct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Mề đay, khó thở, tụt HA → Nghi ngờ phản vệ</a:t>
            </a:r>
            <a:endParaRPr lang="en-US" sz="1600" dirty="0"/>
          </a:p>
        </p:txBody>
      </p:sp>
      <p:sp>
        <p:nvSpPr>
          <p:cNvPr id="9" name="Shape 7"/>
          <p:cNvSpPr/>
          <p:nvPr/>
        </p:nvSpPr>
        <p:spPr>
          <a:xfrm>
            <a:off x="5655628" y="1422400"/>
            <a:ext cx="4940300" cy="1981200"/>
          </a:xfrm>
          <a:custGeom>
            <a:avLst/>
            <a:gdLst/>
            <a:ahLst/>
            <a:cxnLst/>
            <a:rect l="l" t="t" r="r" b="b"/>
            <a:pathLst>
              <a:path w="4940300" h="1981200">
                <a:moveTo>
                  <a:pt x="152394" y="0"/>
                </a:moveTo>
                <a:lnTo>
                  <a:pt x="4787906" y="0"/>
                </a:lnTo>
                <a:cubicBezTo>
                  <a:pt x="4872071" y="0"/>
                  <a:pt x="4940300" y="68229"/>
                  <a:pt x="4940300" y="152394"/>
                </a:cubicBezTo>
                <a:lnTo>
                  <a:pt x="4940300" y="1828806"/>
                </a:lnTo>
                <a:cubicBezTo>
                  <a:pt x="4940300" y="1912971"/>
                  <a:pt x="4872071" y="1981200"/>
                  <a:pt x="4787906" y="1981200"/>
                </a:cubicBezTo>
                <a:lnTo>
                  <a:pt x="152394" y="1981200"/>
                </a:lnTo>
                <a:cubicBezTo>
                  <a:pt x="68229" y="1981200"/>
                  <a:pt x="0" y="1912971"/>
                  <a:pt x="0" y="1828806"/>
                </a:cubicBezTo>
                <a:lnTo>
                  <a:pt x="0" y="152394"/>
                </a:lnTo>
                <a:cubicBezTo>
                  <a:pt x="0" y="68285"/>
                  <a:pt x="68285" y="0"/>
                  <a:pt x="15239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10" name="Shape 8"/>
          <p:cNvSpPr/>
          <p:nvPr/>
        </p:nvSpPr>
        <p:spPr>
          <a:xfrm>
            <a:off x="7772241" y="16256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FFFFFF"/>
          </a:solidFill>
          <a:ln/>
        </p:spPr>
      </p:sp>
      <p:sp>
        <p:nvSpPr>
          <p:cNvPr id="11" name="Shape 9"/>
          <p:cNvSpPr/>
          <p:nvPr/>
        </p:nvSpPr>
        <p:spPr>
          <a:xfrm>
            <a:off x="7964329" y="1790700"/>
            <a:ext cx="333375" cy="381000"/>
          </a:xfrm>
          <a:custGeom>
            <a:avLst/>
            <a:gdLst/>
            <a:ahLst/>
            <a:cxnLst/>
            <a:rect l="l" t="t" r="r" b="b"/>
            <a:pathLst>
              <a:path w="333375" h="381000">
                <a:moveTo>
                  <a:pt x="252115" y="-7367"/>
                </a:moveTo>
                <a:cubicBezTo>
                  <a:pt x="260970" y="-967"/>
                  <a:pt x="264244" y="10641"/>
                  <a:pt x="260226" y="20762"/>
                </a:cubicBezTo>
                <a:lnTo>
                  <a:pt x="201885" y="166688"/>
                </a:lnTo>
                <a:lnTo>
                  <a:pt x="309563" y="166688"/>
                </a:lnTo>
                <a:cubicBezTo>
                  <a:pt x="319608" y="166688"/>
                  <a:pt x="328538" y="172938"/>
                  <a:pt x="331961" y="182389"/>
                </a:cubicBezTo>
                <a:cubicBezTo>
                  <a:pt x="335384" y="191839"/>
                  <a:pt x="332482" y="202406"/>
                  <a:pt x="324817" y="208806"/>
                </a:cubicBezTo>
                <a:lnTo>
                  <a:pt x="110505" y="387400"/>
                </a:lnTo>
                <a:cubicBezTo>
                  <a:pt x="102096" y="394395"/>
                  <a:pt x="90115" y="394767"/>
                  <a:pt x="81260" y="388367"/>
                </a:cubicBezTo>
                <a:cubicBezTo>
                  <a:pt x="72405" y="381967"/>
                  <a:pt x="69131" y="370359"/>
                  <a:pt x="73149" y="360238"/>
                </a:cubicBezTo>
                <a:lnTo>
                  <a:pt x="131490" y="214313"/>
                </a:lnTo>
                <a:lnTo>
                  <a:pt x="23812" y="214313"/>
                </a:lnTo>
                <a:cubicBezTo>
                  <a:pt x="13767" y="214313"/>
                  <a:pt x="4837" y="208062"/>
                  <a:pt x="1414" y="198611"/>
                </a:cubicBezTo>
                <a:cubicBezTo>
                  <a:pt x="-2009" y="189161"/>
                  <a:pt x="893" y="178594"/>
                  <a:pt x="8558" y="172194"/>
                </a:cubicBezTo>
                <a:lnTo>
                  <a:pt x="222870" y="-6400"/>
                </a:lnTo>
                <a:cubicBezTo>
                  <a:pt x="231279" y="-13395"/>
                  <a:pt x="243260" y="-13767"/>
                  <a:pt x="252115" y="-7367"/>
                </a:cubicBezTo>
                <a:close/>
              </a:path>
            </a:pathLst>
          </a:custGeom>
          <a:solidFill>
            <a:srgbClr val="C52726"/>
          </a:solidFill>
          <a:ln/>
        </p:spPr>
      </p:sp>
      <p:sp>
        <p:nvSpPr>
          <p:cNvPr id="12" name="Text 10"/>
          <p:cNvSpPr/>
          <p:nvPr/>
        </p:nvSpPr>
        <p:spPr>
          <a:xfrm>
            <a:off x="5795328" y="2438400"/>
            <a:ext cx="46609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HÀNH ĐỘNG NGAY</a:t>
            </a:r>
            <a:endParaRPr lang="en-US" sz="1600" dirty="0"/>
          </a:p>
        </p:txBody>
      </p:sp>
      <p:sp>
        <p:nvSpPr>
          <p:cNvPr id="13" name="Text 11"/>
          <p:cNvSpPr/>
          <p:nvPr/>
        </p:nvSpPr>
        <p:spPr>
          <a:xfrm>
            <a:off x="5808028" y="2895600"/>
            <a:ext cx="4635500" cy="304800"/>
          </a:xfrm>
          <a:prstGeom prst="rect">
            <a:avLst/>
          </a:prstGeom>
          <a:noFill/>
          <a:ln/>
        </p:spPr>
        <p:txBody>
          <a:bodyPr wrap="square" lIns="0" tIns="0" rIns="0" bIns="0" rtlCol="0" anchor="ctr"/>
          <a:lstStyle/>
          <a:p>
            <a:pPr algn="ct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Ngừng dị nguyên + Tiêm Adrenaline bắp</a:t>
            </a:r>
            <a:endParaRPr lang="en-US" sz="1600" dirty="0"/>
          </a:p>
        </p:txBody>
      </p:sp>
      <p:sp>
        <p:nvSpPr>
          <p:cNvPr id="14" name="Shape 12"/>
          <p:cNvSpPr/>
          <p:nvPr/>
        </p:nvSpPr>
        <p:spPr>
          <a:xfrm>
            <a:off x="10803414" y="1422400"/>
            <a:ext cx="4940300" cy="1981200"/>
          </a:xfrm>
          <a:custGeom>
            <a:avLst/>
            <a:gdLst/>
            <a:ahLst/>
            <a:cxnLst/>
            <a:rect l="l" t="t" r="r" b="b"/>
            <a:pathLst>
              <a:path w="4940300" h="1981200">
                <a:moveTo>
                  <a:pt x="152394" y="0"/>
                </a:moveTo>
                <a:lnTo>
                  <a:pt x="4787906" y="0"/>
                </a:lnTo>
                <a:cubicBezTo>
                  <a:pt x="4872071" y="0"/>
                  <a:pt x="4940300" y="68229"/>
                  <a:pt x="4940300" y="152394"/>
                </a:cubicBezTo>
                <a:lnTo>
                  <a:pt x="4940300" y="1828806"/>
                </a:lnTo>
                <a:cubicBezTo>
                  <a:pt x="4940300" y="1912971"/>
                  <a:pt x="4872071" y="1981200"/>
                  <a:pt x="4787906" y="1981200"/>
                </a:cubicBezTo>
                <a:lnTo>
                  <a:pt x="152394" y="1981200"/>
                </a:lnTo>
                <a:cubicBezTo>
                  <a:pt x="68229" y="1981200"/>
                  <a:pt x="0" y="1912971"/>
                  <a:pt x="0" y="1828806"/>
                </a:cubicBezTo>
                <a:lnTo>
                  <a:pt x="0" y="152394"/>
                </a:lnTo>
                <a:cubicBezTo>
                  <a:pt x="0" y="68285"/>
                  <a:pt x="68285" y="0"/>
                  <a:pt x="15239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15" name="Shape 13"/>
          <p:cNvSpPr/>
          <p:nvPr/>
        </p:nvSpPr>
        <p:spPr>
          <a:xfrm>
            <a:off x="12920028" y="16256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FFFFFF"/>
          </a:solidFill>
          <a:ln/>
        </p:spPr>
      </p:sp>
      <p:sp>
        <p:nvSpPr>
          <p:cNvPr id="16" name="Shape 14"/>
          <p:cNvSpPr/>
          <p:nvPr/>
        </p:nvSpPr>
        <p:spPr>
          <a:xfrm>
            <a:off x="13064491" y="1790700"/>
            <a:ext cx="428625" cy="381000"/>
          </a:xfrm>
          <a:custGeom>
            <a:avLst/>
            <a:gdLst/>
            <a:ahLst/>
            <a:cxnLst/>
            <a:rect l="l" t="t" r="r" b="b"/>
            <a:pathLst>
              <a:path w="428625" h="381000">
                <a:moveTo>
                  <a:pt x="23812" y="35719"/>
                </a:moveTo>
                <a:cubicBezTo>
                  <a:pt x="23812" y="15999"/>
                  <a:pt x="39812" y="0"/>
                  <a:pt x="59531" y="0"/>
                </a:cubicBezTo>
                <a:lnTo>
                  <a:pt x="95250" y="0"/>
                </a:lnTo>
                <a:cubicBezTo>
                  <a:pt x="108421" y="0"/>
                  <a:pt x="119063" y="10641"/>
                  <a:pt x="119063" y="23812"/>
                </a:cubicBezTo>
                <a:cubicBezTo>
                  <a:pt x="119063" y="36984"/>
                  <a:pt x="108421" y="47625"/>
                  <a:pt x="95250" y="47625"/>
                </a:cubicBezTo>
                <a:lnTo>
                  <a:pt x="71438" y="47625"/>
                </a:lnTo>
                <a:lnTo>
                  <a:pt x="71438" y="142875"/>
                </a:lnTo>
                <a:cubicBezTo>
                  <a:pt x="71438" y="182314"/>
                  <a:pt x="103436" y="214313"/>
                  <a:pt x="142875" y="214313"/>
                </a:cubicBezTo>
                <a:cubicBezTo>
                  <a:pt x="182314" y="214313"/>
                  <a:pt x="214313" y="182314"/>
                  <a:pt x="214313" y="142875"/>
                </a:cubicBezTo>
                <a:lnTo>
                  <a:pt x="214313" y="47625"/>
                </a:lnTo>
                <a:lnTo>
                  <a:pt x="190500" y="47625"/>
                </a:lnTo>
                <a:cubicBezTo>
                  <a:pt x="177329" y="47625"/>
                  <a:pt x="166688" y="36984"/>
                  <a:pt x="166688" y="23812"/>
                </a:cubicBezTo>
                <a:cubicBezTo>
                  <a:pt x="166688" y="10641"/>
                  <a:pt x="177329" y="0"/>
                  <a:pt x="190500" y="0"/>
                </a:cubicBezTo>
                <a:lnTo>
                  <a:pt x="226219" y="0"/>
                </a:lnTo>
                <a:cubicBezTo>
                  <a:pt x="245938" y="0"/>
                  <a:pt x="261938" y="15999"/>
                  <a:pt x="261938" y="35719"/>
                </a:cubicBezTo>
                <a:lnTo>
                  <a:pt x="261938" y="142875"/>
                </a:lnTo>
                <a:cubicBezTo>
                  <a:pt x="261938" y="200471"/>
                  <a:pt x="221010" y="248543"/>
                  <a:pt x="166688" y="259556"/>
                </a:cubicBezTo>
                <a:lnTo>
                  <a:pt x="166688" y="273844"/>
                </a:lnTo>
                <a:cubicBezTo>
                  <a:pt x="166688" y="319906"/>
                  <a:pt x="203969" y="357188"/>
                  <a:pt x="250031" y="357188"/>
                </a:cubicBezTo>
                <a:cubicBezTo>
                  <a:pt x="296094" y="357188"/>
                  <a:pt x="333375" y="319906"/>
                  <a:pt x="333375" y="273844"/>
                </a:cubicBezTo>
                <a:lnTo>
                  <a:pt x="333375" y="210220"/>
                </a:lnTo>
                <a:cubicBezTo>
                  <a:pt x="305619" y="200397"/>
                  <a:pt x="285750" y="173980"/>
                  <a:pt x="285750" y="142875"/>
                </a:cubicBezTo>
                <a:cubicBezTo>
                  <a:pt x="285750" y="103436"/>
                  <a:pt x="317748" y="71438"/>
                  <a:pt x="357188" y="71438"/>
                </a:cubicBezTo>
                <a:cubicBezTo>
                  <a:pt x="396627" y="71438"/>
                  <a:pt x="428625" y="103436"/>
                  <a:pt x="428625" y="142875"/>
                </a:cubicBezTo>
                <a:cubicBezTo>
                  <a:pt x="428625" y="173980"/>
                  <a:pt x="408756" y="200471"/>
                  <a:pt x="381000" y="210220"/>
                </a:cubicBezTo>
                <a:lnTo>
                  <a:pt x="381000" y="273844"/>
                </a:lnTo>
                <a:cubicBezTo>
                  <a:pt x="381000" y="346174"/>
                  <a:pt x="322362" y="404813"/>
                  <a:pt x="250031" y="404813"/>
                </a:cubicBezTo>
                <a:cubicBezTo>
                  <a:pt x="177701" y="404813"/>
                  <a:pt x="119063" y="346174"/>
                  <a:pt x="119063" y="273844"/>
                </a:cubicBezTo>
                <a:lnTo>
                  <a:pt x="119063" y="259556"/>
                </a:lnTo>
                <a:cubicBezTo>
                  <a:pt x="64740" y="248543"/>
                  <a:pt x="23812" y="200471"/>
                  <a:pt x="23812" y="142875"/>
                </a:cubicBezTo>
                <a:lnTo>
                  <a:pt x="23812" y="35719"/>
                </a:lnTo>
                <a:close/>
                <a:moveTo>
                  <a:pt x="357188" y="166688"/>
                </a:moveTo>
                <a:cubicBezTo>
                  <a:pt x="370330" y="166688"/>
                  <a:pt x="381000" y="156017"/>
                  <a:pt x="381000" y="142875"/>
                </a:cubicBezTo>
                <a:cubicBezTo>
                  <a:pt x="381000" y="129733"/>
                  <a:pt x="370330" y="119063"/>
                  <a:pt x="357188" y="119063"/>
                </a:cubicBezTo>
                <a:cubicBezTo>
                  <a:pt x="344045" y="119063"/>
                  <a:pt x="333375" y="129733"/>
                  <a:pt x="333375" y="142875"/>
                </a:cubicBezTo>
                <a:cubicBezTo>
                  <a:pt x="333375" y="156017"/>
                  <a:pt x="344045" y="166688"/>
                  <a:pt x="357188" y="166688"/>
                </a:cubicBezTo>
                <a:close/>
              </a:path>
            </a:pathLst>
          </a:custGeom>
          <a:solidFill>
            <a:srgbClr val="C52726"/>
          </a:solidFill>
          <a:ln/>
        </p:spPr>
      </p:sp>
      <p:sp>
        <p:nvSpPr>
          <p:cNvPr id="17" name="Text 15"/>
          <p:cNvSpPr/>
          <p:nvPr/>
        </p:nvSpPr>
        <p:spPr>
          <a:xfrm>
            <a:off x="10943114" y="2438400"/>
            <a:ext cx="46609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THEO DÕI KỸ</a:t>
            </a:r>
            <a:endParaRPr lang="en-US" sz="1600" dirty="0"/>
          </a:p>
        </p:txBody>
      </p:sp>
      <p:sp>
        <p:nvSpPr>
          <p:cNvPr id="18" name="Text 16"/>
          <p:cNvSpPr/>
          <p:nvPr/>
        </p:nvSpPr>
        <p:spPr>
          <a:xfrm>
            <a:off x="10955814" y="2895600"/>
            <a:ext cx="4635500" cy="304800"/>
          </a:xfrm>
          <a:prstGeom prst="rect">
            <a:avLst/>
          </a:prstGeom>
          <a:noFill/>
          <a:ln/>
        </p:spPr>
        <p:txBody>
          <a:bodyPr wrap="square" lIns="0" tIns="0" rIns="0" bIns="0" rtlCol="0" anchor="ctr"/>
          <a:lstStyle/>
          <a:p>
            <a:pPr algn="ct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4-6 giờ đầu, cảnh giác tái phát</a:t>
            </a:r>
            <a:endParaRPr lang="en-US" sz="1600" dirty="0"/>
          </a:p>
        </p:txBody>
      </p:sp>
      <p:sp>
        <p:nvSpPr>
          <p:cNvPr id="19" name="Shape 17"/>
          <p:cNvSpPr/>
          <p:nvPr/>
        </p:nvSpPr>
        <p:spPr>
          <a:xfrm>
            <a:off x="508000" y="3606800"/>
            <a:ext cx="15240000" cy="2082800"/>
          </a:xfrm>
          <a:custGeom>
            <a:avLst/>
            <a:gdLst/>
            <a:ahLst/>
            <a:cxnLst/>
            <a:rect l="l" t="t" r="r" b="b"/>
            <a:pathLst>
              <a:path w="15240000" h="2082800">
                <a:moveTo>
                  <a:pt x="152398" y="0"/>
                </a:moveTo>
                <a:lnTo>
                  <a:pt x="15087602" y="0"/>
                </a:lnTo>
                <a:cubicBezTo>
                  <a:pt x="15171769" y="0"/>
                  <a:pt x="15240000" y="68231"/>
                  <a:pt x="15240000" y="152398"/>
                </a:cubicBezTo>
                <a:lnTo>
                  <a:pt x="15240000" y="1930402"/>
                </a:lnTo>
                <a:cubicBezTo>
                  <a:pt x="15240000" y="2014569"/>
                  <a:pt x="15171769" y="2082800"/>
                  <a:pt x="15087602" y="2082800"/>
                </a:cubicBezTo>
                <a:lnTo>
                  <a:pt x="152398" y="2082800"/>
                </a:lnTo>
                <a:cubicBezTo>
                  <a:pt x="68231" y="2082800"/>
                  <a:pt x="0" y="2014569"/>
                  <a:pt x="0" y="1930402"/>
                </a:cubicBezTo>
                <a:lnTo>
                  <a:pt x="0" y="152398"/>
                </a:lnTo>
                <a:cubicBezTo>
                  <a:pt x="0" y="68287"/>
                  <a:pt x="68287" y="0"/>
                  <a:pt x="152398"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20" name="Text 18"/>
          <p:cNvSpPr/>
          <p:nvPr/>
        </p:nvSpPr>
        <p:spPr>
          <a:xfrm>
            <a:off x="635000" y="3810000"/>
            <a:ext cx="14986000" cy="406400"/>
          </a:xfrm>
          <a:prstGeom prst="rect">
            <a:avLst/>
          </a:prstGeom>
          <a:noFill/>
          <a:ln/>
        </p:spPr>
        <p:txBody>
          <a:bodyPr wrap="square" lIns="0" tIns="0" rIns="0" bIns="0" rtlCol="0" anchor="ctr"/>
          <a:lstStyle/>
          <a:p>
            <a:pPr algn="ctr">
              <a:lnSpc>
                <a:spcPct val="110000"/>
              </a:lnSpc>
            </a:pPr>
            <a:r>
              <a:rPr lang="en-US" sz="2400" b="1" dirty="0">
                <a:solidFill>
                  <a:srgbClr val="2A4B7C"/>
                </a:solidFill>
                <a:latin typeface="Noto Sans SC" pitchFamily="34" charset="0"/>
                <a:ea typeface="Noto Sans SC" pitchFamily="34" charset="-122"/>
                <a:cs typeface="Noto Sans SC" pitchFamily="34" charset="-120"/>
              </a:rPr>
              <a:t>Flowchart Xử trí Sốc phản vệ</a:t>
            </a:r>
            <a:endParaRPr lang="en-US" sz="1600" dirty="0"/>
          </a:p>
        </p:txBody>
      </p:sp>
      <p:sp>
        <p:nvSpPr>
          <p:cNvPr id="21" name="Shape 19"/>
          <p:cNvSpPr/>
          <p:nvPr/>
        </p:nvSpPr>
        <p:spPr>
          <a:xfrm>
            <a:off x="711200" y="4368626"/>
            <a:ext cx="1016000" cy="1016000"/>
          </a:xfrm>
          <a:custGeom>
            <a:avLst/>
            <a:gdLst/>
            <a:ahLst/>
            <a:cxnLst/>
            <a:rect l="l" t="t" r="r" b="b"/>
            <a:pathLst>
              <a:path w="1016000" h="1016000">
                <a:moveTo>
                  <a:pt x="508000" y="0"/>
                </a:moveTo>
                <a:lnTo>
                  <a:pt x="508000" y="0"/>
                </a:lnTo>
                <a:cubicBezTo>
                  <a:pt x="788373" y="0"/>
                  <a:pt x="1016000" y="227627"/>
                  <a:pt x="1016000" y="508000"/>
                </a:cubicBezTo>
                <a:lnTo>
                  <a:pt x="1016000" y="508000"/>
                </a:lnTo>
                <a:cubicBezTo>
                  <a:pt x="1016000" y="788373"/>
                  <a:pt x="788373" y="1016000"/>
                  <a:pt x="508000" y="1016000"/>
                </a:cubicBezTo>
                <a:lnTo>
                  <a:pt x="508000" y="1016000"/>
                </a:lnTo>
                <a:cubicBezTo>
                  <a:pt x="227627" y="1016000"/>
                  <a:pt x="0" y="788373"/>
                  <a:pt x="0" y="508000"/>
                </a:cubicBezTo>
                <a:lnTo>
                  <a:pt x="0" y="508000"/>
                </a:lnTo>
                <a:cubicBezTo>
                  <a:pt x="0" y="227627"/>
                  <a:pt x="227627" y="0"/>
                  <a:pt x="508000" y="0"/>
                </a:cubicBezTo>
                <a:close/>
              </a:path>
            </a:pathLst>
          </a:custGeom>
          <a:solidFill>
            <a:srgbClr val="2A4B7C"/>
          </a:solidFill>
          <a:ln/>
        </p:spPr>
      </p:sp>
      <p:sp>
        <p:nvSpPr>
          <p:cNvPr id="22" name="Shape 20"/>
          <p:cNvSpPr/>
          <p:nvPr/>
        </p:nvSpPr>
        <p:spPr>
          <a:xfrm>
            <a:off x="1092200" y="4597226"/>
            <a:ext cx="254000" cy="254000"/>
          </a:xfrm>
          <a:custGeom>
            <a:avLst/>
            <a:gdLst/>
            <a:ahLst/>
            <a:cxnLst/>
            <a:rect l="l" t="t" r="r" b="b"/>
            <a:pathLst>
              <a:path w="254000" h="254000">
                <a:moveTo>
                  <a:pt x="206375" y="103188"/>
                </a:moveTo>
                <a:cubicBezTo>
                  <a:pt x="206375" y="125958"/>
                  <a:pt x="198983" y="146993"/>
                  <a:pt x="186531" y="164058"/>
                </a:cubicBezTo>
                <a:lnTo>
                  <a:pt x="249337" y="226913"/>
                </a:lnTo>
                <a:cubicBezTo>
                  <a:pt x="255538" y="233114"/>
                  <a:pt x="255538" y="243185"/>
                  <a:pt x="249337" y="249386"/>
                </a:cubicBezTo>
                <a:cubicBezTo>
                  <a:pt x="243136" y="255588"/>
                  <a:pt x="233065" y="255588"/>
                  <a:pt x="226864" y="249386"/>
                </a:cubicBezTo>
                <a:lnTo>
                  <a:pt x="164058" y="186531"/>
                </a:lnTo>
                <a:cubicBezTo>
                  <a:pt x="146993" y="198983"/>
                  <a:pt x="125958" y="206375"/>
                  <a:pt x="103188" y="206375"/>
                </a:cubicBezTo>
                <a:cubicBezTo>
                  <a:pt x="46186" y="206375"/>
                  <a:pt x="0" y="160189"/>
                  <a:pt x="0" y="103188"/>
                </a:cubicBezTo>
                <a:cubicBezTo>
                  <a:pt x="0" y="46186"/>
                  <a:pt x="46186" y="0"/>
                  <a:pt x="103188" y="0"/>
                </a:cubicBezTo>
                <a:cubicBezTo>
                  <a:pt x="160189" y="0"/>
                  <a:pt x="206375" y="46186"/>
                  <a:pt x="206375" y="103188"/>
                </a:cubicBezTo>
                <a:close/>
                <a:moveTo>
                  <a:pt x="103188" y="174625"/>
                </a:moveTo>
                <a:cubicBezTo>
                  <a:pt x="142615" y="174625"/>
                  <a:pt x="174625" y="142615"/>
                  <a:pt x="174625" y="103188"/>
                </a:cubicBezTo>
                <a:cubicBezTo>
                  <a:pt x="174625" y="63760"/>
                  <a:pt x="142615" y="31750"/>
                  <a:pt x="103188" y="31750"/>
                </a:cubicBezTo>
                <a:cubicBezTo>
                  <a:pt x="63760" y="31750"/>
                  <a:pt x="31750" y="63760"/>
                  <a:pt x="31750" y="103187"/>
                </a:cubicBezTo>
                <a:cubicBezTo>
                  <a:pt x="31750" y="142615"/>
                  <a:pt x="63760" y="174625"/>
                  <a:pt x="103187" y="174625"/>
                </a:cubicBezTo>
                <a:close/>
              </a:path>
            </a:pathLst>
          </a:custGeom>
          <a:solidFill>
            <a:srgbClr val="FFFFFF"/>
          </a:solidFill>
          <a:ln/>
        </p:spPr>
      </p:sp>
      <p:sp>
        <p:nvSpPr>
          <p:cNvPr id="23" name="Text 21"/>
          <p:cNvSpPr/>
          <p:nvPr/>
        </p:nvSpPr>
        <p:spPr>
          <a:xfrm>
            <a:off x="795496" y="4902026"/>
            <a:ext cx="850900" cy="254000"/>
          </a:xfrm>
          <a:prstGeom prst="rect">
            <a:avLst/>
          </a:prstGeom>
          <a:noFill/>
          <a:ln/>
        </p:spPr>
        <p:txBody>
          <a:bodyPr wrap="square" lIns="0" tIns="0" rIns="0" bIns="0" rtlCol="0" anchor="ctr"/>
          <a:lstStyle/>
          <a:p>
            <a:pPr algn="ctr">
              <a:lnSpc>
                <a:spcPct val="120000"/>
              </a:lnSpc>
            </a:pPr>
            <a:r>
              <a:rPr lang="en-US" sz="1400" b="1" dirty="0">
                <a:solidFill>
                  <a:srgbClr val="FFFFFF"/>
                </a:solidFill>
                <a:latin typeface="Quattrocento Sans" pitchFamily="34" charset="0"/>
                <a:ea typeface="Quattrocento Sans" pitchFamily="34" charset="-122"/>
                <a:cs typeface="Quattrocento Sans" pitchFamily="34" charset="-120"/>
              </a:rPr>
              <a:t>Nhận biết</a:t>
            </a:r>
            <a:endParaRPr lang="en-US" sz="1600" dirty="0"/>
          </a:p>
        </p:txBody>
      </p:sp>
      <p:sp>
        <p:nvSpPr>
          <p:cNvPr id="24" name="Shape 22"/>
          <p:cNvSpPr/>
          <p:nvPr/>
        </p:nvSpPr>
        <p:spPr>
          <a:xfrm>
            <a:off x="2759075" y="4736926"/>
            <a:ext cx="381000" cy="381000"/>
          </a:xfrm>
          <a:custGeom>
            <a:avLst/>
            <a:gdLst/>
            <a:ahLst/>
            <a:cxnLst/>
            <a:rect l="l" t="t" r="r" b="b"/>
            <a:pathLst>
              <a:path w="381000" h="381000">
                <a:moveTo>
                  <a:pt x="374005" y="207318"/>
                </a:moveTo>
                <a:cubicBezTo>
                  <a:pt x="383307" y="198016"/>
                  <a:pt x="383307" y="182910"/>
                  <a:pt x="374005" y="173608"/>
                </a:cubicBezTo>
                <a:lnTo>
                  <a:pt x="254943" y="54546"/>
                </a:lnTo>
                <a:cubicBezTo>
                  <a:pt x="245641" y="45244"/>
                  <a:pt x="230535" y="45244"/>
                  <a:pt x="221233" y="54546"/>
                </a:cubicBezTo>
                <a:cubicBezTo>
                  <a:pt x="211931" y="63847"/>
                  <a:pt x="211931" y="78953"/>
                  <a:pt x="221233" y="88255"/>
                </a:cubicBezTo>
                <a:lnTo>
                  <a:pt x="299665" y="166688"/>
                </a:lnTo>
                <a:lnTo>
                  <a:pt x="23812" y="166688"/>
                </a:lnTo>
                <a:cubicBezTo>
                  <a:pt x="10641" y="166688"/>
                  <a:pt x="0" y="177329"/>
                  <a:pt x="0" y="190500"/>
                </a:cubicBezTo>
                <a:cubicBezTo>
                  <a:pt x="0" y="203671"/>
                  <a:pt x="10641" y="214313"/>
                  <a:pt x="23812" y="214313"/>
                </a:cubicBezTo>
                <a:lnTo>
                  <a:pt x="299665" y="214313"/>
                </a:lnTo>
                <a:lnTo>
                  <a:pt x="221233" y="292745"/>
                </a:lnTo>
                <a:cubicBezTo>
                  <a:pt x="211931" y="302047"/>
                  <a:pt x="211931" y="317153"/>
                  <a:pt x="221233" y="326454"/>
                </a:cubicBezTo>
                <a:cubicBezTo>
                  <a:pt x="230535" y="335756"/>
                  <a:pt x="245641" y="335756"/>
                  <a:pt x="254943" y="326454"/>
                </a:cubicBezTo>
                <a:lnTo>
                  <a:pt x="374005" y="207392"/>
                </a:lnTo>
                <a:close/>
              </a:path>
            </a:pathLst>
          </a:custGeom>
          <a:solidFill>
            <a:srgbClr val="C52726"/>
          </a:solidFill>
          <a:ln/>
        </p:spPr>
      </p:sp>
      <p:sp>
        <p:nvSpPr>
          <p:cNvPr id="25" name="Shape 23"/>
          <p:cNvSpPr/>
          <p:nvPr/>
        </p:nvSpPr>
        <p:spPr>
          <a:xfrm>
            <a:off x="4165600" y="4368626"/>
            <a:ext cx="1016000" cy="1016000"/>
          </a:xfrm>
          <a:custGeom>
            <a:avLst/>
            <a:gdLst/>
            <a:ahLst/>
            <a:cxnLst/>
            <a:rect l="l" t="t" r="r" b="b"/>
            <a:pathLst>
              <a:path w="1016000" h="1016000">
                <a:moveTo>
                  <a:pt x="508000" y="0"/>
                </a:moveTo>
                <a:lnTo>
                  <a:pt x="508000" y="0"/>
                </a:lnTo>
                <a:cubicBezTo>
                  <a:pt x="788373" y="0"/>
                  <a:pt x="1016000" y="227627"/>
                  <a:pt x="1016000" y="508000"/>
                </a:cubicBezTo>
                <a:lnTo>
                  <a:pt x="1016000" y="508000"/>
                </a:lnTo>
                <a:cubicBezTo>
                  <a:pt x="1016000" y="788373"/>
                  <a:pt x="788373" y="1016000"/>
                  <a:pt x="508000" y="1016000"/>
                </a:cubicBezTo>
                <a:lnTo>
                  <a:pt x="508000" y="1016000"/>
                </a:lnTo>
                <a:cubicBezTo>
                  <a:pt x="227627" y="1016000"/>
                  <a:pt x="0" y="788373"/>
                  <a:pt x="0" y="508000"/>
                </a:cubicBezTo>
                <a:lnTo>
                  <a:pt x="0" y="508000"/>
                </a:lnTo>
                <a:cubicBezTo>
                  <a:pt x="0" y="227627"/>
                  <a:pt x="227627" y="0"/>
                  <a:pt x="508000" y="0"/>
                </a:cubicBezTo>
                <a:close/>
              </a:path>
            </a:pathLst>
          </a:custGeom>
          <a:solidFill>
            <a:srgbClr val="C52726"/>
          </a:solidFill>
          <a:ln/>
        </p:spPr>
      </p:sp>
      <p:sp>
        <p:nvSpPr>
          <p:cNvPr id="26" name="Shape 24"/>
          <p:cNvSpPr/>
          <p:nvPr/>
        </p:nvSpPr>
        <p:spPr>
          <a:xfrm>
            <a:off x="4546600" y="4470226"/>
            <a:ext cx="254000" cy="254000"/>
          </a:xfrm>
          <a:custGeom>
            <a:avLst/>
            <a:gdLst/>
            <a:ahLst/>
            <a:cxnLst/>
            <a:rect l="l" t="t" r="r" b="b"/>
            <a:pathLst>
              <a:path w="254000" h="254000">
                <a:moveTo>
                  <a:pt x="142875" y="15875"/>
                </a:moveTo>
                <a:cubicBezTo>
                  <a:pt x="142875" y="7094"/>
                  <a:pt x="135781" y="0"/>
                  <a:pt x="127000" y="0"/>
                </a:cubicBezTo>
                <a:cubicBezTo>
                  <a:pt x="118219" y="0"/>
                  <a:pt x="111125" y="7094"/>
                  <a:pt x="111125" y="15875"/>
                </a:cubicBezTo>
                <a:lnTo>
                  <a:pt x="111125" y="119063"/>
                </a:lnTo>
                <a:cubicBezTo>
                  <a:pt x="111125" y="123428"/>
                  <a:pt x="107553" y="127000"/>
                  <a:pt x="103188" y="127000"/>
                </a:cubicBezTo>
                <a:cubicBezTo>
                  <a:pt x="98822" y="127000"/>
                  <a:pt x="95250" y="123428"/>
                  <a:pt x="95250" y="119063"/>
                </a:cubicBezTo>
                <a:lnTo>
                  <a:pt x="95250" y="31750"/>
                </a:lnTo>
                <a:cubicBezTo>
                  <a:pt x="95250" y="22969"/>
                  <a:pt x="88156" y="15875"/>
                  <a:pt x="79375" y="15875"/>
                </a:cubicBezTo>
                <a:cubicBezTo>
                  <a:pt x="70594" y="15875"/>
                  <a:pt x="63500" y="22969"/>
                  <a:pt x="63500" y="31750"/>
                </a:cubicBezTo>
                <a:lnTo>
                  <a:pt x="63500" y="166688"/>
                </a:lnTo>
                <a:cubicBezTo>
                  <a:pt x="63500" y="167432"/>
                  <a:pt x="63500" y="168225"/>
                  <a:pt x="63550" y="168970"/>
                </a:cubicBezTo>
                <a:lnTo>
                  <a:pt x="33536" y="140395"/>
                </a:lnTo>
                <a:cubicBezTo>
                  <a:pt x="25598" y="132854"/>
                  <a:pt x="13047" y="133152"/>
                  <a:pt x="5457" y="141089"/>
                </a:cubicBezTo>
                <a:cubicBezTo>
                  <a:pt x="-2133" y="149027"/>
                  <a:pt x="-1786" y="161578"/>
                  <a:pt x="6152" y="169168"/>
                </a:cubicBezTo>
                <a:lnTo>
                  <a:pt x="61913" y="222250"/>
                </a:lnTo>
                <a:cubicBezTo>
                  <a:pt x="83294" y="242639"/>
                  <a:pt x="111720" y="254000"/>
                  <a:pt x="141288" y="254000"/>
                </a:cubicBezTo>
                <a:lnTo>
                  <a:pt x="150813" y="254000"/>
                </a:lnTo>
                <a:cubicBezTo>
                  <a:pt x="199033" y="254000"/>
                  <a:pt x="238125" y="214908"/>
                  <a:pt x="238125" y="166688"/>
                </a:cubicBezTo>
                <a:lnTo>
                  <a:pt x="238125" y="63500"/>
                </a:lnTo>
                <a:cubicBezTo>
                  <a:pt x="238125" y="54719"/>
                  <a:pt x="231031" y="47625"/>
                  <a:pt x="222250" y="47625"/>
                </a:cubicBezTo>
                <a:cubicBezTo>
                  <a:pt x="213469" y="47625"/>
                  <a:pt x="206375" y="54719"/>
                  <a:pt x="206375" y="63500"/>
                </a:cubicBezTo>
                <a:lnTo>
                  <a:pt x="206375" y="119063"/>
                </a:lnTo>
                <a:cubicBezTo>
                  <a:pt x="206375" y="123428"/>
                  <a:pt x="202803" y="127000"/>
                  <a:pt x="198438" y="127000"/>
                </a:cubicBezTo>
                <a:cubicBezTo>
                  <a:pt x="194072" y="127000"/>
                  <a:pt x="190500" y="123428"/>
                  <a:pt x="190500" y="119063"/>
                </a:cubicBezTo>
                <a:lnTo>
                  <a:pt x="190500" y="31750"/>
                </a:lnTo>
                <a:cubicBezTo>
                  <a:pt x="190500" y="22969"/>
                  <a:pt x="183406" y="15875"/>
                  <a:pt x="174625" y="15875"/>
                </a:cubicBezTo>
                <a:cubicBezTo>
                  <a:pt x="165844" y="15875"/>
                  <a:pt x="158750" y="22969"/>
                  <a:pt x="158750" y="31750"/>
                </a:cubicBezTo>
                <a:lnTo>
                  <a:pt x="158750" y="119063"/>
                </a:lnTo>
                <a:cubicBezTo>
                  <a:pt x="158750" y="123428"/>
                  <a:pt x="155178" y="127000"/>
                  <a:pt x="150813" y="127000"/>
                </a:cubicBezTo>
                <a:cubicBezTo>
                  <a:pt x="146447" y="127000"/>
                  <a:pt x="142875" y="123428"/>
                  <a:pt x="142875" y="119063"/>
                </a:cubicBezTo>
                <a:lnTo>
                  <a:pt x="142875" y="15875"/>
                </a:lnTo>
                <a:close/>
              </a:path>
            </a:pathLst>
          </a:custGeom>
          <a:solidFill>
            <a:srgbClr val="FFFFFF"/>
          </a:solidFill>
          <a:ln/>
        </p:spPr>
      </p:sp>
      <p:sp>
        <p:nvSpPr>
          <p:cNvPr id="27" name="Text 25"/>
          <p:cNvSpPr/>
          <p:nvPr/>
        </p:nvSpPr>
        <p:spPr>
          <a:xfrm>
            <a:off x="4121150" y="4775026"/>
            <a:ext cx="1104900" cy="508000"/>
          </a:xfrm>
          <a:prstGeom prst="rect">
            <a:avLst/>
          </a:prstGeom>
          <a:noFill/>
          <a:ln/>
        </p:spPr>
        <p:txBody>
          <a:bodyPr wrap="square" lIns="0" tIns="0" rIns="0" bIns="0" rtlCol="0" anchor="ctr"/>
          <a:lstStyle/>
          <a:p>
            <a:pPr algn="ctr">
              <a:lnSpc>
                <a:spcPct val="120000"/>
              </a:lnSpc>
            </a:pPr>
            <a:r>
              <a:rPr lang="en-US" sz="1400" b="1" dirty="0">
                <a:solidFill>
                  <a:srgbClr val="FFFFFF"/>
                </a:solidFill>
                <a:latin typeface="Quattrocento Sans" pitchFamily="34" charset="0"/>
                <a:ea typeface="Quattrocento Sans" pitchFamily="34" charset="-122"/>
                <a:cs typeface="Quattrocento Sans" pitchFamily="34" charset="-120"/>
              </a:rPr>
              <a:t>Ngừng dị nguyên</a:t>
            </a:r>
            <a:endParaRPr lang="en-US" sz="1600" dirty="0"/>
          </a:p>
        </p:txBody>
      </p:sp>
      <p:sp>
        <p:nvSpPr>
          <p:cNvPr id="28" name="Shape 26"/>
          <p:cNvSpPr/>
          <p:nvPr/>
        </p:nvSpPr>
        <p:spPr>
          <a:xfrm>
            <a:off x="6213475" y="4736926"/>
            <a:ext cx="381000" cy="381000"/>
          </a:xfrm>
          <a:custGeom>
            <a:avLst/>
            <a:gdLst/>
            <a:ahLst/>
            <a:cxnLst/>
            <a:rect l="l" t="t" r="r" b="b"/>
            <a:pathLst>
              <a:path w="381000" h="381000">
                <a:moveTo>
                  <a:pt x="374005" y="207318"/>
                </a:moveTo>
                <a:cubicBezTo>
                  <a:pt x="383307" y="198016"/>
                  <a:pt x="383307" y="182910"/>
                  <a:pt x="374005" y="173608"/>
                </a:cubicBezTo>
                <a:lnTo>
                  <a:pt x="254943" y="54546"/>
                </a:lnTo>
                <a:cubicBezTo>
                  <a:pt x="245641" y="45244"/>
                  <a:pt x="230535" y="45244"/>
                  <a:pt x="221233" y="54546"/>
                </a:cubicBezTo>
                <a:cubicBezTo>
                  <a:pt x="211931" y="63847"/>
                  <a:pt x="211931" y="78953"/>
                  <a:pt x="221233" y="88255"/>
                </a:cubicBezTo>
                <a:lnTo>
                  <a:pt x="299665" y="166688"/>
                </a:lnTo>
                <a:lnTo>
                  <a:pt x="23812" y="166688"/>
                </a:lnTo>
                <a:cubicBezTo>
                  <a:pt x="10641" y="166688"/>
                  <a:pt x="0" y="177329"/>
                  <a:pt x="0" y="190500"/>
                </a:cubicBezTo>
                <a:cubicBezTo>
                  <a:pt x="0" y="203671"/>
                  <a:pt x="10641" y="214313"/>
                  <a:pt x="23812" y="214313"/>
                </a:cubicBezTo>
                <a:lnTo>
                  <a:pt x="299665" y="214313"/>
                </a:lnTo>
                <a:lnTo>
                  <a:pt x="221233" y="292745"/>
                </a:lnTo>
                <a:cubicBezTo>
                  <a:pt x="211931" y="302047"/>
                  <a:pt x="211931" y="317153"/>
                  <a:pt x="221233" y="326454"/>
                </a:cubicBezTo>
                <a:cubicBezTo>
                  <a:pt x="230535" y="335756"/>
                  <a:pt x="245641" y="335756"/>
                  <a:pt x="254943" y="326454"/>
                </a:cubicBezTo>
                <a:lnTo>
                  <a:pt x="374005" y="207392"/>
                </a:lnTo>
                <a:close/>
              </a:path>
            </a:pathLst>
          </a:custGeom>
          <a:solidFill>
            <a:srgbClr val="C52726"/>
          </a:solidFill>
          <a:ln/>
        </p:spPr>
      </p:sp>
      <p:sp>
        <p:nvSpPr>
          <p:cNvPr id="29" name="Shape 27"/>
          <p:cNvSpPr/>
          <p:nvPr/>
        </p:nvSpPr>
        <p:spPr>
          <a:xfrm>
            <a:off x="7620000" y="4368626"/>
            <a:ext cx="1016000" cy="1016000"/>
          </a:xfrm>
          <a:custGeom>
            <a:avLst/>
            <a:gdLst/>
            <a:ahLst/>
            <a:cxnLst/>
            <a:rect l="l" t="t" r="r" b="b"/>
            <a:pathLst>
              <a:path w="1016000" h="1016000">
                <a:moveTo>
                  <a:pt x="508000" y="0"/>
                </a:moveTo>
                <a:lnTo>
                  <a:pt x="508000" y="0"/>
                </a:lnTo>
                <a:cubicBezTo>
                  <a:pt x="788373" y="0"/>
                  <a:pt x="1016000" y="227627"/>
                  <a:pt x="1016000" y="508000"/>
                </a:cubicBezTo>
                <a:lnTo>
                  <a:pt x="1016000" y="508000"/>
                </a:lnTo>
                <a:cubicBezTo>
                  <a:pt x="1016000" y="788373"/>
                  <a:pt x="788373" y="1016000"/>
                  <a:pt x="508000" y="1016000"/>
                </a:cubicBezTo>
                <a:lnTo>
                  <a:pt x="508000" y="1016000"/>
                </a:lnTo>
                <a:cubicBezTo>
                  <a:pt x="227627" y="1016000"/>
                  <a:pt x="0" y="788373"/>
                  <a:pt x="0" y="508000"/>
                </a:cubicBezTo>
                <a:lnTo>
                  <a:pt x="0" y="508000"/>
                </a:lnTo>
                <a:cubicBezTo>
                  <a:pt x="0" y="227627"/>
                  <a:pt x="227627" y="0"/>
                  <a:pt x="508000" y="0"/>
                </a:cubicBezTo>
                <a:close/>
              </a:path>
            </a:pathLst>
          </a:custGeom>
          <a:solidFill>
            <a:srgbClr val="C52726"/>
          </a:solidFill>
          <a:ln/>
        </p:spPr>
      </p:sp>
      <p:sp>
        <p:nvSpPr>
          <p:cNvPr id="30" name="Shape 28"/>
          <p:cNvSpPr/>
          <p:nvPr/>
        </p:nvSpPr>
        <p:spPr>
          <a:xfrm>
            <a:off x="7985125" y="4470226"/>
            <a:ext cx="285750" cy="254000"/>
          </a:xfrm>
          <a:custGeom>
            <a:avLst/>
            <a:gdLst/>
            <a:ahLst/>
            <a:cxnLst/>
            <a:rect l="l" t="t" r="r" b="b"/>
            <a:pathLst>
              <a:path w="285750" h="254000">
                <a:moveTo>
                  <a:pt x="246807" y="-8434"/>
                </a:moveTo>
                <a:cubicBezTo>
                  <a:pt x="242143" y="-13097"/>
                  <a:pt x="234603" y="-13097"/>
                  <a:pt x="229989" y="-8434"/>
                </a:cubicBezTo>
                <a:cubicBezTo>
                  <a:pt x="225375" y="-3770"/>
                  <a:pt x="225326" y="3770"/>
                  <a:pt x="229989" y="8384"/>
                </a:cubicBezTo>
                <a:lnTo>
                  <a:pt x="237430" y="15825"/>
                </a:lnTo>
                <a:lnTo>
                  <a:pt x="214561" y="38695"/>
                </a:lnTo>
                <a:lnTo>
                  <a:pt x="183307" y="7441"/>
                </a:lnTo>
                <a:cubicBezTo>
                  <a:pt x="178643" y="2778"/>
                  <a:pt x="171103" y="2778"/>
                  <a:pt x="166489" y="7441"/>
                </a:cubicBezTo>
                <a:cubicBezTo>
                  <a:pt x="161875" y="12105"/>
                  <a:pt x="161826" y="19645"/>
                  <a:pt x="166489" y="24259"/>
                </a:cubicBezTo>
                <a:lnTo>
                  <a:pt x="169962" y="27732"/>
                </a:lnTo>
                <a:lnTo>
                  <a:pt x="131217" y="66477"/>
                </a:lnTo>
                <a:lnTo>
                  <a:pt x="151557" y="86816"/>
                </a:lnTo>
                <a:cubicBezTo>
                  <a:pt x="156220" y="91480"/>
                  <a:pt x="156220" y="99020"/>
                  <a:pt x="151557" y="103634"/>
                </a:cubicBezTo>
                <a:cubicBezTo>
                  <a:pt x="146893" y="108248"/>
                  <a:pt x="139353" y="108297"/>
                  <a:pt x="134739" y="103634"/>
                </a:cubicBezTo>
                <a:lnTo>
                  <a:pt x="114399" y="83294"/>
                </a:lnTo>
                <a:lnTo>
                  <a:pt x="91529" y="106164"/>
                </a:lnTo>
                <a:lnTo>
                  <a:pt x="111869" y="126504"/>
                </a:lnTo>
                <a:cubicBezTo>
                  <a:pt x="116532" y="131167"/>
                  <a:pt x="116532" y="138708"/>
                  <a:pt x="111869" y="143321"/>
                </a:cubicBezTo>
                <a:cubicBezTo>
                  <a:pt x="107206" y="147935"/>
                  <a:pt x="99665" y="147985"/>
                  <a:pt x="95052" y="143321"/>
                </a:cubicBezTo>
                <a:lnTo>
                  <a:pt x="74712" y="122982"/>
                </a:lnTo>
                <a:lnTo>
                  <a:pt x="56009" y="141684"/>
                </a:lnTo>
                <a:cubicBezTo>
                  <a:pt x="50800" y="146893"/>
                  <a:pt x="47873" y="153938"/>
                  <a:pt x="47873" y="161330"/>
                </a:cubicBezTo>
                <a:lnTo>
                  <a:pt x="47873" y="205383"/>
                </a:lnTo>
                <a:lnTo>
                  <a:pt x="19596" y="233660"/>
                </a:lnTo>
                <a:cubicBezTo>
                  <a:pt x="14932" y="238323"/>
                  <a:pt x="14932" y="245864"/>
                  <a:pt x="19596" y="250478"/>
                </a:cubicBezTo>
                <a:cubicBezTo>
                  <a:pt x="24259" y="255091"/>
                  <a:pt x="31800" y="255141"/>
                  <a:pt x="36413" y="250478"/>
                </a:cubicBezTo>
                <a:lnTo>
                  <a:pt x="64691" y="222200"/>
                </a:lnTo>
                <a:lnTo>
                  <a:pt x="108744" y="222200"/>
                </a:lnTo>
                <a:cubicBezTo>
                  <a:pt x="116136" y="222200"/>
                  <a:pt x="123180" y="219273"/>
                  <a:pt x="128389" y="214064"/>
                </a:cubicBezTo>
                <a:lnTo>
                  <a:pt x="242342" y="100112"/>
                </a:lnTo>
                <a:lnTo>
                  <a:pt x="245814" y="103584"/>
                </a:lnTo>
                <a:cubicBezTo>
                  <a:pt x="250478" y="108248"/>
                  <a:pt x="258018" y="108248"/>
                  <a:pt x="262632" y="103584"/>
                </a:cubicBezTo>
                <a:cubicBezTo>
                  <a:pt x="267246" y="98921"/>
                  <a:pt x="267295" y="91380"/>
                  <a:pt x="262632" y="86767"/>
                </a:cubicBezTo>
                <a:lnTo>
                  <a:pt x="231378" y="55513"/>
                </a:lnTo>
                <a:lnTo>
                  <a:pt x="254248" y="32643"/>
                </a:lnTo>
                <a:lnTo>
                  <a:pt x="261689" y="40084"/>
                </a:lnTo>
                <a:cubicBezTo>
                  <a:pt x="266353" y="44748"/>
                  <a:pt x="273893" y="44748"/>
                  <a:pt x="278507" y="40084"/>
                </a:cubicBezTo>
                <a:cubicBezTo>
                  <a:pt x="283121" y="35421"/>
                  <a:pt x="283170" y="27880"/>
                  <a:pt x="278507" y="23267"/>
                </a:cubicBezTo>
                <a:lnTo>
                  <a:pt x="246757" y="-8483"/>
                </a:lnTo>
                <a:close/>
              </a:path>
            </a:pathLst>
          </a:custGeom>
          <a:solidFill>
            <a:srgbClr val="FFFFFF"/>
          </a:solidFill>
          <a:ln/>
        </p:spPr>
      </p:sp>
      <p:sp>
        <p:nvSpPr>
          <p:cNvPr id="31" name="Text 29"/>
          <p:cNvSpPr/>
          <p:nvPr/>
        </p:nvSpPr>
        <p:spPr>
          <a:xfrm>
            <a:off x="7575550" y="4775026"/>
            <a:ext cx="1104900" cy="508000"/>
          </a:xfrm>
          <a:prstGeom prst="rect">
            <a:avLst/>
          </a:prstGeom>
          <a:noFill/>
          <a:ln/>
        </p:spPr>
        <p:txBody>
          <a:bodyPr wrap="square" lIns="0" tIns="0" rIns="0" bIns="0" rtlCol="0" anchor="ctr"/>
          <a:lstStyle/>
          <a:p>
            <a:pPr algn="ctr">
              <a:lnSpc>
                <a:spcPct val="120000"/>
              </a:lnSpc>
            </a:pPr>
            <a:r>
              <a:rPr lang="en-US" sz="1400" b="1" dirty="0">
                <a:solidFill>
                  <a:srgbClr val="FFFFFF"/>
                </a:solidFill>
                <a:latin typeface="Quattrocento Sans" pitchFamily="34" charset="0"/>
                <a:ea typeface="Quattrocento Sans" pitchFamily="34" charset="-122"/>
                <a:cs typeface="Quattrocento Sans" pitchFamily="34" charset="-120"/>
              </a:rPr>
              <a:t>Adrenaline IM</a:t>
            </a:r>
            <a:endParaRPr lang="en-US" sz="1600" dirty="0"/>
          </a:p>
        </p:txBody>
      </p:sp>
      <p:sp>
        <p:nvSpPr>
          <p:cNvPr id="32" name="Shape 30"/>
          <p:cNvSpPr/>
          <p:nvPr/>
        </p:nvSpPr>
        <p:spPr>
          <a:xfrm>
            <a:off x="9667875" y="4736926"/>
            <a:ext cx="381000" cy="381000"/>
          </a:xfrm>
          <a:custGeom>
            <a:avLst/>
            <a:gdLst/>
            <a:ahLst/>
            <a:cxnLst/>
            <a:rect l="l" t="t" r="r" b="b"/>
            <a:pathLst>
              <a:path w="381000" h="381000">
                <a:moveTo>
                  <a:pt x="374005" y="207318"/>
                </a:moveTo>
                <a:cubicBezTo>
                  <a:pt x="383307" y="198016"/>
                  <a:pt x="383307" y="182910"/>
                  <a:pt x="374005" y="173608"/>
                </a:cubicBezTo>
                <a:lnTo>
                  <a:pt x="254943" y="54546"/>
                </a:lnTo>
                <a:cubicBezTo>
                  <a:pt x="245641" y="45244"/>
                  <a:pt x="230535" y="45244"/>
                  <a:pt x="221233" y="54546"/>
                </a:cubicBezTo>
                <a:cubicBezTo>
                  <a:pt x="211931" y="63847"/>
                  <a:pt x="211931" y="78953"/>
                  <a:pt x="221233" y="88255"/>
                </a:cubicBezTo>
                <a:lnTo>
                  <a:pt x="299665" y="166688"/>
                </a:lnTo>
                <a:lnTo>
                  <a:pt x="23812" y="166688"/>
                </a:lnTo>
                <a:cubicBezTo>
                  <a:pt x="10641" y="166688"/>
                  <a:pt x="0" y="177329"/>
                  <a:pt x="0" y="190500"/>
                </a:cubicBezTo>
                <a:cubicBezTo>
                  <a:pt x="0" y="203671"/>
                  <a:pt x="10641" y="214313"/>
                  <a:pt x="23812" y="214313"/>
                </a:cubicBezTo>
                <a:lnTo>
                  <a:pt x="299665" y="214313"/>
                </a:lnTo>
                <a:lnTo>
                  <a:pt x="221233" y="292745"/>
                </a:lnTo>
                <a:cubicBezTo>
                  <a:pt x="211931" y="302047"/>
                  <a:pt x="211931" y="317153"/>
                  <a:pt x="221233" y="326454"/>
                </a:cubicBezTo>
                <a:cubicBezTo>
                  <a:pt x="230535" y="335756"/>
                  <a:pt x="245641" y="335756"/>
                  <a:pt x="254943" y="326454"/>
                </a:cubicBezTo>
                <a:lnTo>
                  <a:pt x="374005" y="207392"/>
                </a:lnTo>
                <a:close/>
              </a:path>
            </a:pathLst>
          </a:custGeom>
          <a:solidFill>
            <a:srgbClr val="C52726"/>
          </a:solidFill>
          <a:ln/>
        </p:spPr>
      </p:sp>
      <p:sp>
        <p:nvSpPr>
          <p:cNvPr id="33" name="Shape 31"/>
          <p:cNvSpPr/>
          <p:nvPr/>
        </p:nvSpPr>
        <p:spPr>
          <a:xfrm>
            <a:off x="11074400" y="4368626"/>
            <a:ext cx="1016000" cy="1016000"/>
          </a:xfrm>
          <a:custGeom>
            <a:avLst/>
            <a:gdLst/>
            <a:ahLst/>
            <a:cxnLst/>
            <a:rect l="l" t="t" r="r" b="b"/>
            <a:pathLst>
              <a:path w="1016000" h="1016000">
                <a:moveTo>
                  <a:pt x="508000" y="0"/>
                </a:moveTo>
                <a:lnTo>
                  <a:pt x="508000" y="0"/>
                </a:lnTo>
                <a:cubicBezTo>
                  <a:pt x="788373" y="0"/>
                  <a:pt x="1016000" y="227627"/>
                  <a:pt x="1016000" y="508000"/>
                </a:cubicBezTo>
                <a:lnTo>
                  <a:pt x="1016000" y="508000"/>
                </a:lnTo>
                <a:cubicBezTo>
                  <a:pt x="1016000" y="788373"/>
                  <a:pt x="788373" y="1016000"/>
                  <a:pt x="508000" y="1016000"/>
                </a:cubicBezTo>
                <a:lnTo>
                  <a:pt x="508000" y="1016000"/>
                </a:lnTo>
                <a:cubicBezTo>
                  <a:pt x="227627" y="1016000"/>
                  <a:pt x="0" y="788373"/>
                  <a:pt x="0" y="508000"/>
                </a:cubicBezTo>
                <a:lnTo>
                  <a:pt x="0" y="508000"/>
                </a:lnTo>
                <a:cubicBezTo>
                  <a:pt x="0" y="227627"/>
                  <a:pt x="227627" y="0"/>
                  <a:pt x="508000" y="0"/>
                </a:cubicBezTo>
                <a:close/>
              </a:path>
            </a:pathLst>
          </a:custGeom>
          <a:solidFill>
            <a:srgbClr val="5D7FA3"/>
          </a:solidFill>
          <a:ln/>
        </p:spPr>
      </p:sp>
      <p:sp>
        <p:nvSpPr>
          <p:cNvPr id="34" name="Shape 32"/>
          <p:cNvSpPr/>
          <p:nvPr/>
        </p:nvSpPr>
        <p:spPr>
          <a:xfrm>
            <a:off x="11455400" y="4597226"/>
            <a:ext cx="254000" cy="254000"/>
          </a:xfrm>
          <a:custGeom>
            <a:avLst/>
            <a:gdLst/>
            <a:ahLst/>
            <a:cxnLst/>
            <a:rect l="l" t="t" r="r" b="b"/>
            <a:pathLst>
              <a:path w="254000" h="254000">
                <a:moveTo>
                  <a:pt x="142875" y="15875"/>
                </a:moveTo>
                <a:cubicBezTo>
                  <a:pt x="142875" y="24656"/>
                  <a:pt x="149969" y="31750"/>
                  <a:pt x="158750" y="31750"/>
                </a:cubicBezTo>
                <a:lnTo>
                  <a:pt x="178594" y="31750"/>
                </a:lnTo>
                <a:cubicBezTo>
                  <a:pt x="185192" y="31750"/>
                  <a:pt x="190500" y="37058"/>
                  <a:pt x="190500" y="43656"/>
                </a:cubicBezTo>
                <a:cubicBezTo>
                  <a:pt x="190500" y="50254"/>
                  <a:pt x="185192" y="55563"/>
                  <a:pt x="178594" y="55563"/>
                </a:cubicBezTo>
                <a:lnTo>
                  <a:pt x="15875" y="55563"/>
                </a:lnTo>
                <a:cubicBezTo>
                  <a:pt x="7094" y="55563"/>
                  <a:pt x="0" y="62657"/>
                  <a:pt x="0" y="71438"/>
                </a:cubicBezTo>
                <a:cubicBezTo>
                  <a:pt x="0" y="80218"/>
                  <a:pt x="7094" y="87313"/>
                  <a:pt x="15875" y="87313"/>
                </a:cubicBezTo>
                <a:lnTo>
                  <a:pt x="178594" y="87313"/>
                </a:lnTo>
                <a:cubicBezTo>
                  <a:pt x="202704" y="87313"/>
                  <a:pt x="222250" y="67766"/>
                  <a:pt x="222250" y="43656"/>
                </a:cubicBezTo>
                <a:cubicBezTo>
                  <a:pt x="222250" y="19546"/>
                  <a:pt x="202704" y="0"/>
                  <a:pt x="178594" y="0"/>
                </a:cubicBezTo>
                <a:lnTo>
                  <a:pt x="158750" y="0"/>
                </a:lnTo>
                <a:cubicBezTo>
                  <a:pt x="149969" y="0"/>
                  <a:pt x="142875" y="7094"/>
                  <a:pt x="142875" y="15875"/>
                </a:cubicBezTo>
                <a:close/>
                <a:moveTo>
                  <a:pt x="174625" y="190500"/>
                </a:moveTo>
                <a:cubicBezTo>
                  <a:pt x="174625" y="199281"/>
                  <a:pt x="181719" y="206375"/>
                  <a:pt x="190500" y="206375"/>
                </a:cubicBezTo>
                <a:lnTo>
                  <a:pt x="206375" y="206375"/>
                </a:lnTo>
                <a:cubicBezTo>
                  <a:pt x="232668" y="206375"/>
                  <a:pt x="254000" y="185043"/>
                  <a:pt x="254000" y="158750"/>
                </a:cubicBezTo>
                <a:cubicBezTo>
                  <a:pt x="254000" y="132457"/>
                  <a:pt x="232668" y="111125"/>
                  <a:pt x="206375" y="111125"/>
                </a:cubicBezTo>
                <a:lnTo>
                  <a:pt x="15875" y="111125"/>
                </a:lnTo>
                <a:cubicBezTo>
                  <a:pt x="7094" y="111125"/>
                  <a:pt x="0" y="118219"/>
                  <a:pt x="0" y="127000"/>
                </a:cubicBezTo>
                <a:cubicBezTo>
                  <a:pt x="0" y="135781"/>
                  <a:pt x="7094" y="142875"/>
                  <a:pt x="15875" y="142875"/>
                </a:cubicBezTo>
                <a:lnTo>
                  <a:pt x="206375" y="142875"/>
                </a:lnTo>
                <a:cubicBezTo>
                  <a:pt x="215156" y="142875"/>
                  <a:pt x="222250" y="149969"/>
                  <a:pt x="222250" y="158750"/>
                </a:cubicBezTo>
                <a:cubicBezTo>
                  <a:pt x="222250" y="167531"/>
                  <a:pt x="215156" y="174625"/>
                  <a:pt x="206375" y="174625"/>
                </a:cubicBezTo>
                <a:lnTo>
                  <a:pt x="190500" y="174625"/>
                </a:lnTo>
                <a:cubicBezTo>
                  <a:pt x="181719" y="174625"/>
                  <a:pt x="174625" y="181719"/>
                  <a:pt x="174625" y="190500"/>
                </a:cubicBezTo>
                <a:close/>
                <a:moveTo>
                  <a:pt x="63500" y="254000"/>
                </a:moveTo>
                <a:lnTo>
                  <a:pt x="83344" y="254000"/>
                </a:lnTo>
                <a:cubicBezTo>
                  <a:pt x="107454" y="254000"/>
                  <a:pt x="127000" y="234454"/>
                  <a:pt x="127000" y="210344"/>
                </a:cubicBezTo>
                <a:cubicBezTo>
                  <a:pt x="127000" y="186234"/>
                  <a:pt x="107454" y="166688"/>
                  <a:pt x="83344" y="166688"/>
                </a:cubicBezTo>
                <a:lnTo>
                  <a:pt x="15875" y="166688"/>
                </a:lnTo>
                <a:cubicBezTo>
                  <a:pt x="7094" y="166688"/>
                  <a:pt x="0" y="173782"/>
                  <a:pt x="0" y="182563"/>
                </a:cubicBezTo>
                <a:cubicBezTo>
                  <a:pt x="0" y="191343"/>
                  <a:pt x="7094" y="198438"/>
                  <a:pt x="15875" y="198438"/>
                </a:cubicBezTo>
                <a:lnTo>
                  <a:pt x="83344" y="198438"/>
                </a:lnTo>
                <a:cubicBezTo>
                  <a:pt x="89942" y="198438"/>
                  <a:pt x="95250" y="203746"/>
                  <a:pt x="95250" y="210344"/>
                </a:cubicBezTo>
                <a:cubicBezTo>
                  <a:pt x="95250" y="216942"/>
                  <a:pt x="89942" y="222250"/>
                  <a:pt x="83344" y="222250"/>
                </a:cubicBezTo>
                <a:lnTo>
                  <a:pt x="63500" y="222250"/>
                </a:lnTo>
                <a:cubicBezTo>
                  <a:pt x="54719" y="222250"/>
                  <a:pt x="47625" y="229344"/>
                  <a:pt x="47625" y="238125"/>
                </a:cubicBezTo>
                <a:cubicBezTo>
                  <a:pt x="47625" y="246906"/>
                  <a:pt x="54719" y="254000"/>
                  <a:pt x="63500" y="254000"/>
                </a:cubicBezTo>
                <a:close/>
              </a:path>
            </a:pathLst>
          </a:custGeom>
          <a:solidFill>
            <a:srgbClr val="FFFFFF"/>
          </a:solidFill>
          <a:ln/>
        </p:spPr>
      </p:sp>
      <p:sp>
        <p:nvSpPr>
          <p:cNvPr id="35" name="Text 33"/>
          <p:cNvSpPr/>
          <p:nvPr/>
        </p:nvSpPr>
        <p:spPr>
          <a:xfrm>
            <a:off x="11276489" y="4902026"/>
            <a:ext cx="609600" cy="254000"/>
          </a:xfrm>
          <a:prstGeom prst="rect">
            <a:avLst/>
          </a:prstGeom>
          <a:noFill/>
          <a:ln/>
        </p:spPr>
        <p:txBody>
          <a:bodyPr wrap="square" lIns="0" tIns="0" rIns="0" bIns="0" rtlCol="0" anchor="ctr"/>
          <a:lstStyle/>
          <a:p>
            <a:pPr algn="ctr">
              <a:lnSpc>
                <a:spcPct val="120000"/>
              </a:lnSpc>
            </a:pPr>
            <a:r>
              <a:rPr lang="en-US" sz="1400" b="1" dirty="0">
                <a:solidFill>
                  <a:srgbClr val="FFFFFF"/>
                </a:solidFill>
                <a:latin typeface="Quattrocento Sans" pitchFamily="34" charset="0"/>
                <a:ea typeface="Quattrocento Sans" pitchFamily="34" charset="-122"/>
                <a:cs typeface="Quattrocento Sans" pitchFamily="34" charset="-120"/>
              </a:rPr>
              <a:t>Hỗ trợ</a:t>
            </a:r>
            <a:endParaRPr lang="en-US" sz="1600" dirty="0"/>
          </a:p>
        </p:txBody>
      </p:sp>
      <p:sp>
        <p:nvSpPr>
          <p:cNvPr id="36" name="Shape 34"/>
          <p:cNvSpPr/>
          <p:nvPr/>
        </p:nvSpPr>
        <p:spPr>
          <a:xfrm>
            <a:off x="13122275" y="4736926"/>
            <a:ext cx="381000" cy="381000"/>
          </a:xfrm>
          <a:custGeom>
            <a:avLst/>
            <a:gdLst/>
            <a:ahLst/>
            <a:cxnLst/>
            <a:rect l="l" t="t" r="r" b="b"/>
            <a:pathLst>
              <a:path w="381000" h="381000">
                <a:moveTo>
                  <a:pt x="374005" y="207318"/>
                </a:moveTo>
                <a:cubicBezTo>
                  <a:pt x="383307" y="198016"/>
                  <a:pt x="383307" y="182910"/>
                  <a:pt x="374005" y="173608"/>
                </a:cubicBezTo>
                <a:lnTo>
                  <a:pt x="254943" y="54546"/>
                </a:lnTo>
                <a:cubicBezTo>
                  <a:pt x="245641" y="45244"/>
                  <a:pt x="230535" y="45244"/>
                  <a:pt x="221233" y="54546"/>
                </a:cubicBezTo>
                <a:cubicBezTo>
                  <a:pt x="211931" y="63847"/>
                  <a:pt x="211931" y="78953"/>
                  <a:pt x="221233" y="88255"/>
                </a:cubicBezTo>
                <a:lnTo>
                  <a:pt x="299665" y="166688"/>
                </a:lnTo>
                <a:lnTo>
                  <a:pt x="23812" y="166688"/>
                </a:lnTo>
                <a:cubicBezTo>
                  <a:pt x="10641" y="166688"/>
                  <a:pt x="0" y="177329"/>
                  <a:pt x="0" y="190500"/>
                </a:cubicBezTo>
                <a:cubicBezTo>
                  <a:pt x="0" y="203671"/>
                  <a:pt x="10641" y="214313"/>
                  <a:pt x="23812" y="214313"/>
                </a:cubicBezTo>
                <a:lnTo>
                  <a:pt x="299665" y="214313"/>
                </a:lnTo>
                <a:lnTo>
                  <a:pt x="221233" y="292745"/>
                </a:lnTo>
                <a:cubicBezTo>
                  <a:pt x="211931" y="302047"/>
                  <a:pt x="211931" y="317153"/>
                  <a:pt x="221233" y="326454"/>
                </a:cubicBezTo>
                <a:cubicBezTo>
                  <a:pt x="230535" y="335756"/>
                  <a:pt x="245641" y="335756"/>
                  <a:pt x="254943" y="326454"/>
                </a:cubicBezTo>
                <a:lnTo>
                  <a:pt x="374005" y="207392"/>
                </a:lnTo>
                <a:close/>
              </a:path>
            </a:pathLst>
          </a:custGeom>
          <a:solidFill>
            <a:srgbClr val="C52726"/>
          </a:solidFill>
          <a:ln/>
        </p:spPr>
      </p:sp>
      <p:sp>
        <p:nvSpPr>
          <p:cNvPr id="37" name="Shape 35"/>
          <p:cNvSpPr/>
          <p:nvPr/>
        </p:nvSpPr>
        <p:spPr>
          <a:xfrm>
            <a:off x="14528800" y="4368626"/>
            <a:ext cx="1016000" cy="1016000"/>
          </a:xfrm>
          <a:custGeom>
            <a:avLst/>
            <a:gdLst/>
            <a:ahLst/>
            <a:cxnLst/>
            <a:rect l="l" t="t" r="r" b="b"/>
            <a:pathLst>
              <a:path w="1016000" h="1016000">
                <a:moveTo>
                  <a:pt x="508000" y="0"/>
                </a:moveTo>
                <a:lnTo>
                  <a:pt x="508000" y="0"/>
                </a:lnTo>
                <a:cubicBezTo>
                  <a:pt x="788373" y="0"/>
                  <a:pt x="1016000" y="227627"/>
                  <a:pt x="1016000" y="508000"/>
                </a:cubicBezTo>
                <a:lnTo>
                  <a:pt x="1016000" y="508000"/>
                </a:lnTo>
                <a:cubicBezTo>
                  <a:pt x="1016000" y="788373"/>
                  <a:pt x="788373" y="1016000"/>
                  <a:pt x="508000" y="1016000"/>
                </a:cubicBezTo>
                <a:lnTo>
                  <a:pt x="508000" y="1016000"/>
                </a:lnTo>
                <a:cubicBezTo>
                  <a:pt x="227627" y="1016000"/>
                  <a:pt x="0" y="788373"/>
                  <a:pt x="0" y="508000"/>
                </a:cubicBezTo>
                <a:lnTo>
                  <a:pt x="0" y="508000"/>
                </a:lnTo>
                <a:cubicBezTo>
                  <a:pt x="0" y="227627"/>
                  <a:pt x="227627" y="0"/>
                  <a:pt x="508000" y="0"/>
                </a:cubicBezTo>
                <a:close/>
              </a:path>
            </a:pathLst>
          </a:custGeom>
          <a:solidFill>
            <a:srgbClr val="5D7FA3"/>
          </a:solidFill>
          <a:ln/>
        </p:spPr>
      </p:sp>
      <p:sp>
        <p:nvSpPr>
          <p:cNvPr id="38" name="Shape 36"/>
          <p:cNvSpPr/>
          <p:nvPr/>
        </p:nvSpPr>
        <p:spPr>
          <a:xfrm>
            <a:off x="14893925" y="4597226"/>
            <a:ext cx="285750" cy="254000"/>
          </a:xfrm>
          <a:custGeom>
            <a:avLst/>
            <a:gdLst/>
            <a:ahLst/>
            <a:cxnLst/>
            <a:rect l="l" t="t" r="r" b="b"/>
            <a:pathLst>
              <a:path w="285750" h="254000">
                <a:moveTo>
                  <a:pt x="31750" y="15875"/>
                </a:moveTo>
                <a:cubicBezTo>
                  <a:pt x="14238" y="15875"/>
                  <a:pt x="0" y="30113"/>
                  <a:pt x="0" y="47625"/>
                </a:cubicBezTo>
                <a:lnTo>
                  <a:pt x="0" y="190500"/>
                </a:lnTo>
                <a:cubicBezTo>
                  <a:pt x="0" y="208012"/>
                  <a:pt x="14238" y="222250"/>
                  <a:pt x="31750" y="222250"/>
                </a:cubicBezTo>
                <a:lnTo>
                  <a:pt x="33387" y="222250"/>
                </a:lnTo>
                <a:cubicBezTo>
                  <a:pt x="38546" y="240556"/>
                  <a:pt x="55414" y="254000"/>
                  <a:pt x="75406" y="254000"/>
                </a:cubicBezTo>
                <a:cubicBezTo>
                  <a:pt x="95399" y="254000"/>
                  <a:pt x="112216" y="240556"/>
                  <a:pt x="117425" y="222250"/>
                </a:cubicBezTo>
                <a:lnTo>
                  <a:pt x="168325" y="222250"/>
                </a:lnTo>
                <a:cubicBezTo>
                  <a:pt x="173484" y="240556"/>
                  <a:pt x="190351" y="254000"/>
                  <a:pt x="210344" y="254000"/>
                </a:cubicBezTo>
                <a:cubicBezTo>
                  <a:pt x="230336" y="254000"/>
                  <a:pt x="247154" y="240556"/>
                  <a:pt x="252363" y="222250"/>
                </a:cubicBezTo>
                <a:lnTo>
                  <a:pt x="254000" y="222250"/>
                </a:lnTo>
                <a:cubicBezTo>
                  <a:pt x="271512" y="222250"/>
                  <a:pt x="285750" y="208012"/>
                  <a:pt x="285750" y="190500"/>
                </a:cubicBezTo>
                <a:lnTo>
                  <a:pt x="285750" y="117723"/>
                </a:lnTo>
                <a:cubicBezTo>
                  <a:pt x="285750" y="109289"/>
                  <a:pt x="282426" y="101203"/>
                  <a:pt x="276473" y="95250"/>
                </a:cubicBezTo>
                <a:lnTo>
                  <a:pt x="254000" y="72777"/>
                </a:lnTo>
                <a:cubicBezTo>
                  <a:pt x="248047" y="66824"/>
                  <a:pt x="239961" y="63500"/>
                  <a:pt x="231527" y="63500"/>
                </a:cubicBezTo>
                <a:lnTo>
                  <a:pt x="206375" y="63500"/>
                </a:lnTo>
                <a:lnTo>
                  <a:pt x="206375" y="47625"/>
                </a:lnTo>
                <a:cubicBezTo>
                  <a:pt x="206375" y="30113"/>
                  <a:pt x="192137" y="15875"/>
                  <a:pt x="174625" y="15875"/>
                </a:cubicBezTo>
                <a:lnTo>
                  <a:pt x="31750" y="15875"/>
                </a:lnTo>
                <a:close/>
                <a:moveTo>
                  <a:pt x="254000" y="117723"/>
                </a:moveTo>
                <a:lnTo>
                  <a:pt x="254000" y="142875"/>
                </a:lnTo>
                <a:lnTo>
                  <a:pt x="206375" y="142875"/>
                </a:lnTo>
                <a:lnTo>
                  <a:pt x="206375" y="95250"/>
                </a:lnTo>
                <a:lnTo>
                  <a:pt x="231527" y="95250"/>
                </a:lnTo>
                <a:lnTo>
                  <a:pt x="254000" y="117723"/>
                </a:lnTo>
                <a:close/>
                <a:moveTo>
                  <a:pt x="75406" y="190500"/>
                </a:moveTo>
                <a:cubicBezTo>
                  <a:pt x="86358" y="190500"/>
                  <a:pt x="95250" y="199392"/>
                  <a:pt x="95250" y="210344"/>
                </a:cubicBezTo>
                <a:cubicBezTo>
                  <a:pt x="95250" y="221296"/>
                  <a:pt x="86358" y="230188"/>
                  <a:pt x="75406" y="230188"/>
                </a:cubicBezTo>
                <a:cubicBezTo>
                  <a:pt x="64454" y="230188"/>
                  <a:pt x="55563" y="221296"/>
                  <a:pt x="55563" y="210344"/>
                </a:cubicBezTo>
                <a:cubicBezTo>
                  <a:pt x="55563" y="199392"/>
                  <a:pt x="64454" y="190500"/>
                  <a:pt x="75406" y="190500"/>
                </a:cubicBezTo>
                <a:close/>
                <a:moveTo>
                  <a:pt x="190500" y="210344"/>
                </a:moveTo>
                <a:cubicBezTo>
                  <a:pt x="190500" y="199392"/>
                  <a:pt x="199392" y="190500"/>
                  <a:pt x="210344" y="190500"/>
                </a:cubicBezTo>
                <a:cubicBezTo>
                  <a:pt x="221296" y="190500"/>
                  <a:pt x="230188" y="199392"/>
                  <a:pt x="230188" y="210344"/>
                </a:cubicBezTo>
                <a:cubicBezTo>
                  <a:pt x="230188" y="221296"/>
                  <a:pt x="221296" y="230188"/>
                  <a:pt x="210344" y="230188"/>
                </a:cubicBezTo>
                <a:cubicBezTo>
                  <a:pt x="199392" y="230188"/>
                  <a:pt x="190500" y="221296"/>
                  <a:pt x="190500" y="210344"/>
                </a:cubicBezTo>
                <a:close/>
                <a:moveTo>
                  <a:pt x="87313" y="67469"/>
                </a:moveTo>
                <a:cubicBezTo>
                  <a:pt x="87313" y="63103"/>
                  <a:pt x="90884" y="59531"/>
                  <a:pt x="95250" y="59531"/>
                </a:cubicBezTo>
                <a:lnTo>
                  <a:pt x="111125" y="59531"/>
                </a:lnTo>
                <a:cubicBezTo>
                  <a:pt x="115491" y="59531"/>
                  <a:pt x="119063" y="63103"/>
                  <a:pt x="119063" y="67469"/>
                </a:cubicBezTo>
                <a:lnTo>
                  <a:pt x="119063" y="87313"/>
                </a:lnTo>
                <a:lnTo>
                  <a:pt x="138906" y="87313"/>
                </a:lnTo>
                <a:cubicBezTo>
                  <a:pt x="143272" y="87313"/>
                  <a:pt x="146844" y="90884"/>
                  <a:pt x="146844" y="95250"/>
                </a:cubicBezTo>
                <a:lnTo>
                  <a:pt x="146844" y="111125"/>
                </a:lnTo>
                <a:cubicBezTo>
                  <a:pt x="146844" y="115491"/>
                  <a:pt x="143272" y="119063"/>
                  <a:pt x="138906" y="119063"/>
                </a:cubicBezTo>
                <a:lnTo>
                  <a:pt x="119063" y="119063"/>
                </a:lnTo>
                <a:lnTo>
                  <a:pt x="119063" y="138906"/>
                </a:lnTo>
                <a:cubicBezTo>
                  <a:pt x="119063" y="143272"/>
                  <a:pt x="115491" y="146844"/>
                  <a:pt x="111125" y="146844"/>
                </a:cubicBezTo>
                <a:lnTo>
                  <a:pt x="95250" y="146844"/>
                </a:lnTo>
                <a:cubicBezTo>
                  <a:pt x="90884" y="146844"/>
                  <a:pt x="87313" y="143272"/>
                  <a:pt x="87313" y="138906"/>
                </a:cubicBezTo>
                <a:lnTo>
                  <a:pt x="87313" y="119063"/>
                </a:lnTo>
                <a:lnTo>
                  <a:pt x="67469" y="119063"/>
                </a:lnTo>
                <a:cubicBezTo>
                  <a:pt x="63103" y="119063"/>
                  <a:pt x="59531" y="115491"/>
                  <a:pt x="59531" y="111125"/>
                </a:cubicBezTo>
                <a:lnTo>
                  <a:pt x="59531" y="95250"/>
                </a:lnTo>
                <a:cubicBezTo>
                  <a:pt x="59531" y="90884"/>
                  <a:pt x="63103" y="87313"/>
                  <a:pt x="67469" y="87313"/>
                </a:cubicBezTo>
                <a:lnTo>
                  <a:pt x="87313" y="87313"/>
                </a:lnTo>
                <a:lnTo>
                  <a:pt x="87313" y="67469"/>
                </a:lnTo>
                <a:close/>
              </a:path>
            </a:pathLst>
          </a:custGeom>
          <a:solidFill>
            <a:srgbClr val="FFFFFF"/>
          </a:solidFill>
          <a:ln/>
        </p:spPr>
      </p:sp>
      <p:sp>
        <p:nvSpPr>
          <p:cNvPr id="39" name="Text 37"/>
          <p:cNvSpPr/>
          <p:nvPr/>
        </p:nvSpPr>
        <p:spPr>
          <a:xfrm>
            <a:off x="14508322" y="4902026"/>
            <a:ext cx="1054100" cy="254000"/>
          </a:xfrm>
          <a:prstGeom prst="rect">
            <a:avLst/>
          </a:prstGeom>
          <a:noFill/>
          <a:ln/>
        </p:spPr>
        <p:txBody>
          <a:bodyPr wrap="square" lIns="0" tIns="0" rIns="0" bIns="0" rtlCol="0" anchor="ctr"/>
          <a:lstStyle/>
          <a:p>
            <a:pPr algn="ctr">
              <a:lnSpc>
                <a:spcPct val="120000"/>
              </a:lnSpc>
            </a:pPr>
            <a:r>
              <a:rPr lang="en-US" sz="1400" b="1" dirty="0">
                <a:solidFill>
                  <a:srgbClr val="FFFFFF"/>
                </a:solidFill>
                <a:latin typeface="Quattrocento Sans" pitchFamily="34" charset="0"/>
                <a:ea typeface="Quattrocento Sans" pitchFamily="34" charset="-122"/>
                <a:cs typeface="Quattrocento Sans" pitchFamily="34" charset="-120"/>
              </a:rPr>
              <a:t>Chuyển viện</a:t>
            </a:r>
            <a:endParaRPr lang="en-US" sz="1600" dirty="0"/>
          </a:p>
        </p:txBody>
      </p:sp>
      <p:sp>
        <p:nvSpPr>
          <p:cNvPr id="40" name="Shape 38"/>
          <p:cNvSpPr/>
          <p:nvPr/>
        </p:nvSpPr>
        <p:spPr>
          <a:xfrm>
            <a:off x="508000" y="5892626"/>
            <a:ext cx="7518400" cy="2235200"/>
          </a:xfrm>
          <a:custGeom>
            <a:avLst/>
            <a:gdLst/>
            <a:ahLst/>
            <a:cxnLst/>
            <a:rect l="l" t="t" r="r" b="b"/>
            <a:pathLst>
              <a:path w="7518400" h="2235200">
                <a:moveTo>
                  <a:pt x="152396" y="0"/>
                </a:moveTo>
                <a:lnTo>
                  <a:pt x="7366004" y="0"/>
                </a:lnTo>
                <a:cubicBezTo>
                  <a:pt x="7450170" y="0"/>
                  <a:pt x="7518400" y="68230"/>
                  <a:pt x="7518400" y="152396"/>
                </a:cubicBezTo>
                <a:lnTo>
                  <a:pt x="7518400" y="2082804"/>
                </a:lnTo>
                <a:cubicBezTo>
                  <a:pt x="7518400" y="2166970"/>
                  <a:pt x="7450170" y="2235200"/>
                  <a:pt x="7366004" y="2235200"/>
                </a:cubicBezTo>
                <a:lnTo>
                  <a:pt x="152396" y="2235200"/>
                </a:lnTo>
                <a:cubicBezTo>
                  <a:pt x="68230" y="2235200"/>
                  <a:pt x="0" y="2166970"/>
                  <a:pt x="0" y="2082804"/>
                </a:cubicBezTo>
                <a:lnTo>
                  <a:pt x="0" y="152396"/>
                </a:lnTo>
                <a:cubicBezTo>
                  <a:pt x="0" y="68286"/>
                  <a:pt x="68286" y="0"/>
                  <a:pt x="152396"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41" name="Shape 39"/>
          <p:cNvSpPr/>
          <p:nvPr/>
        </p:nvSpPr>
        <p:spPr>
          <a:xfrm>
            <a:off x="749300" y="6121226"/>
            <a:ext cx="304800" cy="304800"/>
          </a:xfrm>
          <a:custGeom>
            <a:avLst/>
            <a:gdLst/>
            <a:ahLst/>
            <a:cxnLst/>
            <a:rect l="l" t="t" r="r" b="b"/>
            <a:pathLst>
              <a:path w="304800" h="304800">
                <a:moveTo>
                  <a:pt x="152400" y="0"/>
                </a:moveTo>
                <a:cubicBezTo>
                  <a:pt x="161151" y="0"/>
                  <a:pt x="169188" y="4822"/>
                  <a:pt x="173355" y="12502"/>
                </a:cubicBezTo>
                <a:lnTo>
                  <a:pt x="301943" y="250627"/>
                </a:lnTo>
                <a:cubicBezTo>
                  <a:pt x="305931" y="258008"/>
                  <a:pt x="305753" y="266938"/>
                  <a:pt x="301466" y="274141"/>
                </a:cubicBezTo>
                <a:cubicBezTo>
                  <a:pt x="297180" y="281345"/>
                  <a:pt x="289381" y="285750"/>
                  <a:pt x="280987" y="285750"/>
                </a:cubicBezTo>
                <a:lnTo>
                  <a:pt x="23813" y="285750"/>
                </a:lnTo>
                <a:cubicBezTo>
                  <a:pt x="15419" y="285750"/>
                  <a:pt x="7680" y="281345"/>
                  <a:pt x="3334" y="274141"/>
                </a:cubicBezTo>
                <a:cubicBezTo>
                  <a:pt x="-1012" y="266938"/>
                  <a:pt x="-1131" y="258008"/>
                  <a:pt x="2858" y="250627"/>
                </a:cubicBezTo>
                <a:lnTo>
                  <a:pt x="131445" y="12502"/>
                </a:lnTo>
                <a:cubicBezTo>
                  <a:pt x="135612" y="4822"/>
                  <a:pt x="143649" y="0"/>
                  <a:pt x="152400" y="0"/>
                </a:cubicBezTo>
                <a:close/>
                <a:moveTo>
                  <a:pt x="152400" y="100013"/>
                </a:moveTo>
                <a:cubicBezTo>
                  <a:pt x="144482" y="100013"/>
                  <a:pt x="138113" y="106382"/>
                  <a:pt x="138113" y="114300"/>
                </a:cubicBezTo>
                <a:lnTo>
                  <a:pt x="138113" y="180975"/>
                </a:lnTo>
                <a:cubicBezTo>
                  <a:pt x="138113" y="188893"/>
                  <a:pt x="144482" y="195263"/>
                  <a:pt x="152400" y="195263"/>
                </a:cubicBezTo>
                <a:cubicBezTo>
                  <a:pt x="160318" y="195263"/>
                  <a:pt x="166688" y="188893"/>
                  <a:pt x="166688" y="180975"/>
                </a:cubicBezTo>
                <a:lnTo>
                  <a:pt x="166688" y="114300"/>
                </a:lnTo>
                <a:cubicBezTo>
                  <a:pt x="166688" y="106382"/>
                  <a:pt x="160318" y="100013"/>
                  <a:pt x="152400" y="100013"/>
                </a:cubicBezTo>
                <a:close/>
                <a:moveTo>
                  <a:pt x="168295" y="228600"/>
                </a:moveTo>
                <a:cubicBezTo>
                  <a:pt x="168656" y="222700"/>
                  <a:pt x="165714" y="217087"/>
                  <a:pt x="160656" y="214027"/>
                </a:cubicBezTo>
                <a:cubicBezTo>
                  <a:pt x="155599" y="210968"/>
                  <a:pt x="149261" y="210968"/>
                  <a:pt x="144203" y="214027"/>
                </a:cubicBezTo>
                <a:cubicBezTo>
                  <a:pt x="139145" y="217087"/>
                  <a:pt x="136203" y="222700"/>
                  <a:pt x="136565" y="228600"/>
                </a:cubicBezTo>
                <a:cubicBezTo>
                  <a:pt x="136203" y="234500"/>
                  <a:pt x="139145" y="240113"/>
                  <a:pt x="144203" y="243173"/>
                </a:cubicBezTo>
                <a:cubicBezTo>
                  <a:pt x="149261" y="246232"/>
                  <a:pt x="155599" y="246232"/>
                  <a:pt x="160656" y="243173"/>
                </a:cubicBezTo>
                <a:cubicBezTo>
                  <a:pt x="165714" y="240113"/>
                  <a:pt x="168656" y="234500"/>
                  <a:pt x="168295" y="228600"/>
                </a:cubicBezTo>
                <a:close/>
              </a:path>
            </a:pathLst>
          </a:custGeom>
          <a:solidFill>
            <a:srgbClr val="FFFFFF"/>
          </a:solidFill>
          <a:ln/>
        </p:spPr>
      </p:sp>
      <p:sp>
        <p:nvSpPr>
          <p:cNvPr id="42" name="Text 40"/>
          <p:cNvSpPr/>
          <p:nvPr/>
        </p:nvSpPr>
        <p:spPr>
          <a:xfrm>
            <a:off x="1092200" y="6095826"/>
            <a:ext cx="68580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ĐIỀU GÌ QUAN TRỌNG NHẤT?</a:t>
            </a:r>
            <a:endParaRPr lang="en-US" sz="1600" dirty="0"/>
          </a:p>
        </p:txBody>
      </p:sp>
      <p:sp>
        <p:nvSpPr>
          <p:cNvPr id="43" name="Shape 41"/>
          <p:cNvSpPr/>
          <p:nvPr/>
        </p:nvSpPr>
        <p:spPr>
          <a:xfrm>
            <a:off x="749300" y="6593681"/>
            <a:ext cx="177800" cy="203200"/>
          </a:xfrm>
          <a:custGeom>
            <a:avLst/>
            <a:gdLst/>
            <a:ahLst/>
            <a:cxnLst/>
            <a:rect l="l" t="t" r="r" b="b"/>
            <a:pathLst>
              <a:path w="177800" h="203200">
                <a:moveTo>
                  <a:pt x="172561" y="27821"/>
                </a:moveTo>
                <a:cubicBezTo>
                  <a:pt x="178237" y="31948"/>
                  <a:pt x="179507" y="39886"/>
                  <a:pt x="175379" y="45561"/>
                </a:cubicBezTo>
                <a:lnTo>
                  <a:pt x="73779" y="185261"/>
                </a:lnTo>
                <a:cubicBezTo>
                  <a:pt x="71596" y="188278"/>
                  <a:pt x="68223" y="190143"/>
                  <a:pt x="64492" y="190460"/>
                </a:cubicBezTo>
                <a:cubicBezTo>
                  <a:pt x="60762" y="190778"/>
                  <a:pt x="57150" y="189389"/>
                  <a:pt x="54531" y="186769"/>
                </a:cubicBezTo>
                <a:lnTo>
                  <a:pt x="3731" y="135969"/>
                </a:lnTo>
                <a:cubicBezTo>
                  <a:pt x="-1230" y="131008"/>
                  <a:pt x="-1230" y="122952"/>
                  <a:pt x="3731" y="117991"/>
                </a:cubicBezTo>
                <a:cubicBezTo>
                  <a:pt x="8692" y="113030"/>
                  <a:pt x="16748" y="113030"/>
                  <a:pt x="21709" y="117991"/>
                </a:cubicBezTo>
                <a:lnTo>
                  <a:pt x="61992" y="158274"/>
                </a:lnTo>
                <a:lnTo>
                  <a:pt x="154861" y="30599"/>
                </a:lnTo>
                <a:cubicBezTo>
                  <a:pt x="158988" y="24924"/>
                  <a:pt x="166926" y="23654"/>
                  <a:pt x="172601" y="27781"/>
                </a:cubicBezTo>
                <a:close/>
              </a:path>
            </a:pathLst>
          </a:custGeom>
          <a:solidFill>
            <a:srgbClr val="FFFFFF"/>
          </a:solidFill>
          <a:ln/>
        </p:spPr>
      </p:sp>
      <p:sp>
        <p:nvSpPr>
          <p:cNvPr id="44" name="Text 42"/>
          <p:cNvSpPr/>
          <p:nvPr/>
        </p:nvSpPr>
        <p:spPr>
          <a:xfrm>
            <a:off x="1066800" y="6553026"/>
            <a:ext cx="68580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Adrenaline sớm</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 (trong vòng 5 phút)</a:t>
            </a:r>
            <a:endParaRPr lang="en-US" sz="1600" dirty="0"/>
          </a:p>
        </p:txBody>
      </p:sp>
      <p:sp>
        <p:nvSpPr>
          <p:cNvPr id="45" name="Shape 43"/>
          <p:cNvSpPr/>
          <p:nvPr/>
        </p:nvSpPr>
        <p:spPr>
          <a:xfrm>
            <a:off x="749300" y="6949281"/>
            <a:ext cx="177800" cy="203200"/>
          </a:xfrm>
          <a:custGeom>
            <a:avLst/>
            <a:gdLst/>
            <a:ahLst/>
            <a:cxnLst/>
            <a:rect l="l" t="t" r="r" b="b"/>
            <a:pathLst>
              <a:path w="177800" h="203200">
                <a:moveTo>
                  <a:pt x="172561" y="27821"/>
                </a:moveTo>
                <a:cubicBezTo>
                  <a:pt x="178237" y="31948"/>
                  <a:pt x="179507" y="39886"/>
                  <a:pt x="175379" y="45561"/>
                </a:cubicBezTo>
                <a:lnTo>
                  <a:pt x="73779" y="185261"/>
                </a:lnTo>
                <a:cubicBezTo>
                  <a:pt x="71596" y="188278"/>
                  <a:pt x="68223" y="190143"/>
                  <a:pt x="64492" y="190460"/>
                </a:cubicBezTo>
                <a:cubicBezTo>
                  <a:pt x="60762" y="190778"/>
                  <a:pt x="57150" y="189389"/>
                  <a:pt x="54531" y="186769"/>
                </a:cubicBezTo>
                <a:lnTo>
                  <a:pt x="3731" y="135969"/>
                </a:lnTo>
                <a:cubicBezTo>
                  <a:pt x="-1230" y="131008"/>
                  <a:pt x="-1230" y="122952"/>
                  <a:pt x="3731" y="117991"/>
                </a:cubicBezTo>
                <a:cubicBezTo>
                  <a:pt x="8692" y="113030"/>
                  <a:pt x="16748" y="113030"/>
                  <a:pt x="21709" y="117991"/>
                </a:cubicBezTo>
                <a:lnTo>
                  <a:pt x="61992" y="158274"/>
                </a:lnTo>
                <a:lnTo>
                  <a:pt x="154861" y="30599"/>
                </a:lnTo>
                <a:cubicBezTo>
                  <a:pt x="158988" y="24924"/>
                  <a:pt x="166926" y="23654"/>
                  <a:pt x="172601" y="27781"/>
                </a:cubicBezTo>
                <a:close/>
              </a:path>
            </a:pathLst>
          </a:custGeom>
          <a:solidFill>
            <a:srgbClr val="FFFFFF"/>
          </a:solidFill>
          <a:ln/>
        </p:spPr>
      </p:sp>
      <p:sp>
        <p:nvSpPr>
          <p:cNvPr id="46" name="Text 44"/>
          <p:cNvSpPr/>
          <p:nvPr/>
        </p:nvSpPr>
        <p:spPr>
          <a:xfrm>
            <a:off x="1066800" y="6908626"/>
            <a:ext cx="68580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Không trì hoãn</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 vì bất kỳ lý do gì</a:t>
            </a:r>
            <a:endParaRPr lang="en-US" sz="1600" dirty="0"/>
          </a:p>
        </p:txBody>
      </p:sp>
      <p:sp>
        <p:nvSpPr>
          <p:cNvPr id="47" name="Shape 45"/>
          <p:cNvSpPr/>
          <p:nvPr/>
        </p:nvSpPr>
        <p:spPr>
          <a:xfrm>
            <a:off x="749300" y="7304881"/>
            <a:ext cx="177800" cy="203200"/>
          </a:xfrm>
          <a:custGeom>
            <a:avLst/>
            <a:gdLst/>
            <a:ahLst/>
            <a:cxnLst/>
            <a:rect l="l" t="t" r="r" b="b"/>
            <a:pathLst>
              <a:path w="177800" h="203200">
                <a:moveTo>
                  <a:pt x="172561" y="27821"/>
                </a:moveTo>
                <a:cubicBezTo>
                  <a:pt x="178237" y="31948"/>
                  <a:pt x="179507" y="39886"/>
                  <a:pt x="175379" y="45561"/>
                </a:cubicBezTo>
                <a:lnTo>
                  <a:pt x="73779" y="185261"/>
                </a:lnTo>
                <a:cubicBezTo>
                  <a:pt x="71596" y="188278"/>
                  <a:pt x="68223" y="190143"/>
                  <a:pt x="64492" y="190460"/>
                </a:cubicBezTo>
                <a:cubicBezTo>
                  <a:pt x="60762" y="190778"/>
                  <a:pt x="57150" y="189389"/>
                  <a:pt x="54531" y="186769"/>
                </a:cubicBezTo>
                <a:lnTo>
                  <a:pt x="3731" y="135969"/>
                </a:lnTo>
                <a:cubicBezTo>
                  <a:pt x="-1230" y="131008"/>
                  <a:pt x="-1230" y="122952"/>
                  <a:pt x="3731" y="117991"/>
                </a:cubicBezTo>
                <a:cubicBezTo>
                  <a:pt x="8692" y="113030"/>
                  <a:pt x="16748" y="113030"/>
                  <a:pt x="21709" y="117991"/>
                </a:cubicBezTo>
                <a:lnTo>
                  <a:pt x="61992" y="158274"/>
                </a:lnTo>
                <a:lnTo>
                  <a:pt x="154861" y="30599"/>
                </a:lnTo>
                <a:cubicBezTo>
                  <a:pt x="158988" y="24924"/>
                  <a:pt x="166926" y="23654"/>
                  <a:pt x="172601" y="27781"/>
                </a:cubicBezTo>
                <a:close/>
              </a:path>
            </a:pathLst>
          </a:custGeom>
          <a:solidFill>
            <a:srgbClr val="FFFFFF"/>
          </a:solidFill>
          <a:ln/>
        </p:spPr>
      </p:sp>
      <p:sp>
        <p:nvSpPr>
          <p:cNvPr id="48" name="Text 46"/>
          <p:cNvSpPr/>
          <p:nvPr/>
        </p:nvSpPr>
        <p:spPr>
          <a:xfrm>
            <a:off x="1066800" y="7264226"/>
            <a:ext cx="68580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Theo dõi kỹ</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 ít nhất 4-6 giờ</a:t>
            </a:r>
            <a:endParaRPr lang="en-US" sz="1600" dirty="0"/>
          </a:p>
        </p:txBody>
      </p:sp>
      <p:sp>
        <p:nvSpPr>
          <p:cNvPr id="49" name="Shape 47"/>
          <p:cNvSpPr/>
          <p:nvPr/>
        </p:nvSpPr>
        <p:spPr>
          <a:xfrm>
            <a:off x="8229600" y="5892626"/>
            <a:ext cx="7518400" cy="2235200"/>
          </a:xfrm>
          <a:custGeom>
            <a:avLst/>
            <a:gdLst/>
            <a:ahLst/>
            <a:cxnLst/>
            <a:rect l="l" t="t" r="r" b="b"/>
            <a:pathLst>
              <a:path w="7518400" h="2235200">
                <a:moveTo>
                  <a:pt x="152396" y="0"/>
                </a:moveTo>
                <a:lnTo>
                  <a:pt x="7366004" y="0"/>
                </a:lnTo>
                <a:cubicBezTo>
                  <a:pt x="7450170" y="0"/>
                  <a:pt x="7518400" y="68230"/>
                  <a:pt x="7518400" y="152396"/>
                </a:cubicBezTo>
                <a:lnTo>
                  <a:pt x="7518400" y="2082804"/>
                </a:lnTo>
                <a:cubicBezTo>
                  <a:pt x="7518400" y="2166970"/>
                  <a:pt x="7450170" y="2235200"/>
                  <a:pt x="7366004" y="2235200"/>
                </a:cubicBezTo>
                <a:lnTo>
                  <a:pt x="152396" y="2235200"/>
                </a:lnTo>
                <a:cubicBezTo>
                  <a:pt x="68230" y="2235200"/>
                  <a:pt x="0" y="2166970"/>
                  <a:pt x="0" y="2082804"/>
                </a:cubicBezTo>
                <a:lnTo>
                  <a:pt x="0" y="152396"/>
                </a:lnTo>
                <a:cubicBezTo>
                  <a:pt x="0" y="68286"/>
                  <a:pt x="68286" y="0"/>
                  <a:pt x="152396" y="0"/>
                </a:cubicBezTo>
                <a:close/>
              </a:path>
            </a:pathLst>
          </a:custGeom>
          <a:solidFill>
            <a:srgbClr val="2A4B7C"/>
          </a:solidFill>
          <a:ln/>
          <a:effectLst>
            <a:outerShdw sx="100000" sy="100000" kx="0" ky="0" algn="bl" rotWithShape="0" blurRad="317500" dist="254000" dir="5400000">
              <a:srgbClr val="000000">
                <a:alpha val="10196"/>
              </a:srgbClr>
            </a:outerShdw>
          </a:effectLst>
        </p:spPr>
      </p:sp>
      <p:sp>
        <p:nvSpPr>
          <p:cNvPr id="50" name="Shape 48"/>
          <p:cNvSpPr/>
          <p:nvPr/>
        </p:nvSpPr>
        <p:spPr>
          <a:xfrm>
            <a:off x="8470900" y="6121226"/>
            <a:ext cx="304800" cy="304800"/>
          </a:xfrm>
          <a:custGeom>
            <a:avLst/>
            <a:gdLst/>
            <a:ahLst/>
            <a:cxnLst/>
            <a:rect l="l" t="t" r="r" b="b"/>
            <a:pathLst>
              <a:path w="304800" h="304800">
                <a:moveTo>
                  <a:pt x="200025" y="209550"/>
                </a:moveTo>
                <a:cubicBezTo>
                  <a:pt x="257889" y="209550"/>
                  <a:pt x="304800" y="162639"/>
                  <a:pt x="304800" y="104775"/>
                </a:cubicBezTo>
                <a:cubicBezTo>
                  <a:pt x="304800" y="46911"/>
                  <a:pt x="257889" y="0"/>
                  <a:pt x="200025" y="0"/>
                </a:cubicBezTo>
                <a:cubicBezTo>
                  <a:pt x="142161" y="0"/>
                  <a:pt x="95250" y="46911"/>
                  <a:pt x="95250" y="104775"/>
                </a:cubicBezTo>
                <a:cubicBezTo>
                  <a:pt x="95250" y="115907"/>
                  <a:pt x="96976" y="126683"/>
                  <a:pt x="100191" y="136743"/>
                </a:cubicBezTo>
                <a:lnTo>
                  <a:pt x="4167" y="232767"/>
                </a:lnTo>
                <a:cubicBezTo>
                  <a:pt x="1488" y="235446"/>
                  <a:pt x="0" y="239078"/>
                  <a:pt x="0" y="242888"/>
                </a:cubicBezTo>
                <a:lnTo>
                  <a:pt x="0" y="290513"/>
                </a:lnTo>
                <a:cubicBezTo>
                  <a:pt x="0" y="298430"/>
                  <a:pt x="6370" y="304800"/>
                  <a:pt x="14288" y="304800"/>
                </a:cubicBezTo>
                <a:lnTo>
                  <a:pt x="61912" y="304800"/>
                </a:lnTo>
                <a:cubicBezTo>
                  <a:pt x="69830" y="304800"/>
                  <a:pt x="76200" y="298430"/>
                  <a:pt x="76200" y="290513"/>
                </a:cubicBezTo>
                <a:lnTo>
                  <a:pt x="76200" y="266700"/>
                </a:lnTo>
                <a:lnTo>
                  <a:pt x="100013" y="266700"/>
                </a:lnTo>
                <a:cubicBezTo>
                  <a:pt x="107930" y="266700"/>
                  <a:pt x="114300" y="260330"/>
                  <a:pt x="114300" y="252413"/>
                </a:cubicBezTo>
                <a:lnTo>
                  <a:pt x="114300" y="228600"/>
                </a:lnTo>
                <a:lnTo>
                  <a:pt x="138113" y="228600"/>
                </a:lnTo>
                <a:cubicBezTo>
                  <a:pt x="141923" y="228600"/>
                  <a:pt x="145554" y="227112"/>
                  <a:pt x="148233" y="224433"/>
                </a:cubicBezTo>
                <a:lnTo>
                  <a:pt x="168057" y="204609"/>
                </a:lnTo>
                <a:cubicBezTo>
                  <a:pt x="178117" y="207824"/>
                  <a:pt x="188893" y="209550"/>
                  <a:pt x="200025" y="209550"/>
                </a:cubicBezTo>
                <a:close/>
                <a:moveTo>
                  <a:pt x="223838" y="57150"/>
                </a:moveTo>
                <a:cubicBezTo>
                  <a:pt x="236980" y="57150"/>
                  <a:pt x="247650" y="67820"/>
                  <a:pt x="247650" y="80962"/>
                </a:cubicBezTo>
                <a:cubicBezTo>
                  <a:pt x="247650" y="94105"/>
                  <a:pt x="236980" y="104775"/>
                  <a:pt x="223838" y="104775"/>
                </a:cubicBezTo>
                <a:cubicBezTo>
                  <a:pt x="210695" y="104775"/>
                  <a:pt x="200025" y="94105"/>
                  <a:pt x="200025" y="80962"/>
                </a:cubicBezTo>
                <a:cubicBezTo>
                  <a:pt x="200025" y="67820"/>
                  <a:pt x="210695" y="57150"/>
                  <a:pt x="223838" y="57150"/>
                </a:cubicBezTo>
                <a:close/>
              </a:path>
            </a:pathLst>
          </a:custGeom>
          <a:solidFill>
            <a:srgbClr val="FFFFFF"/>
          </a:solidFill>
          <a:ln/>
        </p:spPr>
      </p:sp>
      <p:sp>
        <p:nvSpPr>
          <p:cNvPr id="51" name="Text 49"/>
          <p:cNvSpPr/>
          <p:nvPr/>
        </p:nvSpPr>
        <p:spPr>
          <a:xfrm>
            <a:off x="8813800" y="6095826"/>
            <a:ext cx="68580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MẸO GHI NHỚ</a:t>
            </a:r>
            <a:endParaRPr lang="en-US" sz="1600" dirty="0"/>
          </a:p>
        </p:txBody>
      </p:sp>
      <p:sp>
        <p:nvSpPr>
          <p:cNvPr id="52" name="Shape 50"/>
          <p:cNvSpPr/>
          <p:nvPr/>
        </p:nvSpPr>
        <p:spPr>
          <a:xfrm>
            <a:off x="8451850" y="6644481"/>
            <a:ext cx="152400" cy="152400"/>
          </a:xfrm>
          <a:custGeom>
            <a:avLst/>
            <a:gdLst/>
            <a:ahLst/>
            <a:cxnLst/>
            <a:rect l="l" t="t" r="r" b="b"/>
            <a:pathLst>
              <a:path w="152400" h="152400">
                <a:moveTo>
                  <a:pt x="0" y="76200"/>
                </a:moveTo>
                <a:cubicBezTo>
                  <a:pt x="0" y="34144"/>
                  <a:pt x="34144" y="0"/>
                  <a:pt x="76200" y="0"/>
                </a:cubicBezTo>
                <a:cubicBezTo>
                  <a:pt x="118256" y="0"/>
                  <a:pt x="152400" y="34144"/>
                  <a:pt x="152400" y="76200"/>
                </a:cubicBezTo>
                <a:cubicBezTo>
                  <a:pt x="152400" y="118256"/>
                  <a:pt x="118256" y="152400"/>
                  <a:pt x="76200" y="152400"/>
                </a:cubicBezTo>
                <a:cubicBezTo>
                  <a:pt x="34144" y="152400"/>
                  <a:pt x="0" y="118256"/>
                  <a:pt x="0" y="76200"/>
                </a:cubicBezTo>
                <a:close/>
              </a:path>
            </a:pathLst>
          </a:custGeom>
          <a:solidFill>
            <a:srgbClr val="FFFFFF"/>
          </a:solidFill>
          <a:ln/>
        </p:spPr>
      </p:sp>
      <p:sp>
        <p:nvSpPr>
          <p:cNvPr id="53" name="Text 51"/>
          <p:cNvSpPr/>
          <p:nvPr/>
        </p:nvSpPr>
        <p:spPr>
          <a:xfrm>
            <a:off x="8724900" y="6553026"/>
            <a:ext cx="69215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A</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drenaline ngay</a:t>
            </a:r>
            <a:endParaRPr lang="en-US" sz="1600" dirty="0"/>
          </a:p>
        </p:txBody>
      </p:sp>
      <p:sp>
        <p:nvSpPr>
          <p:cNvPr id="54" name="Shape 52"/>
          <p:cNvSpPr/>
          <p:nvPr/>
        </p:nvSpPr>
        <p:spPr>
          <a:xfrm>
            <a:off x="8451850" y="7000081"/>
            <a:ext cx="152400" cy="152400"/>
          </a:xfrm>
          <a:custGeom>
            <a:avLst/>
            <a:gdLst/>
            <a:ahLst/>
            <a:cxnLst/>
            <a:rect l="l" t="t" r="r" b="b"/>
            <a:pathLst>
              <a:path w="152400" h="152400">
                <a:moveTo>
                  <a:pt x="0" y="76200"/>
                </a:moveTo>
                <a:cubicBezTo>
                  <a:pt x="0" y="34144"/>
                  <a:pt x="34144" y="0"/>
                  <a:pt x="76200" y="0"/>
                </a:cubicBezTo>
                <a:cubicBezTo>
                  <a:pt x="118256" y="0"/>
                  <a:pt x="152400" y="34144"/>
                  <a:pt x="152400" y="76200"/>
                </a:cubicBezTo>
                <a:cubicBezTo>
                  <a:pt x="152400" y="118256"/>
                  <a:pt x="118256" y="152400"/>
                  <a:pt x="76200" y="152400"/>
                </a:cubicBezTo>
                <a:cubicBezTo>
                  <a:pt x="34144" y="152400"/>
                  <a:pt x="0" y="118256"/>
                  <a:pt x="0" y="76200"/>
                </a:cubicBezTo>
                <a:close/>
              </a:path>
            </a:pathLst>
          </a:custGeom>
          <a:solidFill>
            <a:srgbClr val="FFFFFF"/>
          </a:solidFill>
          <a:ln/>
        </p:spPr>
      </p:sp>
      <p:sp>
        <p:nvSpPr>
          <p:cNvPr id="55" name="Text 53"/>
          <p:cNvSpPr/>
          <p:nvPr/>
        </p:nvSpPr>
        <p:spPr>
          <a:xfrm>
            <a:off x="8724900" y="6908626"/>
            <a:ext cx="69215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B</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ệnh nhân nằm đầu thấp</a:t>
            </a:r>
            <a:endParaRPr lang="en-US" sz="1600" dirty="0"/>
          </a:p>
        </p:txBody>
      </p:sp>
      <p:sp>
        <p:nvSpPr>
          <p:cNvPr id="56" name="Shape 54"/>
          <p:cNvSpPr/>
          <p:nvPr/>
        </p:nvSpPr>
        <p:spPr>
          <a:xfrm>
            <a:off x="8451850" y="7355681"/>
            <a:ext cx="152400" cy="152400"/>
          </a:xfrm>
          <a:custGeom>
            <a:avLst/>
            <a:gdLst/>
            <a:ahLst/>
            <a:cxnLst/>
            <a:rect l="l" t="t" r="r" b="b"/>
            <a:pathLst>
              <a:path w="152400" h="152400">
                <a:moveTo>
                  <a:pt x="0" y="76200"/>
                </a:moveTo>
                <a:cubicBezTo>
                  <a:pt x="0" y="34144"/>
                  <a:pt x="34144" y="0"/>
                  <a:pt x="76200" y="0"/>
                </a:cubicBezTo>
                <a:cubicBezTo>
                  <a:pt x="118256" y="0"/>
                  <a:pt x="152400" y="34144"/>
                  <a:pt x="152400" y="76200"/>
                </a:cubicBezTo>
                <a:cubicBezTo>
                  <a:pt x="152400" y="118256"/>
                  <a:pt x="118256" y="152400"/>
                  <a:pt x="76200" y="152400"/>
                </a:cubicBezTo>
                <a:cubicBezTo>
                  <a:pt x="34144" y="152400"/>
                  <a:pt x="0" y="118256"/>
                  <a:pt x="0" y="76200"/>
                </a:cubicBezTo>
                <a:close/>
              </a:path>
            </a:pathLst>
          </a:custGeom>
          <a:solidFill>
            <a:srgbClr val="FFFFFF"/>
          </a:solidFill>
          <a:ln/>
        </p:spPr>
      </p:sp>
      <p:sp>
        <p:nvSpPr>
          <p:cNvPr id="57" name="Text 55"/>
          <p:cNvSpPr/>
          <p:nvPr/>
        </p:nvSpPr>
        <p:spPr>
          <a:xfrm>
            <a:off x="8724900" y="7264226"/>
            <a:ext cx="69215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C</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ấp cứu 115</a:t>
            </a:r>
            <a:endParaRPr lang="en-US" sz="1600" dirty="0"/>
          </a:p>
        </p:txBody>
      </p:sp>
      <p:sp>
        <p:nvSpPr>
          <p:cNvPr id="58" name="Shape 56"/>
          <p:cNvSpPr/>
          <p:nvPr/>
        </p:nvSpPr>
        <p:spPr>
          <a:xfrm>
            <a:off x="8451850" y="7711281"/>
            <a:ext cx="152400" cy="152400"/>
          </a:xfrm>
          <a:custGeom>
            <a:avLst/>
            <a:gdLst/>
            <a:ahLst/>
            <a:cxnLst/>
            <a:rect l="l" t="t" r="r" b="b"/>
            <a:pathLst>
              <a:path w="152400" h="152400">
                <a:moveTo>
                  <a:pt x="0" y="76200"/>
                </a:moveTo>
                <a:cubicBezTo>
                  <a:pt x="0" y="34144"/>
                  <a:pt x="34144" y="0"/>
                  <a:pt x="76200" y="0"/>
                </a:cubicBezTo>
                <a:cubicBezTo>
                  <a:pt x="118256" y="0"/>
                  <a:pt x="152400" y="34144"/>
                  <a:pt x="152400" y="76200"/>
                </a:cubicBezTo>
                <a:cubicBezTo>
                  <a:pt x="152400" y="118256"/>
                  <a:pt x="118256" y="152400"/>
                  <a:pt x="76200" y="152400"/>
                </a:cubicBezTo>
                <a:cubicBezTo>
                  <a:pt x="34144" y="152400"/>
                  <a:pt x="0" y="118256"/>
                  <a:pt x="0" y="76200"/>
                </a:cubicBezTo>
                <a:close/>
              </a:path>
            </a:pathLst>
          </a:custGeom>
          <a:solidFill>
            <a:srgbClr val="FFFFFF"/>
          </a:solidFill>
          <a:ln/>
        </p:spPr>
      </p:sp>
      <p:sp>
        <p:nvSpPr>
          <p:cNvPr id="59" name="Text 57"/>
          <p:cNvSpPr/>
          <p:nvPr/>
        </p:nvSpPr>
        <p:spPr>
          <a:xfrm>
            <a:off x="8724900" y="7619826"/>
            <a:ext cx="6921500" cy="304800"/>
          </a:xfrm>
          <a:prstGeom prst="rect">
            <a:avLst/>
          </a:prstGeom>
          <a:noFill/>
          <a:ln/>
        </p:spPr>
        <p:txBody>
          <a:bodyPr wrap="square" lIns="0" tIns="0" rIns="0" bIns="0" rtlCol="0" anchor="ctr"/>
          <a:lstStyle/>
          <a:p>
            <a:pP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D</a:t>
            </a:r>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ị nguyên ngừng ngay</a:t>
            </a:r>
            <a:endParaRPr lang="en-US" sz="1600" dirty="0"/>
          </a:p>
        </p:txBody>
      </p:sp>
    </p:spTree>
  </p:cSld>
  <p:clrMapOvr>
    <a:masterClrMapping/>
  </p:clrMapOvr>
  <p:transition>
    <p:fade/>
    <p:spd val="med"/>
  </p:transition>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2A4B7C"/>
        </a:solidFill>
      </p:bgPr>
    </p:bg>
    <p:spTree>
      <p:nvGrpSpPr>
        <p:cNvPr id="1" name=""/>
        <p:cNvGrpSpPr/>
        <p:nvPr/>
      </p:nvGrpSpPr>
      <p:grpSpPr>
        <a:xfrm>
          <a:off x="0" y="0"/>
          <a:ext cx="0" cy="0"/>
          <a:chOff x="0" y="0"/>
          <a:chExt cx="0" cy="0"/>
        </a:xfrm>
      </p:grpSpPr>
      <p:pic>
        <p:nvPicPr>
          <p:cNvPr id="2" name="Image 0" descr="https://kimi-web-img.moonshot.cn/img/www.sath.nhs.uk/b6085e53c3e386dc4149731c9eb6602bfdf7c103.jpg">    </p:cNvPr>
          <p:cNvPicPr>
            <a:picLocks noChangeAspect="1"/>
          </p:cNvPicPr>
          <p:nvPr/>
        </p:nvPicPr>
        <p:blipFill>
          <a:blip r:embed="rId1"/>
          <a:srcRect l="0" r="0" t="13141" b="13141"/>
          <a:stretch/>
        </p:blipFill>
        <p:spPr>
          <a:xfrm>
            <a:off x="0" y="0"/>
            <a:ext cx="16256000" cy="9496926"/>
          </a:xfrm>
          <a:prstGeom prst="roundRect">
            <a:avLst>
              <a:gd name="adj" fmla="val 0"/>
            </a:avLst>
          </a:prstGeom>
        </p:spPr>
      </p:pic>
      <p:sp>
        <p:nvSpPr>
          <p:cNvPr id="3" name="Shape 0"/>
          <p:cNvSpPr/>
          <p:nvPr/>
        </p:nvSpPr>
        <p:spPr>
          <a:xfrm>
            <a:off x="0" y="0"/>
            <a:ext cx="16256000" cy="9496926"/>
          </a:xfrm>
          <a:custGeom>
            <a:avLst/>
            <a:gdLst/>
            <a:ahLst/>
            <a:cxnLst/>
            <a:rect l="l" t="t" r="r" b="b"/>
            <a:pathLst>
              <a:path w="16256000" h="9496926">
                <a:moveTo>
                  <a:pt x="0" y="0"/>
                </a:moveTo>
                <a:lnTo>
                  <a:pt x="16256000" y="0"/>
                </a:lnTo>
                <a:lnTo>
                  <a:pt x="16256000" y="9496926"/>
                </a:lnTo>
                <a:lnTo>
                  <a:pt x="0" y="9496926"/>
                </a:lnTo>
                <a:lnTo>
                  <a:pt x="0" y="0"/>
                </a:lnTo>
                <a:close/>
              </a:path>
            </a:pathLst>
          </a:custGeom>
          <a:gradFill rotWithShape="1" flip="none">
            <a:gsLst>
              <a:gs pos="0">
                <a:srgbClr val="2A4B7C">
                  <a:alpha val="95000"/>
                </a:srgbClr>
              </a:gs>
              <a:gs pos="50000">
                <a:srgbClr val="2A4B7C">
                  <a:alpha val="90000"/>
                </a:srgbClr>
              </a:gs>
              <a:gs pos="100000">
                <a:srgbClr val="000000">
                  <a:alpha val="0"/>
                </a:srgbClr>
              </a:gs>
            </a:gsLst>
            <a:lin ang="2700000" scaled="1"/>
          </a:gradFill>
          <a:ln/>
        </p:spPr>
      </p:sp>
      <p:sp>
        <p:nvSpPr>
          <p:cNvPr id="4" name="Text 1"/>
          <p:cNvSpPr/>
          <p:nvPr/>
        </p:nvSpPr>
        <p:spPr>
          <a:xfrm>
            <a:off x="342232" y="6708"/>
            <a:ext cx="15571537" cy="733353"/>
          </a:xfrm>
          <a:prstGeom prst="rect">
            <a:avLst/>
          </a:prstGeom>
          <a:noFill/>
          <a:ln/>
        </p:spPr>
        <p:txBody>
          <a:bodyPr wrap="square" lIns="0" tIns="0" rIns="0" bIns="0" rtlCol="0" anchor="ctr"/>
          <a:lstStyle/>
          <a:p>
            <a:pPr algn="ctr">
              <a:lnSpc>
                <a:spcPct val="100000"/>
              </a:lnSpc>
            </a:pPr>
            <a:r>
              <a:rPr lang="en-US" sz="4620" b="1" dirty="0">
                <a:solidFill>
                  <a:srgbClr val="FFFFFF"/>
                </a:solidFill>
                <a:latin typeface="Noto Sans SC" pitchFamily="34" charset="0"/>
                <a:ea typeface="Noto Sans SC" pitchFamily="34" charset="-122"/>
                <a:cs typeface="Noto Sans SC" pitchFamily="34" charset="-120"/>
              </a:rPr>
              <a:t>Cảm ơn và Thảo luận</a:t>
            </a:r>
            <a:endParaRPr lang="en-US" sz="1600" dirty="0"/>
          </a:p>
        </p:txBody>
      </p:sp>
      <p:sp>
        <p:nvSpPr>
          <p:cNvPr id="5" name="Shape 2"/>
          <p:cNvSpPr/>
          <p:nvPr/>
        </p:nvSpPr>
        <p:spPr>
          <a:xfrm>
            <a:off x="7344382" y="1033403"/>
            <a:ext cx="1564487" cy="97780"/>
          </a:xfrm>
          <a:custGeom>
            <a:avLst/>
            <a:gdLst/>
            <a:ahLst/>
            <a:cxnLst/>
            <a:rect l="l" t="t" r="r" b="b"/>
            <a:pathLst>
              <a:path w="1564487" h="97780">
                <a:moveTo>
                  <a:pt x="0" y="0"/>
                </a:moveTo>
                <a:lnTo>
                  <a:pt x="1564487" y="0"/>
                </a:lnTo>
                <a:lnTo>
                  <a:pt x="1564487" y="97780"/>
                </a:lnTo>
                <a:lnTo>
                  <a:pt x="0" y="97780"/>
                </a:lnTo>
                <a:lnTo>
                  <a:pt x="0" y="0"/>
                </a:lnTo>
                <a:close/>
              </a:path>
            </a:pathLst>
          </a:custGeom>
          <a:solidFill>
            <a:srgbClr val="C52726"/>
          </a:solidFill>
          <a:ln/>
        </p:spPr>
      </p:sp>
      <p:sp>
        <p:nvSpPr>
          <p:cNvPr id="6" name="Shape 3"/>
          <p:cNvSpPr/>
          <p:nvPr/>
        </p:nvSpPr>
        <p:spPr>
          <a:xfrm>
            <a:off x="4162544" y="1913427"/>
            <a:ext cx="7932439" cy="1368926"/>
          </a:xfrm>
          <a:custGeom>
            <a:avLst/>
            <a:gdLst/>
            <a:ahLst/>
            <a:cxnLst/>
            <a:rect l="l" t="t" r="r" b="b"/>
            <a:pathLst>
              <a:path w="7932439" h="1368926">
                <a:moveTo>
                  <a:pt x="146667" y="0"/>
                </a:moveTo>
                <a:lnTo>
                  <a:pt x="7785772" y="0"/>
                </a:lnTo>
                <a:cubicBezTo>
                  <a:pt x="7866774" y="0"/>
                  <a:pt x="7932439" y="65665"/>
                  <a:pt x="7932439" y="146667"/>
                </a:cubicBezTo>
                <a:lnTo>
                  <a:pt x="7932439" y="1222260"/>
                </a:lnTo>
                <a:cubicBezTo>
                  <a:pt x="7932439" y="1303261"/>
                  <a:pt x="7866774" y="1368926"/>
                  <a:pt x="7785772" y="1368926"/>
                </a:cubicBezTo>
                <a:lnTo>
                  <a:pt x="146667" y="1368926"/>
                </a:lnTo>
                <a:cubicBezTo>
                  <a:pt x="65665" y="1368926"/>
                  <a:pt x="0" y="1303261"/>
                  <a:pt x="0" y="1222260"/>
                </a:cubicBezTo>
                <a:lnTo>
                  <a:pt x="0" y="146667"/>
                </a:lnTo>
                <a:cubicBezTo>
                  <a:pt x="0" y="65665"/>
                  <a:pt x="65665" y="0"/>
                  <a:pt x="146667" y="0"/>
                </a:cubicBezTo>
                <a:close/>
              </a:path>
            </a:pathLst>
          </a:custGeom>
          <a:solidFill>
            <a:srgbClr val="FFFFFF">
              <a:alpha val="10196"/>
            </a:srgbClr>
          </a:solidFill>
          <a:ln/>
        </p:spPr>
      </p:sp>
      <p:sp>
        <p:nvSpPr>
          <p:cNvPr id="7" name="Shape 4"/>
          <p:cNvSpPr/>
          <p:nvPr/>
        </p:nvSpPr>
        <p:spPr>
          <a:xfrm>
            <a:off x="4510887" y="2206768"/>
            <a:ext cx="440012" cy="440012"/>
          </a:xfrm>
          <a:custGeom>
            <a:avLst/>
            <a:gdLst/>
            <a:ahLst/>
            <a:cxnLst/>
            <a:rect l="l" t="t" r="r" b="b"/>
            <a:pathLst>
              <a:path w="440012" h="440012">
                <a:moveTo>
                  <a:pt x="220006" y="0"/>
                </a:moveTo>
                <a:cubicBezTo>
                  <a:pt x="232639" y="0"/>
                  <a:pt x="244241" y="6961"/>
                  <a:pt x="250257" y="18047"/>
                </a:cubicBezTo>
                <a:lnTo>
                  <a:pt x="435887" y="361807"/>
                </a:lnTo>
                <a:cubicBezTo>
                  <a:pt x="441645" y="372463"/>
                  <a:pt x="441387" y="385354"/>
                  <a:pt x="435199" y="395753"/>
                </a:cubicBezTo>
                <a:cubicBezTo>
                  <a:pt x="429012" y="406152"/>
                  <a:pt x="417754" y="412511"/>
                  <a:pt x="405636" y="412511"/>
                </a:cubicBezTo>
                <a:lnTo>
                  <a:pt x="34376" y="412511"/>
                </a:lnTo>
                <a:cubicBezTo>
                  <a:pt x="22258" y="412511"/>
                  <a:pt x="11086" y="406152"/>
                  <a:pt x="4813" y="395753"/>
                </a:cubicBezTo>
                <a:cubicBezTo>
                  <a:pt x="-1461" y="385354"/>
                  <a:pt x="-1633" y="372463"/>
                  <a:pt x="4125" y="361807"/>
                </a:cubicBezTo>
                <a:lnTo>
                  <a:pt x="189755" y="18047"/>
                </a:lnTo>
                <a:cubicBezTo>
                  <a:pt x="195771" y="6961"/>
                  <a:pt x="207373" y="0"/>
                  <a:pt x="220006" y="0"/>
                </a:cubicBezTo>
                <a:close/>
                <a:moveTo>
                  <a:pt x="220006" y="144379"/>
                </a:moveTo>
                <a:cubicBezTo>
                  <a:pt x="208576" y="144379"/>
                  <a:pt x="199380" y="153575"/>
                  <a:pt x="199380" y="165005"/>
                </a:cubicBezTo>
                <a:lnTo>
                  <a:pt x="199380" y="261257"/>
                </a:lnTo>
                <a:cubicBezTo>
                  <a:pt x="199380" y="272687"/>
                  <a:pt x="208576" y="281883"/>
                  <a:pt x="220006" y="281883"/>
                </a:cubicBezTo>
                <a:cubicBezTo>
                  <a:pt x="231436" y="281883"/>
                  <a:pt x="240632" y="272687"/>
                  <a:pt x="240632" y="261257"/>
                </a:cubicBezTo>
                <a:lnTo>
                  <a:pt x="240632" y="165005"/>
                </a:lnTo>
                <a:cubicBezTo>
                  <a:pt x="240632" y="153575"/>
                  <a:pt x="231436" y="144379"/>
                  <a:pt x="220006" y="144379"/>
                </a:cubicBezTo>
                <a:close/>
                <a:moveTo>
                  <a:pt x="242952" y="330009"/>
                </a:moveTo>
                <a:cubicBezTo>
                  <a:pt x="243474" y="321492"/>
                  <a:pt x="239226" y="313388"/>
                  <a:pt x="231925" y="308972"/>
                </a:cubicBezTo>
                <a:cubicBezTo>
                  <a:pt x="224624" y="304555"/>
                  <a:pt x="215474" y="304555"/>
                  <a:pt x="208173" y="308972"/>
                </a:cubicBezTo>
                <a:cubicBezTo>
                  <a:pt x="200872" y="313388"/>
                  <a:pt x="196624" y="321492"/>
                  <a:pt x="197146" y="330009"/>
                </a:cubicBezTo>
                <a:cubicBezTo>
                  <a:pt x="196624" y="338526"/>
                  <a:pt x="200872" y="346630"/>
                  <a:pt x="208173" y="351046"/>
                </a:cubicBezTo>
                <a:cubicBezTo>
                  <a:pt x="215474" y="355463"/>
                  <a:pt x="224624" y="355463"/>
                  <a:pt x="231925" y="351046"/>
                </a:cubicBezTo>
                <a:cubicBezTo>
                  <a:pt x="239226" y="346630"/>
                  <a:pt x="243474" y="338526"/>
                  <a:pt x="242952" y="330009"/>
                </a:cubicBezTo>
                <a:close/>
              </a:path>
            </a:pathLst>
          </a:custGeom>
          <a:solidFill>
            <a:srgbClr val="C52726"/>
          </a:solidFill>
          <a:ln/>
        </p:spPr>
      </p:sp>
      <p:sp>
        <p:nvSpPr>
          <p:cNvPr id="8" name="Text 5"/>
          <p:cNvSpPr/>
          <p:nvPr/>
        </p:nvSpPr>
        <p:spPr>
          <a:xfrm>
            <a:off x="5201462" y="2206768"/>
            <a:ext cx="5707934" cy="342232"/>
          </a:xfrm>
          <a:prstGeom prst="rect">
            <a:avLst/>
          </a:prstGeom>
          <a:noFill/>
          <a:ln/>
        </p:spPr>
        <p:txBody>
          <a:bodyPr wrap="square" lIns="0" tIns="0" rIns="0" bIns="0" rtlCol="0" anchor="ctr"/>
          <a:lstStyle/>
          <a:p>
            <a:pPr>
              <a:lnSpc>
                <a:spcPct val="120000"/>
              </a:lnSpc>
            </a:pPr>
            <a:r>
              <a:rPr lang="en-US" sz="1925" b="1" dirty="0">
                <a:solidFill>
                  <a:srgbClr val="FFFFFF"/>
                </a:solidFill>
                <a:latin typeface="Quattrocento Sans" pitchFamily="34" charset="0"/>
                <a:ea typeface="Quattrocento Sans" pitchFamily="34" charset="-122"/>
                <a:cs typeface="Quattrocento Sans" pitchFamily="34" charset="-120"/>
              </a:rPr>
              <a:t>Sốc phản vệ là cấp cứu y khoa nghiêm trọng</a:t>
            </a:r>
            <a:endParaRPr lang="en-US" sz="1600" dirty="0"/>
          </a:p>
        </p:txBody>
      </p:sp>
      <p:sp>
        <p:nvSpPr>
          <p:cNvPr id="9" name="Text 6"/>
          <p:cNvSpPr/>
          <p:nvPr/>
        </p:nvSpPr>
        <p:spPr>
          <a:xfrm>
            <a:off x="5201462" y="2646780"/>
            <a:ext cx="5695711" cy="342232"/>
          </a:xfrm>
          <a:prstGeom prst="rect">
            <a:avLst/>
          </a:prstGeom>
          <a:noFill/>
          <a:ln/>
        </p:spPr>
        <p:txBody>
          <a:bodyPr wrap="square" lIns="0" tIns="0" rIns="0" bIns="0" rtlCol="0" anchor="ctr"/>
          <a:lstStyle/>
          <a:p>
            <a:pPr>
              <a:lnSpc>
                <a:spcPct val="130000"/>
              </a:lnSpc>
            </a:pPr>
            <a:r>
              <a:rPr lang="en-US" sz="1732" dirty="0">
                <a:solidFill>
                  <a:srgbClr val="FFFFFF"/>
                </a:solidFill>
                <a:latin typeface="Quattrocento Sans" pitchFamily="34" charset="0"/>
                <a:ea typeface="Quattrocento Sans" pitchFamily="34" charset="-122"/>
                <a:cs typeface="Quattrocento Sans" pitchFamily="34" charset="-120"/>
              </a:rPr>
              <a:t>Có thể tử vong nhanh chóng nếu không được xử lý kịp thờ</a:t>
            </a:r>
            <a:endParaRPr lang="en-US" sz="1600" dirty="0"/>
          </a:p>
        </p:txBody>
      </p:sp>
      <p:sp>
        <p:nvSpPr>
          <p:cNvPr id="10" name="Shape 7"/>
          <p:cNvSpPr/>
          <p:nvPr/>
        </p:nvSpPr>
        <p:spPr>
          <a:xfrm>
            <a:off x="4162544" y="3575695"/>
            <a:ext cx="7932439" cy="1368926"/>
          </a:xfrm>
          <a:custGeom>
            <a:avLst/>
            <a:gdLst/>
            <a:ahLst/>
            <a:cxnLst/>
            <a:rect l="l" t="t" r="r" b="b"/>
            <a:pathLst>
              <a:path w="7932439" h="1368926">
                <a:moveTo>
                  <a:pt x="146667" y="0"/>
                </a:moveTo>
                <a:lnTo>
                  <a:pt x="7785772" y="0"/>
                </a:lnTo>
                <a:cubicBezTo>
                  <a:pt x="7866774" y="0"/>
                  <a:pt x="7932439" y="65665"/>
                  <a:pt x="7932439" y="146667"/>
                </a:cubicBezTo>
                <a:lnTo>
                  <a:pt x="7932439" y="1222260"/>
                </a:lnTo>
                <a:cubicBezTo>
                  <a:pt x="7932439" y="1303261"/>
                  <a:pt x="7866774" y="1368926"/>
                  <a:pt x="7785772" y="1368926"/>
                </a:cubicBezTo>
                <a:lnTo>
                  <a:pt x="146667" y="1368926"/>
                </a:lnTo>
                <a:cubicBezTo>
                  <a:pt x="65665" y="1368926"/>
                  <a:pt x="0" y="1303261"/>
                  <a:pt x="0" y="1222260"/>
                </a:cubicBezTo>
                <a:lnTo>
                  <a:pt x="0" y="146667"/>
                </a:lnTo>
                <a:cubicBezTo>
                  <a:pt x="0" y="65665"/>
                  <a:pt x="65665" y="0"/>
                  <a:pt x="146667" y="0"/>
                </a:cubicBezTo>
                <a:close/>
              </a:path>
            </a:pathLst>
          </a:custGeom>
          <a:solidFill>
            <a:srgbClr val="FFFFFF">
              <a:alpha val="10196"/>
            </a:srgbClr>
          </a:solidFill>
          <a:ln/>
        </p:spPr>
      </p:sp>
      <p:sp>
        <p:nvSpPr>
          <p:cNvPr id="11" name="Shape 8"/>
          <p:cNvSpPr/>
          <p:nvPr/>
        </p:nvSpPr>
        <p:spPr>
          <a:xfrm>
            <a:off x="4483386" y="3869036"/>
            <a:ext cx="495014" cy="440012"/>
          </a:xfrm>
          <a:custGeom>
            <a:avLst/>
            <a:gdLst/>
            <a:ahLst/>
            <a:cxnLst/>
            <a:rect l="l" t="t" r="r" b="b"/>
            <a:pathLst>
              <a:path w="495014" h="440012">
                <a:moveTo>
                  <a:pt x="427551" y="-14610"/>
                </a:moveTo>
                <a:cubicBezTo>
                  <a:pt x="419472" y="-22688"/>
                  <a:pt x="406410" y="-22688"/>
                  <a:pt x="398417" y="-14610"/>
                </a:cubicBezTo>
                <a:cubicBezTo>
                  <a:pt x="390425" y="-6531"/>
                  <a:pt x="390339" y="6531"/>
                  <a:pt x="398417" y="14524"/>
                </a:cubicBezTo>
                <a:lnTo>
                  <a:pt x="411308" y="27415"/>
                </a:lnTo>
                <a:lnTo>
                  <a:pt x="371690" y="67033"/>
                </a:lnTo>
                <a:lnTo>
                  <a:pt x="317548" y="12891"/>
                </a:lnTo>
                <a:cubicBezTo>
                  <a:pt x="309469" y="4813"/>
                  <a:pt x="296407" y="4813"/>
                  <a:pt x="288414" y="12891"/>
                </a:cubicBezTo>
                <a:cubicBezTo>
                  <a:pt x="280422" y="20969"/>
                  <a:pt x="280336" y="34032"/>
                  <a:pt x="288414" y="42025"/>
                </a:cubicBezTo>
                <a:lnTo>
                  <a:pt x="294430" y="48040"/>
                </a:lnTo>
                <a:lnTo>
                  <a:pt x="227311" y="115159"/>
                </a:lnTo>
                <a:lnTo>
                  <a:pt x="262546" y="150395"/>
                </a:lnTo>
                <a:cubicBezTo>
                  <a:pt x="270625" y="158473"/>
                  <a:pt x="270625" y="171536"/>
                  <a:pt x="262546" y="179528"/>
                </a:cubicBezTo>
                <a:cubicBezTo>
                  <a:pt x="254468" y="187521"/>
                  <a:pt x="241405" y="187607"/>
                  <a:pt x="233413" y="179528"/>
                </a:cubicBezTo>
                <a:lnTo>
                  <a:pt x="198177" y="144293"/>
                </a:lnTo>
                <a:lnTo>
                  <a:pt x="158559" y="183911"/>
                </a:lnTo>
                <a:lnTo>
                  <a:pt x="193794" y="219147"/>
                </a:lnTo>
                <a:cubicBezTo>
                  <a:pt x="201873" y="227225"/>
                  <a:pt x="201873" y="240288"/>
                  <a:pt x="193794" y="248280"/>
                </a:cubicBezTo>
                <a:cubicBezTo>
                  <a:pt x="185716" y="256273"/>
                  <a:pt x="172653" y="256359"/>
                  <a:pt x="164661" y="248280"/>
                </a:cubicBezTo>
                <a:lnTo>
                  <a:pt x="129425" y="213045"/>
                </a:lnTo>
                <a:lnTo>
                  <a:pt x="97026" y="245444"/>
                </a:lnTo>
                <a:cubicBezTo>
                  <a:pt x="88002" y="254468"/>
                  <a:pt x="82932" y="266671"/>
                  <a:pt x="82932" y="279476"/>
                </a:cubicBezTo>
                <a:lnTo>
                  <a:pt x="82932" y="355791"/>
                </a:lnTo>
                <a:lnTo>
                  <a:pt x="33946" y="404777"/>
                </a:lnTo>
                <a:cubicBezTo>
                  <a:pt x="25868" y="412855"/>
                  <a:pt x="25868" y="425918"/>
                  <a:pt x="33946" y="433910"/>
                </a:cubicBezTo>
                <a:cubicBezTo>
                  <a:pt x="42025" y="441903"/>
                  <a:pt x="55087" y="441989"/>
                  <a:pt x="63080" y="433910"/>
                </a:cubicBezTo>
                <a:lnTo>
                  <a:pt x="112066" y="384925"/>
                </a:lnTo>
                <a:lnTo>
                  <a:pt x="188380" y="384925"/>
                </a:lnTo>
                <a:cubicBezTo>
                  <a:pt x="201185" y="384925"/>
                  <a:pt x="213389" y="379854"/>
                  <a:pt x="222412" y="370830"/>
                </a:cubicBezTo>
                <a:lnTo>
                  <a:pt x="419816" y="173427"/>
                </a:lnTo>
                <a:lnTo>
                  <a:pt x="425832" y="179442"/>
                </a:lnTo>
                <a:cubicBezTo>
                  <a:pt x="433910" y="187521"/>
                  <a:pt x="446973" y="187521"/>
                  <a:pt x="454966" y="179442"/>
                </a:cubicBezTo>
                <a:cubicBezTo>
                  <a:pt x="462958" y="171364"/>
                  <a:pt x="463044" y="158301"/>
                  <a:pt x="454966" y="150309"/>
                </a:cubicBezTo>
                <a:lnTo>
                  <a:pt x="400823" y="96167"/>
                </a:lnTo>
                <a:lnTo>
                  <a:pt x="440442" y="56548"/>
                </a:lnTo>
                <a:lnTo>
                  <a:pt x="453333" y="69439"/>
                </a:lnTo>
                <a:cubicBezTo>
                  <a:pt x="461411" y="77518"/>
                  <a:pt x="474474" y="77518"/>
                  <a:pt x="482466" y="69439"/>
                </a:cubicBezTo>
                <a:cubicBezTo>
                  <a:pt x="490459" y="61361"/>
                  <a:pt x="490545" y="48298"/>
                  <a:pt x="482466" y="40306"/>
                </a:cubicBezTo>
                <a:lnTo>
                  <a:pt x="427465" y="-14696"/>
                </a:lnTo>
                <a:close/>
              </a:path>
            </a:pathLst>
          </a:custGeom>
          <a:solidFill>
            <a:srgbClr val="C52726"/>
          </a:solidFill>
          <a:ln/>
        </p:spPr>
      </p:sp>
      <p:sp>
        <p:nvSpPr>
          <p:cNvPr id="12" name="Text 9"/>
          <p:cNvSpPr/>
          <p:nvPr/>
        </p:nvSpPr>
        <p:spPr>
          <a:xfrm>
            <a:off x="5201462" y="3869036"/>
            <a:ext cx="6587958" cy="342232"/>
          </a:xfrm>
          <a:prstGeom prst="rect">
            <a:avLst/>
          </a:prstGeom>
          <a:noFill/>
          <a:ln/>
        </p:spPr>
        <p:txBody>
          <a:bodyPr wrap="square" lIns="0" tIns="0" rIns="0" bIns="0" rtlCol="0" anchor="ctr"/>
          <a:lstStyle/>
          <a:p>
            <a:pPr>
              <a:lnSpc>
                <a:spcPct val="120000"/>
              </a:lnSpc>
            </a:pPr>
            <a:r>
              <a:rPr lang="en-US" sz="1925" b="1" dirty="0">
                <a:solidFill>
                  <a:srgbClr val="FFFFFF"/>
                </a:solidFill>
                <a:latin typeface="Quattrocento Sans" pitchFamily="34" charset="0"/>
                <a:ea typeface="Quattrocento Sans" pitchFamily="34" charset="-122"/>
                <a:cs typeface="Quattrocento Sans" pitchFamily="34" charset="-120"/>
              </a:rPr>
              <a:t>Adrenaline là thuốc sống còn</a:t>
            </a:r>
            <a:endParaRPr lang="en-US" sz="1600" dirty="0"/>
          </a:p>
        </p:txBody>
      </p:sp>
      <p:sp>
        <p:nvSpPr>
          <p:cNvPr id="13" name="Text 10"/>
          <p:cNvSpPr/>
          <p:nvPr/>
        </p:nvSpPr>
        <p:spPr>
          <a:xfrm>
            <a:off x="5201462" y="4309048"/>
            <a:ext cx="6575735" cy="342232"/>
          </a:xfrm>
          <a:prstGeom prst="rect">
            <a:avLst/>
          </a:prstGeom>
          <a:noFill/>
          <a:ln/>
        </p:spPr>
        <p:txBody>
          <a:bodyPr wrap="square" lIns="0" tIns="0" rIns="0" bIns="0" rtlCol="0" anchor="ctr"/>
          <a:lstStyle/>
          <a:p>
            <a:pPr>
              <a:lnSpc>
                <a:spcPct val="130000"/>
              </a:lnSpc>
            </a:pPr>
            <a:r>
              <a:rPr lang="en-US" sz="1732" dirty="0">
                <a:solidFill>
                  <a:srgbClr val="FFFFFF"/>
                </a:solidFill>
                <a:latin typeface="Quattrocento Sans" pitchFamily="34" charset="0"/>
                <a:ea typeface="Quattrocento Sans" pitchFamily="34" charset="-122"/>
                <a:cs typeface="Quattrocento Sans" pitchFamily="34" charset="-120"/>
              </a:rPr>
              <a:t>Cần tiêm ngay lập tức không trì hoãn theo Thông tư 51/2017/TT-BYT</a:t>
            </a:r>
            <a:endParaRPr lang="en-US" sz="1600" dirty="0"/>
          </a:p>
        </p:txBody>
      </p:sp>
      <p:sp>
        <p:nvSpPr>
          <p:cNvPr id="14" name="Shape 11"/>
          <p:cNvSpPr/>
          <p:nvPr/>
        </p:nvSpPr>
        <p:spPr>
          <a:xfrm>
            <a:off x="4162544" y="5237962"/>
            <a:ext cx="7932439" cy="1368926"/>
          </a:xfrm>
          <a:custGeom>
            <a:avLst/>
            <a:gdLst/>
            <a:ahLst/>
            <a:cxnLst/>
            <a:rect l="l" t="t" r="r" b="b"/>
            <a:pathLst>
              <a:path w="7932439" h="1368926">
                <a:moveTo>
                  <a:pt x="146667" y="0"/>
                </a:moveTo>
                <a:lnTo>
                  <a:pt x="7785772" y="0"/>
                </a:lnTo>
                <a:cubicBezTo>
                  <a:pt x="7866774" y="0"/>
                  <a:pt x="7932439" y="65665"/>
                  <a:pt x="7932439" y="146667"/>
                </a:cubicBezTo>
                <a:lnTo>
                  <a:pt x="7932439" y="1222260"/>
                </a:lnTo>
                <a:cubicBezTo>
                  <a:pt x="7932439" y="1303261"/>
                  <a:pt x="7866774" y="1368926"/>
                  <a:pt x="7785772" y="1368926"/>
                </a:cubicBezTo>
                <a:lnTo>
                  <a:pt x="146667" y="1368926"/>
                </a:lnTo>
                <a:cubicBezTo>
                  <a:pt x="65665" y="1368926"/>
                  <a:pt x="0" y="1303261"/>
                  <a:pt x="0" y="1222260"/>
                </a:cubicBezTo>
                <a:lnTo>
                  <a:pt x="0" y="146667"/>
                </a:lnTo>
                <a:cubicBezTo>
                  <a:pt x="0" y="65665"/>
                  <a:pt x="65665" y="0"/>
                  <a:pt x="146667" y="0"/>
                </a:cubicBezTo>
                <a:close/>
              </a:path>
            </a:pathLst>
          </a:custGeom>
          <a:solidFill>
            <a:srgbClr val="FFFFFF">
              <a:alpha val="10196"/>
            </a:srgbClr>
          </a:solidFill>
          <a:ln/>
        </p:spPr>
      </p:sp>
      <p:sp>
        <p:nvSpPr>
          <p:cNvPr id="15" name="Shape 12"/>
          <p:cNvSpPr/>
          <p:nvPr/>
        </p:nvSpPr>
        <p:spPr>
          <a:xfrm>
            <a:off x="4538388" y="5531304"/>
            <a:ext cx="385011" cy="440012"/>
          </a:xfrm>
          <a:custGeom>
            <a:avLst/>
            <a:gdLst/>
            <a:ahLst/>
            <a:cxnLst/>
            <a:rect l="l" t="t" r="r" b="b"/>
            <a:pathLst>
              <a:path w="385011" h="440012">
                <a:moveTo>
                  <a:pt x="192505" y="6875"/>
                </a:moveTo>
                <a:cubicBezTo>
                  <a:pt x="135587" y="6875"/>
                  <a:pt x="89377" y="53085"/>
                  <a:pt x="89377" y="110003"/>
                </a:cubicBezTo>
                <a:cubicBezTo>
                  <a:pt x="89377" y="166921"/>
                  <a:pt x="135587" y="213131"/>
                  <a:pt x="192505" y="213131"/>
                </a:cubicBezTo>
                <a:cubicBezTo>
                  <a:pt x="249423" y="213131"/>
                  <a:pt x="295633" y="166921"/>
                  <a:pt x="295633" y="110003"/>
                </a:cubicBezTo>
                <a:cubicBezTo>
                  <a:pt x="295633" y="53085"/>
                  <a:pt x="249423" y="6875"/>
                  <a:pt x="192505" y="6875"/>
                </a:cubicBezTo>
                <a:close/>
                <a:moveTo>
                  <a:pt x="244069" y="275695"/>
                </a:moveTo>
                <a:cubicBezTo>
                  <a:pt x="239428" y="275265"/>
                  <a:pt x="234616" y="275008"/>
                  <a:pt x="229803" y="275008"/>
                </a:cubicBezTo>
                <a:lnTo>
                  <a:pt x="155121" y="275008"/>
                </a:lnTo>
                <a:cubicBezTo>
                  <a:pt x="150309" y="275008"/>
                  <a:pt x="145582" y="275265"/>
                  <a:pt x="140855" y="275695"/>
                </a:cubicBezTo>
                <a:lnTo>
                  <a:pt x="140855" y="333704"/>
                </a:lnTo>
                <a:cubicBezTo>
                  <a:pt x="155035" y="340236"/>
                  <a:pt x="164919" y="354588"/>
                  <a:pt x="164919" y="371174"/>
                </a:cubicBezTo>
                <a:cubicBezTo>
                  <a:pt x="164919" y="393948"/>
                  <a:pt x="146442" y="412425"/>
                  <a:pt x="123667" y="412425"/>
                </a:cubicBezTo>
                <a:cubicBezTo>
                  <a:pt x="100893" y="412425"/>
                  <a:pt x="82416" y="393948"/>
                  <a:pt x="82416" y="371174"/>
                </a:cubicBezTo>
                <a:cubicBezTo>
                  <a:pt x="82416" y="354502"/>
                  <a:pt x="92299" y="340150"/>
                  <a:pt x="106479" y="333704"/>
                </a:cubicBezTo>
                <a:lnTo>
                  <a:pt x="106479" y="283516"/>
                </a:lnTo>
                <a:cubicBezTo>
                  <a:pt x="52423" y="303368"/>
                  <a:pt x="13750" y="355447"/>
                  <a:pt x="13750" y="416465"/>
                </a:cubicBezTo>
                <a:cubicBezTo>
                  <a:pt x="13750" y="429441"/>
                  <a:pt x="24321" y="440012"/>
                  <a:pt x="37298" y="440012"/>
                </a:cubicBezTo>
                <a:lnTo>
                  <a:pt x="347627" y="440012"/>
                </a:lnTo>
                <a:cubicBezTo>
                  <a:pt x="360604" y="440012"/>
                  <a:pt x="371174" y="429441"/>
                  <a:pt x="371174" y="416465"/>
                </a:cubicBezTo>
                <a:cubicBezTo>
                  <a:pt x="371174" y="355447"/>
                  <a:pt x="332501" y="303454"/>
                  <a:pt x="278359" y="283602"/>
                </a:cubicBezTo>
                <a:lnTo>
                  <a:pt x="278359" y="315743"/>
                </a:lnTo>
                <a:cubicBezTo>
                  <a:pt x="298383" y="322790"/>
                  <a:pt x="312735" y="341955"/>
                  <a:pt x="312735" y="364385"/>
                </a:cubicBezTo>
                <a:lnTo>
                  <a:pt x="312735" y="391886"/>
                </a:lnTo>
                <a:cubicBezTo>
                  <a:pt x="312735" y="401339"/>
                  <a:pt x="305001" y="409074"/>
                  <a:pt x="295547" y="409074"/>
                </a:cubicBezTo>
                <a:cubicBezTo>
                  <a:pt x="286094" y="409074"/>
                  <a:pt x="278359" y="401339"/>
                  <a:pt x="278359" y="391886"/>
                </a:cubicBezTo>
                <a:lnTo>
                  <a:pt x="278359" y="364385"/>
                </a:lnTo>
                <a:cubicBezTo>
                  <a:pt x="278359" y="354932"/>
                  <a:pt x="270625" y="347197"/>
                  <a:pt x="261171" y="347197"/>
                </a:cubicBezTo>
                <a:cubicBezTo>
                  <a:pt x="251718" y="347197"/>
                  <a:pt x="243983" y="354932"/>
                  <a:pt x="243983" y="364385"/>
                </a:cubicBezTo>
                <a:lnTo>
                  <a:pt x="243983" y="391886"/>
                </a:lnTo>
                <a:cubicBezTo>
                  <a:pt x="243983" y="401339"/>
                  <a:pt x="236249" y="409074"/>
                  <a:pt x="226795" y="409074"/>
                </a:cubicBezTo>
                <a:cubicBezTo>
                  <a:pt x="217342" y="409074"/>
                  <a:pt x="209607" y="401339"/>
                  <a:pt x="209607" y="391886"/>
                </a:cubicBezTo>
                <a:lnTo>
                  <a:pt x="209607" y="364385"/>
                </a:lnTo>
                <a:cubicBezTo>
                  <a:pt x="209607" y="341955"/>
                  <a:pt x="223959" y="322876"/>
                  <a:pt x="243983" y="315743"/>
                </a:cubicBezTo>
                <a:lnTo>
                  <a:pt x="243983" y="275695"/>
                </a:lnTo>
                <a:close/>
              </a:path>
            </a:pathLst>
          </a:custGeom>
          <a:solidFill>
            <a:srgbClr val="C52726"/>
          </a:solidFill>
          <a:ln/>
        </p:spPr>
      </p:sp>
      <p:sp>
        <p:nvSpPr>
          <p:cNvPr id="16" name="Text 13"/>
          <p:cNvSpPr/>
          <p:nvPr/>
        </p:nvSpPr>
        <p:spPr>
          <a:xfrm>
            <a:off x="5201462" y="5531304"/>
            <a:ext cx="6722406" cy="342232"/>
          </a:xfrm>
          <a:prstGeom prst="rect">
            <a:avLst/>
          </a:prstGeom>
          <a:noFill/>
          <a:ln/>
        </p:spPr>
        <p:txBody>
          <a:bodyPr wrap="square" lIns="0" tIns="0" rIns="0" bIns="0" rtlCol="0" anchor="ctr"/>
          <a:lstStyle/>
          <a:p>
            <a:pPr>
              <a:lnSpc>
                <a:spcPct val="120000"/>
              </a:lnSpc>
            </a:pPr>
            <a:r>
              <a:rPr lang="en-US" sz="1925" b="1" dirty="0">
                <a:solidFill>
                  <a:srgbClr val="FFFFFF"/>
                </a:solidFill>
                <a:latin typeface="Quattrocento Sans" pitchFamily="34" charset="0"/>
                <a:ea typeface="Quattrocento Sans" pitchFamily="34" charset="-122"/>
                <a:cs typeface="Quattrocento Sans" pitchFamily="34" charset="-120"/>
              </a:rPr>
              <a:t>Mọi nhân viên y tế cần nắm vững</a:t>
            </a:r>
            <a:endParaRPr lang="en-US" sz="1600" dirty="0"/>
          </a:p>
        </p:txBody>
      </p:sp>
      <p:sp>
        <p:nvSpPr>
          <p:cNvPr id="17" name="Text 14"/>
          <p:cNvSpPr/>
          <p:nvPr/>
        </p:nvSpPr>
        <p:spPr>
          <a:xfrm>
            <a:off x="5201462" y="5971316"/>
            <a:ext cx="6710183" cy="342232"/>
          </a:xfrm>
          <a:prstGeom prst="rect">
            <a:avLst/>
          </a:prstGeom>
          <a:noFill/>
          <a:ln/>
        </p:spPr>
        <p:txBody>
          <a:bodyPr wrap="square" lIns="0" tIns="0" rIns="0" bIns="0" rtlCol="0" anchor="ctr"/>
          <a:lstStyle/>
          <a:p>
            <a:pPr>
              <a:lnSpc>
                <a:spcPct val="130000"/>
              </a:lnSpc>
            </a:pPr>
            <a:r>
              <a:rPr lang="en-US" sz="1732" dirty="0">
                <a:solidFill>
                  <a:srgbClr val="FFFFFF"/>
                </a:solidFill>
                <a:latin typeface="Quattrocento Sans" pitchFamily="34" charset="0"/>
                <a:ea typeface="Quattrocento Sans" pitchFamily="34" charset="-122"/>
                <a:cs typeface="Quattrocento Sans" pitchFamily="34" charset="-120"/>
              </a:rPr>
              <a:t>Phác đồ xử trí theo Thông tư 51/2017/TT-BYT và hướng dẫn mới nhất</a:t>
            </a:r>
            <a:endParaRPr lang="en-US" sz="1600" dirty="0"/>
          </a:p>
        </p:txBody>
      </p:sp>
      <p:sp>
        <p:nvSpPr>
          <p:cNvPr id="18" name="Shape 15"/>
          <p:cNvSpPr/>
          <p:nvPr/>
        </p:nvSpPr>
        <p:spPr>
          <a:xfrm>
            <a:off x="4162544" y="6900230"/>
            <a:ext cx="7932439" cy="1368926"/>
          </a:xfrm>
          <a:custGeom>
            <a:avLst/>
            <a:gdLst/>
            <a:ahLst/>
            <a:cxnLst/>
            <a:rect l="l" t="t" r="r" b="b"/>
            <a:pathLst>
              <a:path w="7932439" h="1368926">
                <a:moveTo>
                  <a:pt x="146667" y="0"/>
                </a:moveTo>
                <a:lnTo>
                  <a:pt x="7785772" y="0"/>
                </a:lnTo>
                <a:cubicBezTo>
                  <a:pt x="7866774" y="0"/>
                  <a:pt x="7932439" y="65665"/>
                  <a:pt x="7932439" y="146667"/>
                </a:cubicBezTo>
                <a:lnTo>
                  <a:pt x="7932439" y="1222260"/>
                </a:lnTo>
                <a:cubicBezTo>
                  <a:pt x="7932439" y="1303261"/>
                  <a:pt x="7866774" y="1368926"/>
                  <a:pt x="7785772" y="1368926"/>
                </a:cubicBezTo>
                <a:lnTo>
                  <a:pt x="146667" y="1368926"/>
                </a:lnTo>
                <a:cubicBezTo>
                  <a:pt x="65665" y="1368926"/>
                  <a:pt x="0" y="1303261"/>
                  <a:pt x="0" y="1222260"/>
                </a:cubicBezTo>
                <a:lnTo>
                  <a:pt x="0" y="146667"/>
                </a:lnTo>
                <a:cubicBezTo>
                  <a:pt x="0" y="65665"/>
                  <a:pt x="65665" y="0"/>
                  <a:pt x="146667" y="0"/>
                </a:cubicBezTo>
                <a:close/>
              </a:path>
            </a:pathLst>
          </a:custGeom>
          <a:solidFill>
            <a:srgbClr val="FFFFFF">
              <a:alpha val="10196"/>
            </a:srgbClr>
          </a:solidFill>
          <a:ln/>
        </p:spPr>
      </p:sp>
      <p:sp>
        <p:nvSpPr>
          <p:cNvPr id="19" name="Shape 16"/>
          <p:cNvSpPr/>
          <p:nvPr/>
        </p:nvSpPr>
        <p:spPr>
          <a:xfrm>
            <a:off x="4510887" y="7193571"/>
            <a:ext cx="440012" cy="440012"/>
          </a:xfrm>
          <a:custGeom>
            <a:avLst/>
            <a:gdLst/>
            <a:ahLst/>
            <a:cxnLst/>
            <a:rect l="l" t="t" r="r" b="b"/>
            <a:pathLst>
              <a:path w="440012" h="440012">
                <a:moveTo>
                  <a:pt x="220006" y="0"/>
                </a:moveTo>
                <a:cubicBezTo>
                  <a:pt x="223959" y="0"/>
                  <a:pt x="227912" y="859"/>
                  <a:pt x="231522" y="2492"/>
                </a:cubicBezTo>
                <a:lnTo>
                  <a:pt x="393433" y="71158"/>
                </a:lnTo>
                <a:cubicBezTo>
                  <a:pt x="412339" y="79151"/>
                  <a:pt x="426434" y="97800"/>
                  <a:pt x="426348" y="120316"/>
                </a:cubicBezTo>
                <a:cubicBezTo>
                  <a:pt x="425918" y="205568"/>
                  <a:pt x="390854" y="361549"/>
                  <a:pt x="242780" y="432449"/>
                </a:cubicBezTo>
                <a:cubicBezTo>
                  <a:pt x="228428" y="439325"/>
                  <a:pt x="211756" y="439325"/>
                  <a:pt x="197404" y="432449"/>
                </a:cubicBezTo>
                <a:cubicBezTo>
                  <a:pt x="49244" y="361549"/>
                  <a:pt x="14266" y="205568"/>
                  <a:pt x="13836" y="120316"/>
                </a:cubicBezTo>
                <a:cubicBezTo>
                  <a:pt x="13750" y="97800"/>
                  <a:pt x="27845" y="79151"/>
                  <a:pt x="46751" y="71158"/>
                </a:cubicBezTo>
                <a:lnTo>
                  <a:pt x="208576" y="2492"/>
                </a:lnTo>
                <a:cubicBezTo>
                  <a:pt x="212185" y="859"/>
                  <a:pt x="216053" y="0"/>
                  <a:pt x="220006" y="0"/>
                </a:cubicBezTo>
                <a:close/>
                <a:moveTo>
                  <a:pt x="220006" y="57408"/>
                </a:moveTo>
                <a:lnTo>
                  <a:pt x="220006" y="382346"/>
                </a:lnTo>
                <a:cubicBezTo>
                  <a:pt x="338603" y="324939"/>
                  <a:pt x="370487" y="197748"/>
                  <a:pt x="371260" y="121605"/>
                </a:cubicBezTo>
                <a:lnTo>
                  <a:pt x="220006" y="57494"/>
                </a:lnTo>
                <a:lnTo>
                  <a:pt x="220006" y="57494"/>
                </a:lnTo>
                <a:close/>
              </a:path>
            </a:pathLst>
          </a:custGeom>
          <a:solidFill>
            <a:srgbClr val="C52726"/>
          </a:solidFill>
          <a:ln/>
        </p:spPr>
      </p:sp>
      <p:sp>
        <p:nvSpPr>
          <p:cNvPr id="20" name="Text 17"/>
          <p:cNvSpPr/>
          <p:nvPr/>
        </p:nvSpPr>
        <p:spPr>
          <a:xfrm>
            <a:off x="5201462" y="7193571"/>
            <a:ext cx="5487928" cy="342232"/>
          </a:xfrm>
          <a:prstGeom prst="rect">
            <a:avLst/>
          </a:prstGeom>
          <a:noFill/>
          <a:ln/>
        </p:spPr>
        <p:txBody>
          <a:bodyPr wrap="square" lIns="0" tIns="0" rIns="0" bIns="0" rtlCol="0" anchor="ctr"/>
          <a:lstStyle/>
          <a:p>
            <a:pPr>
              <a:lnSpc>
                <a:spcPct val="120000"/>
              </a:lnSpc>
            </a:pPr>
            <a:r>
              <a:rPr lang="en-US" sz="1925" b="1" dirty="0">
                <a:solidFill>
                  <a:srgbClr val="FFFFFF"/>
                </a:solidFill>
                <a:latin typeface="Quattrocento Sans" pitchFamily="34" charset="0"/>
                <a:ea typeface="Quattrocento Sans" pitchFamily="34" charset="-122"/>
                <a:cs typeface="Quattrocento Sans" pitchFamily="34" charset="-120"/>
              </a:rPr>
              <a:t>Hãy luôn cảnh giác và sẵn sàng ứng phó</a:t>
            </a:r>
            <a:endParaRPr lang="en-US" sz="1600" dirty="0"/>
          </a:p>
        </p:txBody>
      </p:sp>
      <p:sp>
        <p:nvSpPr>
          <p:cNvPr id="21" name="Text 18"/>
          <p:cNvSpPr/>
          <p:nvPr/>
        </p:nvSpPr>
        <p:spPr>
          <a:xfrm>
            <a:off x="5201462" y="7633583"/>
            <a:ext cx="5475705" cy="342232"/>
          </a:xfrm>
          <a:prstGeom prst="rect">
            <a:avLst/>
          </a:prstGeom>
          <a:noFill/>
          <a:ln/>
        </p:spPr>
        <p:txBody>
          <a:bodyPr wrap="square" lIns="0" tIns="0" rIns="0" bIns="0" rtlCol="0" anchor="ctr"/>
          <a:lstStyle/>
          <a:p>
            <a:pPr>
              <a:lnSpc>
                <a:spcPct val="130000"/>
              </a:lnSpc>
            </a:pPr>
            <a:r>
              <a:rPr lang="en-US" sz="1732" dirty="0">
                <a:solidFill>
                  <a:srgbClr val="FFFFFF"/>
                </a:solidFill>
                <a:latin typeface="Quattrocento Sans" pitchFamily="34" charset="0"/>
                <a:ea typeface="Quattrocento Sans" pitchFamily="34" charset="-122"/>
                <a:cs typeface="Quattrocento Sans" pitchFamily="34" charset="-120"/>
              </a:rPr>
              <a:t>Bất kỳ ai cũng có thể là bệnh nhân sốc phản vệ tiếp theo</a:t>
            </a:r>
            <a:endParaRPr lang="en-US" sz="1600" dirty="0"/>
          </a:p>
        </p:txBody>
      </p:sp>
      <p:sp>
        <p:nvSpPr>
          <p:cNvPr id="22" name="Text 19"/>
          <p:cNvSpPr/>
          <p:nvPr/>
        </p:nvSpPr>
        <p:spPr>
          <a:xfrm>
            <a:off x="415567" y="8660278"/>
            <a:ext cx="15424866" cy="391122"/>
          </a:xfrm>
          <a:prstGeom prst="rect">
            <a:avLst/>
          </a:prstGeom>
          <a:noFill/>
          <a:ln/>
        </p:spPr>
        <p:txBody>
          <a:bodyPr wrap="square" lIns="0" tIns="0" rIns="0" bIns="0" rtlCol="0" anchor="ctr"/>
          <a:lstStyle/>
          <a:p>
            <a:pPr algn="ctr">
              <a:lnSpc>
                <a:spcPct val="110000"/>
              </a:lnSpc>
            </a:pPr>
            <a:r>
              <a:rPr lang="en-US" sz="2310" b="1" dirty="0">
                <a:solidFill>
                  <a:srgbClr val="FFFFFF"/>
                </a:solidFill>
                <a:latin typeface="Quattrocento Sans" pitchFamily="34" charset="0"/>
                <a:ea typeface="Quattrocento Sans" pitchFamily="34" charset="-122"/>
                <a:cs typeface="Quattrocento Sans" pitchFamily="34" charset="-120"/>
              </a:rPr>
              <a:t>THANK YOU FOR YOUR ATTENTION!</a:t>
            </a:r>
            <a:endParaRPr lang="en-US" sz="1600" dirty="0"/>
          </a:p>
        </p:txBody>
      </p:sp>
      <p:sp>
        <p:nvSpPr>
          <p:cNvPr id="23" name="Text 20"/>
          <p:cNvSpPr/>
          <p:nvPr/>
        </p:nvSpPr>
        <p:spPr>
          <a:xfrm>
            <a:off x="427789" y="9149037"/>
            <a:ext cx="15400421" cy="342232"/>
          </a:xfrm>
          <a:prstGeom prst="rect">
            <a:avLst/>
          </a:prstGeom>
          <a:noFill/>
          <a:ln/>
        </p:spPr>
        <p:txBody>
          <a:bodyPr wrap="square" lIns="0" tIns="0" rIns="0" bIns="0" rtlCol="0" anchor="ctr"/>
          <a:lstStyle/>
          <a:p>
            <a:pPr algn="ctr">
              <a:lnSpc>
                <a:spcPct val="120000"/>
              </a:lnSpc>
            </a:pPr>
            <a:r>
              <a:rPr lang="en-US" sz="1925" dirty="0">
                <a:solidFill>
                  <a:srgbClr val="FFFFFF">
                    <a:alpha val="80000"/>
                  </a:srgbClr>
                </a:solidFill>
                <a:latin typeface="Quattrocento Sans" pitchFamily="34" charset="0"/>
                <a:ea typeface="Quattrocento Sans" pitchFamily="34" charset="-122"/>
                <a:cs typeface="Quattrocento Sans" pitchFamily="34" charset="-120"/>
              </a:rPr>
              <a:t>CÂU HỎI - THẢO LUẬN</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A4B7C"/>
        </a:solidFill>
      </p:bgPr>
    </p:bg>
    <p:spTree>
      <p:nvGrpSpPr>
        <p:cNvPr id="1" name=""/>
        <p:cNvGrpSpPr/>
        <p:nvPr/>
      </p:nvGrpSpPr>
      <p:grpSpPr>
        <a:xfrm>
          <a:off x="0" y="0"/>
          <a:ext cx="0" cy="0"/>
          <a:chOff x="0" y="0"/>
          <a:chExt cx="0" cy="0"/>
        </a:xfrm>
      </p:grpSpPr>
      <p:sp>
        <p:nvSpPr>
          <p:cNvPr id="2" name="Shape 0"/>
          <p:cNvSpPr/>
          <p:nvPr/>
        </p:nvSpPr>
        <p:spPr>
          <a:xfrm>
            <a:off x="508000" y="145573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1455738"/>
            <a:ext cx="1244600" cy="1016000"/>
          </a:xfrm>
          <a:prstGeom prst="rect">
            <a:avLst/>
          </a:prstGeom>
          <a:noFill/>
          <a:ln/>
        </p:spPr>
        <p:txBody>
          <a:bodyPr wrap="square" lIns="0" tIns="0" rIns="0" bIns="0" rtlCol="0" anchor="ctr"/>
          <a:lstStyle/>
          <a:p>
            <a:pPr algn="ctr">
              <a:lnSpc>
                <a:spcPct val="90000"/>
              </a:lnSpc>
            </a:pPr>
            <a:r>
              <a:rPr lang="en-US" sz="3600" b="1" dirty="0">
                <a:solidFill>
                  <a:srgbClr val="FFFFFF"/>
                </a:solidFill>
                <a:latin typeface="Quattrocento Sans" pitchFamily="34" charset="0"/>
                <a:ea typeface="Quattrocento Sans" pitchFamily="34" charset="-122"/>
                <a:cs typeface="Quattrocento Sans" pitchFamily="34" charset="-120"/>
              </a:rPr>
              <a:t>01</a:t>
            </a:r>
            <a:endParaRPr lang="en-US" sz="1600" dirty="0"/>
          </a:p>
        </p:txBody>
      </p:sp>
      <p:sp>
        <p:nvSpPr>
          <p:cNvPr id="4" name="Text 2"/>
          <p:cNvSpPr/>
          <p:nvPr/>
        </p:nvSpPr>
        <p:spPr>
          <a:xfrm>
            <a:off x="1930400" y="1455738"/>
            <a:ext cx="5029200" cy="19050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Giới thiệu và</a:t>
            </a:r>
            <a:endParaRPr lang="en-US" sz="1600" dirty="0"/>
          </a:p>
          <a:p>
            <a:pPr>
              <a:lnSpc>
                <a:spcPct val="100000"/>
              </a:lnSpc>
            </a:pPr>
            <a:r>
              <a:rPr lang="en-US" sz="6000" b="1" dirty="0">
                <a:solidFill>
                  <a:srgbClr val="FFFFFF"/>
                </a:solidFill>
                <a:latin typeface="Noto Sans SC" pitchFamily="34" charset="0"/>
                <a:ea typeface="Noto Sans SC" pitchFamily="34" charset="-122"/>
                <a:cs typeface="Noto Sans SC" pitchFamily="34" charset="-120"/>
              </a:rPr>
              <a:t>Định nghĩa</a:t>
            </a:r>
            <a:endParaRPr lang="en-US" sz="1600" dirty="0"/>
          </a:p>
        </p:txBody>
      </p:sp>
      <p:sp>
        <p:nvSpPr>
          <p:cNvPr id="5" name="Shape 3"/>
          <p:cNvSpPr/>
          <p:nvPr/>
        </p:nvSpPr>
        <p:spPr>
          <a:xfrm>
            <a:off x="1930400" y="35639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C52726"/>
          </a:solidFill>
          <a:ln/>
        </p:spPr>
      </p:sp>
      <p:sp>
        <p:nvSpPr>
          <p:cNvPr id="6" name="Text 4"/>
          <p:cNvSpPr/>
          <p:nvPr/>
        </p:nvSpPr>
        <p:spPr>
          <a:xfrm>
            <a:off x="508000" y="427513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Tổng quan về sốc phản vệ theo Thông tư 51/2017/TT-BYT</a:t>
            </a:r>
            <a:endParaRPr lang="en-US" sz="1600" dirty="0"/>
          </a:p>
        </p:txBody>
      </p:sp>
      <p:sp>
        <p:nvSpPr>
          <p:cNvPr id="7" name="Shape 5"/>
          <p:cNvSpPr/>
          <p:nvPr/>
        </p:nvSpPr>
        <p:spPr>
          <a:xfrm>
            <a:off x="508000"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8" name="Shape 6"/>
          <p:cNvSpPr/>
          <p:nvPr/>
        </p:nvSpPr>
        <p:spPr>
          <a:xfrm>
            <a:off x="889000" y="6291263"/>
            <a:ext cx="457200" cy="457200"/>
          </a:xfrm>
          <a:custGeom>
            <a:avLst/>
            <a:gdLst/>
            <a:ahLst/>
            <a:cxnLst/>
            <a:rect l="l" t="t" r="r" b="b"/>
            <a:pathLst>
              <a:path w="457200" h="457200">
                <a:moveTo>
                  <a:pt x="228600" y="0"/>
                </a:moveTo>
                <a:cubicBezTo>
                  <a:pt x="241727" y="0"/>
                  <a:pt x="253782" y="7233"/>
                  <a:pt x="260033" y="18752"/>
                </a:cubicBezTo>
                <a:lnTo>
                  <a:pt x="452914" y="375940"/>
                </a:lnTo>
                <a:cubicBezTo>
                  <a:pt x="458897" y="387013"/>
                  <a:pt x="458629" y="400407"/>
                  <a:pt x="452199" y="411212"/>
                </a:cubicBezTo>
                <a:cubicBezTo>
                  <a:pt x="445770" y="422017"/>
                  <a:pt x="434072" y="428625"/>
                  <a:pt x="421481" y="428625"/>
                </a:cubicBezTo>
                <a:lnTo>
                  <a:pt x="35719" y="428625"/>
                </a:lnTo>
                <a:cubicBezTo>
                  <a:pt x="23128" y="428625"/>
                  <a:pt x="11519" y="422017"/>
                  <a:pt x="5001" y="411212"/>
                </a:cubicBezTo>
                <a:cubicBezTo>
                  <a:pt x="-1518" y="400407"/>
                  <a:pt x="-1697" y="387013"/>
                  <a:pt x="4286" y="375940"/>
                </a:cubicBezTo>
                <a:lnTo>
                  <a:pt x="197168" y="18752"/>
                </a:lnTo>
                <a:cubicBezTo>
                  <a:pt x="203418" y="7233"/>
                  <a:pt x="215473" y="0"/>
                  <a:pt x="228600" y="0"/>
                </a:cubicBezTo>
                <a:close/>
                <a:moveTo>
                  <a:pt x="228600" y="150019"/>
                </a:moveTo>
                <a:cubicBezTo>
                  <a:pt x="216724" y="150019"/>
                  <a:pt x="207169" y="159574"/>
                  <a:pt x="207169" y="171450"/>
                </a:cubicBezTo>
                <a:lnTo>
                  <a:pt x="207169" y="271463"/>
                </a:lnTo>
                <a:cubicBezTo>
                  <a:pt x="207169" y="283339"/>
                  <a:pt x="216724" y="292894"/>
                  <a:pt x="228600" y="292894"/>
                </a:cubicBezTo>
                <a:cubicBezTo>
                  <a:pt x="240476" y="292894"/>
                  <a:pt x="250031" y="283339"/>
                  <a:pt x="250031" y="271463"/>
                </a:cubicBezTo>
                <a:lnTo>
                  <a:pt x="250031" y="171450"/>
                </a:lnTo>
                <a:cubicBezTo>
                  <a:pt x="250031" y="159574"/>
                  <a:pt x="240476" y="150019"/>
                  <a:pt x="228600" y="150019"/>
                </a:cubicBezTo>
                <a:close/>
                <a:moveTo>
                  <a:pt x="252442" y="342900"/>
                </a:moveTo>
                <a:cubicBezTo>
                  <a:pt x="252985" y="334050"/>
                  <a:pt x="248571" y="325630"/>
                  <a:pt x="240985" y="321041"/>
                </a:cubicBezTo>
                <a:cubicBezTo>
                  <a:pt x="233398" y="316452"/>
                  <a:pt x="223891" y="316452"/>
                  <a:pt x="216305" y="321041"/>
                </a:cubicBezTo>
                <a:cubicBezTo>
                  <a:pt x="208718" y="325630"/>
                  <a:pt x="204305" y="334050"/>
                  <a:pt x="204847" y="342900"/>
                </a:cubicBezTo>
                <a:cubicBezTo>
                  <a:pt x="204305" y="351750"/>
                  <a:pt x="208718" y="360170"/>
                  <a:pt x="216305" y="364759"/>
                </a:cubicBezTo>
                <a:cubicBezTo>
                  <a:pt x="223891" y="369348"/>
                  <a:pt x="233398" y="369348"/>
                  <a:pt x="240985" y="364759"/>
                </a:cubicBezTo>
                <a:cubicBezTo>
                  <a:pt x="248571" y="360170"/>
                  <a:pt x="252985" y="351750"/>
                  <a:pt x="252442" y="342900"/>
                </a:cubicBezTo>
                <a:close/>
              </a:path>
            </a:pathLst>
          </a:custGeom>
          <a:solidFill>
            <a:srgbClr val="FFFFFF"/>
          </a:solidFill>
          <a:ln/>
        </p:spPr>
      </p:sp>
      <p:sp>
        <p:nvSpPr>
          <p:cNvPr id="9" name="Text 7"/>
          <p:cNvSpPr/>
          <p:nvPr/>
        </p:nvSpPr>
        <p:spPr>
          <a:xfrm>
            <a:off x="444500" y="7332662"/>
            <a:ext cx="1346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Cấp cứu</a:t>
            </a:r>
            <a:endParaRPr lang="en-US" sz="1600" dirty="0"/>
          </a:p>
        </p:txBody>
      </p:sp>
      <p:sp>
        <p:nvSpPr>
          <p:cNvPr id="10" name="Shape 8"/>
          <p:cNvSpPr/>
          <p:nvPr/>
        </p:nvSpPr>
        <p:spPr>
          <a:xfrm>
            <a:off x="2133600"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11" name="Shape 9"/>
          <p:cNvSpPr/>
          <p:nvPr/>
        </p:nvSpPr>
        <p:spPr>
          <a:xfrm>
            <a:off x="2514600" y="6291263"/>
            <a:ext cx="457200" cy="457200"/>
          </a:xfrm>
          <a:custGeom>
            <a:avLst/>
            <a:gdLst/>
            <a:ahLst/>
            <a:cxnLst/>
            <a:rect l="l" t="t" r="r" b="b"/>
            <a:pathLst>
              <a:path w="457200" h="457200">
                <a:moveTo>
                  <a:pt x="228600" y="0"/>
                </a:moveTo>
                <a:cubicBezTo>
                  <a:pt x="354768" y="0"/>
                  <a:pt x="457200" y="102432"/>
                  <a:pt x="457200" y="228600"/>
                </a:cubicBezTo>
                <a:cubicBezTo>
                  <a:pt x="457200" y="354768"/>
                  <a:pt x="354768" y="457200"/>
                  <a:pt x="228600" y="457200"/>
                </a:cubicBezTo>
                <a:cubicBezTo>
                  <a:pt x="102432" y="457200"/>
                  <a:pt x="0" y="354768"/>
                  <a:pt x="0" y="228600"/>
                </a:cubicBezTo>
                <a:cubicBezTo>
                  <a:pt x="0" y="102432"/>
                  <a:pt x="102432" y="0"/>
                  <a:pt x="228600" y="0"/>
                </a:cubicBezTo>
                <a:close/>
                <a:moveTo>
                  <a:pt x="207169" y="107156"/>
                </a:moveTo>
                <a:lnTo>
                  <a:pt x="207169" y="228600"/>
                </a:lnTo>
                <a:cubicBezTo>
                  <a:pt x="207169" y="235744"/>
                  <a:pt x="210741" y="242441"/>
                  <a:pt x="216724" y="246459"/>
                </a:cubicBezTo>
                <a:lnTo>
                  <a:pt x="302449" y="303609"/>
                </a:lnTo>
                <a:cubicBezTo>
                  <a:pt x="312271" y="310217"/>
                  <a:pt x="325576" y="307538"/>
                  <a:pt x="332184" y="297626"/>
                </a:cubicBezTo>
                <a:cubicBezTo>
                  <a:pt x="338792" y="287715"/>
                  <a:pt x="336113" y="274499"/>
                  <a:pt x="326201" y="267891"/>
                </a:cubicBezTo>
                <a:lnTo>
                  <a:pt x="250031" y="217170"/>
                </a:lnTo>
                <a:lnTo>
                  <a:pt x="250031" y="107156"/>
                </a:lnTo>
                <a:cubicBezTo>
                  <a:pt x="250031" y="95280"/>
                  <a:pt x="240476" y="85725"/>
                  <a:pt x="228600" y="85725"/>
                </a:cubicBezTo>
                <a:cubicBezTo>
                  <a:pt x="216724" y="85725"/>
                  <a:pt x="207169" y="95280"/>
                  <a:pt x="207169" y="107156"/>
                </a:cubicBezTo>
                <a:close/>
              </a:path>
            </a:pathLst>
          </a:custGeom>
          <a:solidFill>
            <a:srgbClr val="FFFFFF"/>
          </a:solidFill>
          <a:ln/>
        </p:spPr>
      </p:sp>
      <p:sp>
        <p:nvSpPr>
          <p:cNvPr id="12" name="Text 10"/>
          <p:cNvSpPr/>
          <p:nvPr/>
        </p:nvSpPr>
        <p:spPr>
          <a:xfrm>
            <a:off x="2070100" y="7332662"/>
            <a:ext cx="1346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Khẩn cấp</a:t>
            </a:r>
            <a:endParaRPr lang="en-US" sz="1600" dirty="0"/>
          </a:p>
        </p:txBody>
      </p:sp>
      <p:sp>
        <p:nvSpPr>
          <p:cNvPr id="13" name="Shape 11"/>
          <p:cNvSpPr/>
          <p:nvPr/>
        </p:nvSpPr>
        <p:spPr>
          <a:xfrm>
            <a:off x="3759200" y="5910263"/>
            <a:ext cx="1219200" cy="1219200"/>
          </a:xfrm>
          <a:custGeom>
            <a:avLst/>
            <a:gdLst/>
            <a:ahLst/>
            <a:cxnLst/>
            <a:rect l="l" t="t" r="r" b="b"/>
            <a:pathLst>
              <a:path w="1219200" h="1219200">
                <a:moveTo>
                  <a:pt x="203204" y="0"/>
                </a:move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ubicBezTo>
                  <a:pt x="0" y="91053"/>
                  <a:pt x="91053" y="0"/>
                  <a:pt x="203204"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14" name="Shape 12"/>
          <p:cNvSpPr/>
          <p:nvPr/>
        </p:nvSpPr>
        <p:spPr>
          <a:xfrm>
            <a:off x="4140200" y="6291263"/>
            <a:ext cx="457200" cy="457200"/>
          </a:xfrm>
          <a:custGeom>
            <a:avLst/>
            <a:gdLst/>
            <a:ahLst/>
            <a:cxnLst/>
            <a:rect l="l" t="t" r="r" b="b"/>
            <a:pathLst>
              <a:path w="457200" h="457200">
                <a:moveTo>
                  <a:pt x="228600" y="96351"/>
                </a:moveTo>
                <a:lnTo>
                  <a:pt x="215205" y="77778"/>
                </a:lnTo>
                <a:cubicBezTo>
                  <a:pt x="192881" y="46881"/>
                  <a:pt x="157073" y="28575"/>
                  <a:pt x="118854" y="28575"/>
                </a:cubicBezTo>
                <a:cubicBezTo>
                  <a:pt x="53221" y="28575"/>
                  <a:pt x="0" y="81796"/>
                  <a:pt x="0" y="147429"/>
                </a:cubicBezTo>
                <a:lnTo>
                  <a:pt x="0" y="149751"/>
                </a:lnTo>
                <a:cubicBezTo>
                  <a:pt x="0" y="170825"/>
                  <a:pt x="5536" y="192613"/>
                  <a:pt x="14823" y="214313"/>
                </a:cubicBezTo>
                <a:lnTo>
                  <a:pt x="109478" y="214313"/>
                </a:lnTo>
                <a:cubicBezTo>
                  <a:pt x="112335" y="214313"/>
                  <a:pt x="114925" y="212616"/>
                  <a:pt x="116086" y="209937"/>
                </a:cubicBezTo>
                <a:lnTo>
                  <a:pt x="144482" y="141803"/>
                </a:lnTo>
                <a:cubicBezTo>
                  <a:pt x="147786" y="133945"/>
                  <a:pt x="155466" y="128766"/>
                  <a:pt x="163949" y="128588"/>
                </a:cubicBezTo>
                <a:cubicBezTo>
                  <a:pt x="172432" y="128409"/>
                  <a:pt x="180290" y="133410"/>
                  <a:pt x="183773" y="141178"/>
                </a:cubicBezTo>
                <a:lnTo>
                  <a:pt x="229582" y="242888"/>
                </a:lnTo>
                <a:lnTo>
                  <a:pt x="266551" y="168950"/>
                </a:lnTo>
                <a:cubicBezTo>
                  <a:pt x="270212" y="161717"/>
                  <a:pt x="277624" y="157073"/>
                  <a:pt x="285750" y="157073"/>
                </a:cubicBezTo>
                <a:cubicBezTo>
                  <a:pt x="293876" y="157073"/>
                  <a:pt x="301288" y="161627"/>
                  <a:pt x="304949" y="168950"/>
                </a:cubicBezTo>
                <a:lnTo>
                  <a:pt x="325666" y="210294"/>
                </a:lnTo>
                <a:cubicBezTo>
                  <a:pt x="326916" y="212705"/>
                  <a:pt x="329327" y="214223"/>
                  <a:pt x="332095" y="214223"/>
                </a:cubicBezTo>
                <a:lnTo>
                  <a:pt x="442466" y="214223"/>
                </a:lnTo>
                <a:cubicBezTo>
                  <a:pt x="451842" y="192524"/>
                  <a:pt x="457289" y="170736"/>
                  <a:pt x="457289" y="149662"/>
                </a:cubicBezTo>
                <a:lnTo>
                  <a:pt x="457289" y="147340"/>
                </a:lnTo>
                <a:cubicBezTo>
                  <a:pt x="457200" y="81796"/>
                  <a:pt x="403979" y="28575"/>
                  <a:pt x="338346" y="28575"/>
                </a:cubicBezTo>
                <a:cubicBezTo>
                  <a:pt x="300216" y="28575"/>
                  <a:pt x="264319" y="46881"/>
                  <a:pt x="241995" y="77778"/>
                </a:cubicBezTo>
                <a:lnTo>
                  <a:pt x="228600" y="96262"/>
                </a:lnTo>
                <a:close/>
                <a:moveTo>
                  <a:pt x="419338" y="257175"/>
                </a:moveTo>
                <a:lnTo>
                  <a:pt x="332006" y="257175"/>
                </a:lnTo>
                <a:cubicBezTo>
                  <a:pt x="313075" y="257175"/>
                  <a:pt x="295751" y="246459"/>
                  <a:pt x="287268" y="229493"/>
                </a:cubicBezTo>
                <a:lnTo>
                  <a:pt x="285750" y="226457"/>
                </a:lnTo>
                <a:lnTo>
                  <a:pt x="247799" y="302449"/>
                </a:lnTo>
                <a:cubicBezTo>
                  <a:pt x="244138" y="309860"/>
                  <a:pt x="236458" y="314504"/>
                  <a:pt x="228154" y="314325"/>
                </a:cubicBezTo>
                <a:cubicBezTo>
                  <a:pt x="219849" y="314146"/>
                  <a:pt x="212437" y="309235"/>
                  <a:pt x="209044" y="301734"/>
                </a:cubicBezTo>
                <a:lnTo>
                  <a:pt x="165021" y="203954"/>
                </a:lnTo>
                <a:lnTo>
                  <a:pt x="155644" y="226457"/>
                </a:lnTo>
                <a:cubicBezTo>
                  <a:pt x="147876" y="245120"/>
                  <a:pt x="129659" y="257264"/>
                  <a:pt x="109478" y="257264"/>
                </a:cubicBezTo>
                <a:lnTo>
                  <a:pt x="37862" y="257264"/>
                </a:lnTo>
                <a:cubicBezTo>
                  <a:pt x="80010" y="323165"/>
                  <a:pt x="147697" y="383798"/>
                  <a:pt x="190024" y="416123"/>
                </a:cubicBezTo>
                <a:cubicBezTo>
                  <a:pt x="201097" y="424517"/>
                  <a:pt x="214670" y="428714"/>
                  <a:pt x="228511" y="428714"/>
                </a:cubicBezTo>
                <a:cubicBezTo>
                  <a:pt x="242352" y="428714"/>
                  <a:pt x="256014" y="424607"/>
                  <a:pt x="266998" y="416123"/>
                </a:cubicBezTo>
                <a:cubicBezTo>
                  <a:pt x="309503" y="383709"/>
                  <a:pt x="377190" y="323076"/>
                  <a:pt x="419338" y="257175"/>
                </a:cubicBezTo>
                <a:close/>
              </a:path>
            </a:pathLst>
          </a:custGeom>
          <a:solidFill>
            <a:srgbClr val="FFFFFF"/>
          </a:solidFill>
          <a:ln/>
        </p:spPr>
      </p:sp>
      <p:sp>
        <p:nvSpPr>
          <p:cNvPr id="15" name="Text 13"/>
          <p:cNvSpPr/>
          <p:nvPr/>
        </p:nvSpPr>
        <p:spPr>
          <a:xfrm>
            <a:off x="3695700" y="7332662"/>
            <a:ext cx="1346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Nguy hiểm</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Sốc phản vệ: Định nghĩa và Tầm quan trọng</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549400"/>
            <a:ext cx="7416800" cy="4152900"/>
          </a:xfrm>
          <a:custGeom>
            <a:avLst/>
            <a:gdLst/>
            <a:ahLst/>
            <a:cxnLst/>
            <a:rect l="l" t="t" r="r" b="b"/>
            <a:pathLst>
              <a:path w="7416800" h="4152900">
                <a:moveTo>
                  <a:pt x="50800" y="0"/>
                </a:moveTo>
                <a:lnTo>
                  <a:pt x="7366000" y="0"/>
                </a:lnTo>
                <a:cubicBezTo>
                  <a:pt x="7394056" y="0"/>
                  <a:pt x="7416800" y="22744"/>
                  <a:pt x="7416800" y="50800"/>
                </a:cubicBezTo>
                <a:lnTo>
                  <a:pt x="7416800" y="4000489"/>
                </a:lnTo>
                <a:cubicBezTo>
                  <a:pt x="7416800" y="4084663"/>
                  <a:pt x="7348563" y="4152900"/>
                  <a:pt x="7264389" y="4152900"/>
                </a:cubicBezTo>
                <a:lnTo>
                  <a:pt x="152411" y="4152900"/>
                </a:lnTo>
                <a:cubicBezTo>
                  <a:pt x="68237" y="4152900"/>
                  <a:pt x="0" y="4084663"/>
                  <a:pt x="0" y="4000489"/>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549400"/>
            <a:ext cx="7416800" cy="50800"/>
          </a:xfrm>
          <a:custGeom>
            <a:avLst/>
            <a:gdLst/>
            <a:ahLst/>
            <a:cxnLst/>
            <a:rect l="l" t="t" r="r" b="b"/>
            <a:pathLst>
              <a:path w="7416800" h="50800">
                <a:moveTo>
                  <a:pt x="50800" y="0"/>
                </a:moveTo>
                <a:lnTo>
                  <a:pt x="7366000" y="0"/>
                </a:lnTo>
                <a:cubicBezTo>
                  <a:pt x="7394037" y="0"/>
                  <a:pt x="7416800" y="22763"/>
                  <a:pt x="7416800" y="50800"/>
                </a:cubicBezTo>
                <a:lnTo>
                  <a:pt x="7416800" y="50800"/>
                </a:lnTo>
                <a:lnTo>
                  <a:pt x="0" y="50800"/>
                </a:lnTo>
                <a:lnTo>
                  <a:pt x="0" y="50800"/>
                </a:lnTo>
                <a:cubicBezTo>
                  <a:pt x="0" y="22763"/>
                  <a:pt x="22763" y="0"/>
                  <a:pt x="50800" y="0"/>
                </a:cubicBezTo>
                <a:close/>
              </a:path>
            </a:pathLst>
          </a:custGeom>
          <a:solidFill>
            <a:srgbClr val="2A4B7C"/>
          </a:solidFill>
          <a:ln/>
        </p:spPr>
      </p:sp>
      <p:sp>
        <p:nvSpPr>
          <p:cNvPr id="6" name="Shape 4"/>
          <p:cNvSpPr/>
          <p:nvPr/>
        </p:nvSpPr>
        <p:spPr>
          <a:xfrm>
            <a:off x="812800" y="1879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2A4B7C"/>
          </a:solidFill>
          <a:ln/>
        </p:spPr>
      </p:sp>
      <p:sp>
        <p:nvSpPr>
          <p:cNvPr id="7" name="Shape 5"/>
          <p:cNvSpPr/>
          <p:nvPr/>
        </p:nvSpPr>
        <p:spPr>
          <a:xfrm>
            <a:off x="1006475" y="2057400"/>
            <a:ext cx="222250" cy="254000"/>
          </a:xfrm>
          <a:custGeom>
            <a:avLst/>
            <a:gdLst/>
            <a:ahLst/>
            <a:cxnLst/>
            <a:rect l="l" t="t" r="r" b="b"/>
            <a:pathLst>
              <a:path w="222250" h="254000">
                <a:moveTo>
                  <a:pt x="47625" y="254000"/>
                </a:moveTo>
                <a:lnTo>
                  <a:pt x="206375" y="254000"/>
                </a:lnTo>
                <a:cubicBezTo>
                  <a:pt x="215156" y="254000"/>
                  <a:pt x="222250" y="246906"/>
                  <a:pt x="222250" y="238125"/>
                </a:cubicBezTo>
                <a:cubicBezTo>
                  <a:pt x="222250" y="229344"/>
                  <a:pt x="215156" y="222250"/>
                  <a:pt x="206375" y="222250"/>
                </a:cubicBezTo>
                <a:lnTo>
                  <a:pt x="206375" y="189161"/>
                </a:lnTo>
                <a:cubicBezTo>
                  <a:pt x="215602" y="185886"/>
                  <a:pt x="222250" y="177056"/>
                  <a:pt x="222250" y="166688"/>
                </a:cubicBezTo>
                <a:lnTo>
                  <a:pt x="222250" y="23812"/>
                </a:lnTo>
                <a:cubicBezTo>
                  <a:pt x="222250" y="10666"/>
                  <a:pt x="211584" y="0"/>
                  <a:pt x="198438" y="0"/>
                </a:cubicBezTo>
                <a:lnTo>
                  <a:pt x="47625" y="0"/>
                </a:lnTo>
                <a:cubicBezTo>
                  <a:pt x="21332" y="0"/>
                  <a:pt x="0" y="21332"/>
                  <a:pt x="0" y="47625"/>
                </a:cubicBezTo>
                <a:lnTo>
                  <a:pt x="0" y="206375"/>
                </a:lnTo>
                <a:cubicBezTo>
                  <a:pt x="0" y="232668"/>
                  <a:pt x="21332" y="254000"/>
                  <a:pt x="47625" y="254000"/>
                </a:cubicBezTo>
                <a:close/>
                <a:moveTo>
                  <a:pt x="31750" y="206375"/>
                </a:moveTo>
                <a:cubicBezTo>
                  <a:pt x="31750" y="197594"/>
                  <a:pt x="38844" y="190500"/>
                  <a:pt x="47625" y="190500"/>
                </a:cubicBezTo>
                <a:lnTo>
                  <a:pt x="174625" y="190500"/>
                </a:lnTo>
                <a:lnTo>
                  <a:pt x="174625" y="222250"/>
                </a:lnTo>
                <a:lnTo>
                  <a:pt x="47625" y="222250"/>
                </a:lnTo>
                <a:cubicBezTo>
                  <a:pt x="38844" y="222250"/>
                  <a:pt x="31750" y="215156"/>
                  <a:pt x="31750" y="206375"/>
                </a:cubicBezTo>
                <a:close/>
                <a:moveTo>
                  <a:pt x="95250" y="59531"/>
                </a:moveTo>
                <a:cubicBezTo>
                  <a:pt x="95250" y="55166"/>
                  <a:pt x="98822" y="51594"/>
                  <a:pt x="103188" y="51594"/>
                </a:cubicBezTo>
                <a:lnTo>
                  <a:pt x="119063" y="51594"/>
                </a:lnTo>
                <a:cubicBezTo>
                  <a:pt x="123428" y="51594"/>
                  <a:pt x="127000" y="55166"/>
                  <a:pt x="127000" y="59531"/>
                </a:cubicBezTo>
                <a:lnTo>
                  <a:pt x="127000" y="79375"/>
                </a:lnTo>
                <a:lnTo>
                  <a:pt x="146844" y="79375"/>
                </a:lnTo>
                <a:cubicBezTo>
                  <a:pt x="151209" y="79375"/>
                  <a:pt x="154781" y="82947"/>
                  <a:pt x="154781" y="87313"/>
                </a:cubicBezTo>
                <a:lnTo>
                  <a:pt x="154781" y="103188"/>
                </a:lnTo>
                <a:cubicBezTo>
                  <a:pt x="154781" y="107553"/>
                  <a:pt x="151209" y="111125"/>
                  <a:pt x="146844" y="111125"/>
                </a:cubicBezTo>
                <a:lnTo>
                  <a:pt x="127000" y="111125"/>
                </a:lnTo>
                <a:lnTo>
                  <a:pt x="127000" y="130969"/>
                </a:lnTo>
                <a:cubicBezTo>
                  <a:pt x="127000" y="135334"/>
                  <a:pt x="123428" y="138906"/>
                  <a:pt x="119063" y="138906"/>
                </a:cubicBezTo>
                <a:lnTo>
                  <a:pt x="103188" y="138906"/>
                </a:lnTo>
                <a:cubicBezTo>
                  <a:pt x="98822" y="138906"/>
                  <a:pt x="95250" y="135334"/>
                  <a:pt x="95250" y="130969"/>
                </a:cubicBezTo>
                <a:lnTo>
                  <a:pt x="95250" y="111125"/>
                </a:lnTo>
                <a:lnTo>
                  <a:pt x="75406" y="111125"/>
                </a:lnTo>
                <a:cubicBezTo>
                  <a:pt x="71041" y="111125"/>
                  <a:pt x="67469" y="107553"/>
                  <a:pt x="67469" y="103188"/>
                </a:cubicBezTo>
                <a:lnTo>
                  <a:pt x="67469" y="87313"/>
                </a:lnTo>
                <a:cubicBezTo>
                  <a:pt x="67469" y="82947"/>
                  <a:pt x="71041" y="79375"/>
                  <a:pt x="75406" y="79375"/>
                </a:cubicBezTo>
                <a:lnTo>
                  <a:pt x="95250" y="79375"/>
                </a:lnTo>
                <a:lnTo>
                  <a:pt x="95250" y="59531"/>
                </a:lnTo>
                <a:close/>
              </a:path>
            </a:pathLst>
          </a:custGeom>
          <a:solidFill>
            <a:srgbClr val="FFFFFF"/>
          </a:solidFill>
          <a:ln/>
        </p:spPr>
      </p:sp>
      <p:sp>
        <p:nvSpPr>
          <p:cNvPr id="8" name="Text 6"/>
          <p:cNvSpPr/>
          <p:nvPr/>
        </p:nvSpPr>
        <p:spPr>
          <a:xfrm>
            <a:off x="1574800" y="1981200"/>
            <a:ext cx="38481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Thông tư 51/2017/TT-BYT</a:t>
            </a:r>
            <a:endParaRPr lang="en-US" sz="1600" dirty="0"/>
          </a:p>
        </p:txBody>
      </p:sp>
      <p:sp>
        <p:nvSpPr>
          <p:cNvPr id="9" name="Text 7"/>
          <p:cNvSpPr/>
          <p:nvPr/>
        </p:nvSpPr>
        <p:spPr>
          <a:xfrm>
            <a:off x="812800" y="2692400"/>
            <a:ext cx="6921500" cy="1485900"/>
          </a:xfrm>
          <a:prstGeom prst="rect">
            <a:avLst/>
          </a:prstGeom>
          <a:noFill/>
          <a:ln/>
        </p:spPr>
        <p:txBody>
          <a:bodyPr wrap="square" lIns="0" tIns="0" rIns="0" bIns="0" rtlCol="0" anchor="ctr"/>
          <a:lstStyle/>
          <a:p>
            <a:pPr>
              <a:lnSpc>
                <a:spcPct val="140000"/>
              </a:lnSpc>
            </a:pPr>
            <a:r>
              <a:rPr lang="en-US" sz="1800" b="1" dirty="0">
                <a:solidFill>
                  <a:srgbClr val="212529"/>
                </a:solidFill>
                <a:latin typeface="Quattrocento Sans" pitchFamily="34" charset="0"/>
                <a:ea typeface="Quattrocento Sans" pitchFamily="34" charset="-122"/>
                <a:cs typeface="Quattrocento Sans" pitchFamily="34" charset="-120"/>
              </a:rPr>
              <a:t>Sốc phản vệ là phản ứng dị ứng nghiêm trọng, đe dọa tính mạng,</a:t>
            </a:r>
            <a:pPr>
              <a:lnSpc>
                <a:spcPct val="140000"/>
              </a:lnSpc>
            </a:pPr>
            <a:r>
              <a:rPr lang="en-US" sz="1800" dirty="0">
                <a:solidFill>
                  <a:srgbClr val="212529"/>
                </a:solidFill>
                <a:latin typeface="Quattrocento Sans" pitchFamily="34" charset="0"/>
                <a:ea typeface="Quattrocento Sans" pitchFamily="34" charset="-122"/>
                <a:cs typeface="Quattrocento Sans" pitchFamily="34" charset="-120"/>
              </a:rPr>
              <a:t> xảy ra khi cơ thể đã nhạy cảm tiếp xúc lại với chất gây dị ứng, đặc trưng bởi suy hô hấp và/hoặc suy tuần hoàn có khả năng đe dọa tính mạng.</a:t>
            </a:r>
            <a:endParaRPr lang="en-US" sz="1600" dirty="0"/>
          </a:p>
        </p:txBody>
      </p:sp>
      <p:sp>
        <p:nvSpPr>
          <p:cNvPr id="10" name="Shape 8"/>
          <p:cNvSpPr/>
          <p:nvPr/>
        </p:nvSpPr>
        <p:spPr>
          <a:xfrm>
            <a:off x="812800" y="4381500"/>
            <a:ext cx="6807200" cy="1016000"/>
          </a:xfrm>
          <a:custGeom>
            <a:avLst/>
            <a:gdLst/>
            <a:ahLst/>
            <a:cxnLst/>
            <a:rect l="l" t="t" r="r" b="b"/>
            <a:pathLst>
              <a:path w="6807200" h="1016000">
                <a:moveTo>
                  <a:pt x="101600" y="0"/>
                </a:moveTo>
                <a:lnTo>
                  <a:pt x="6705600" y="0"/>
                </a:lnTo>
                <a:cubicBezTo>
                  <a:pt x="6761675" y="0"/>
                  <a:pt x="6807200" y="45525"/>
                  <a:pt x="6807200" y="101600"/>
                </a:cubicBezTo>
                <a:lnTo>
                  <a:pt x="6807200" y="914400"/>
                </a:lnTo>
                <a:cubicBezTo>
                  <a:pt x="6807200" y="970475"/>
                  <a:pt x="6761675" y="1016000"/>
                  <a:pt x="6705600" y="1016000"/>
                </a:cubicBezTo>
                <a:lnTo>
                  <a:pt x="101600" y="1016000"/>
                </a:lnTo>
                <a:cubicBezTo>
                  <a:pt x="45525" y="1016000"/>
                  <a:pt x="0" y="970475"/>
                  <a:pt x="0" y="914400"/>
                </a:cubicBezTo>
                <a:lnTo>
                  <a:pt x="0" y="101600"/>
                </a:lnTo>
                <a:cubicBezTo>
                  <a:pt x="0" y="45525"/>
                  <a:pt x="45525" y="0"/>
                  <a:pt x="101600" y="0"/>
                </a:cubicBezTo>
                <a:close/>
              </a:path>
            </a:pathLst>
          </a:custGeom>
          <a:solidFill>
            <a:srgbClr val="2A4B7C">
              <a:alpha val="10196"/>
            </a:srgbClr>
          </a:solidFill>
          <a:ln/>
        </p:spPr>
      </p:sp>
      <p:sp>
        <p:nvSpPr>
          <p:cNvPr id="11" name="Shape 9"/>
          <p:cNvSpPr/>
          <p:nvPr/>
        </p:nvSpPr>
        <p:spPr>
          <a:xfrm>
            <a:off x="1041400" y="4625339"/>
            <a:ext cx="203200" cy="203200"/>
          </a:xfrm>
          <a:custGeom>
            <a:avLst/>
            <a:gdLst/>
            <a:ahLst/>
            <a:cxnLst/>
            <a:rect l="l" t="t" r="r" b="b"/>
            <a:pathLst>
              <a:path w="203200" h="203200">
                <a:moveTo>
                  <a:pt x="101600" y="203200"/>
                </a:moveTo>
                <a:cubicBezTo>
                  <a:pt x="157675" y="203200"/>
                  <a:pt x="203200" y="157675"/>
                  <a:pt x="203200" y="101600"/>
                </a:cubicBezTo>
                <a:cubicBezTo>
                  <a:pt x="203200" y="45525"/>
                  <a:pt x="157675" y="0"/>
                  <a:pt x="101600" y="0"/>
                </a:cubicBezTo>
                <a:cubicBezTo>
                  <a:pt x="45525" y="0"/>
                  <a:pt x="0" y="45525"/>
                  <a:pt x="0" y="101600"/>
                </a:cubicBezTo>
                <a:cubicBezTo>
                  <a:pt x="0" y="157675"/>
                  <a:pt x="45525" y="203200"/>
                  <a:pt x="101600" y="203200"/>
                </a:cubicBezTo>
                <a:close/>
                <a:moveTo>
                  <a:pt x="88900" y="63500"/>
                </a:moveTo>
                <a:cubicBezTo>
                  <a:pt x="88900" y="56491"/>
                  <a:pt x="94591" y="50800"/>
                  <a:pt x="101600" y="50800"/>
                </a:cubicBezTo>
                <a:cubicBezTo>
                  <a:pt x="108609" y="50800"/>
                  <a:pt x="114300" y="56491"/>
                  <a:pt x="114300" y="63500"/>
                </a:cubicBezTo>
                <a:cubicBezTo>
                  <a:pt x="114300" y="70509"/>
                  <a:pt x="108609" y="76200"/>
                  <a:pt x="101600" y="76200"/>
                </a:cubicBezTo>
                <a:cubicBezTo>
                  <a:pt x="94591" y="76200"/>
                  <a:pt x="88900" y="70509"/>
                  <a:pt x="88900" y="63500"/>
                </a:cubicBezTo>
                <a:close/>
                <a:moveTo>
                  <a:pt x="85725" y="88900"/>
                </a:moveTo>
                <a:lnTo>
                  <a:pt x="104775" y="88900"/>
                </a:lnTo>
                <a:cubicBezTo>
                  <a:pt x="110053" y="88900"/>
                  <a:pt x="114300" y="93147"/>
                  <a:pt x="114300" y="98425"/>
                </a:cubicBezTo>
                <a:lnTo>
                  <a:pt x="114300" y="133350"/>
                </a:lnTo>
                <a:lnTo>
                  <a:pt x="117475" y="133350"/>
                </a:lnTo>
                <a:cubicBezTo>
                  <a:pt x="122753" y="133350"/>
                  <a:pt x="127000" y="137597"/>
                  <a:pt x="127000" y="142875"/>
                </a:cubicBezTo>
                <a:cubicBezTo>
                  <a:pt x="127000" y="148153"/>
                  <a:pt x="122753" y="152400"/>
                  <a:pt x="117475" y="152400"/>
                </a:cubicBezTo>
                <a:lnTo>
                  <a:pt x="85725" y="152400"/>
                </a:lnTo>
                <a:cubicBezTo>
                  <a:pt x="80447" y="152400"/>
                  <a:pt x="76200" y="148153"/>
                  <a:pt x="76200" y="142875"/>
                </a:cubicBezTo>
                <a:cubicBezTo>
                  <a:pt x="76200" y="137597"/>
                  <a:pt x="80447" y="133350"/>
                  <a:pt x="85725" y="133350"/>
                </a:cubicBezTo>
                <a:lnTo>
                  <a:pt x="95250" y="133350"/>
                </a:lnTo>
                <a:lnTo>
                  <a:pt x="95250" y="107950"/>
                </a:lnTo>
                <a:lnTo>
                  <a:pt x="85725" y="107950"/>
                </a:lnTo>
                <a:cubicBezTo>
                  <a:pt x="80447" y="107950"/>
                  <a:pt x="76200" y="103703"/>
                  <a:pt x="76200" y="98425"/>
                </a:cubicBezTo>
                <a:cubicBezTo>
                  <a:pt x="76200" y="93147"/>
                  <a:pt x="80447" y="88900"/>
                  <a:pt x="85725" y="88900"/>
                </a:cubicBezTo>
                <a:close/>
              </a:path>
            </a:pathLst>
          </a:custGeom>
          <a:solidFill>
            <a:srgbClr val="2A4B7C"/>
          </a:solidFill>
          <a:ln/>
        </p:spPr>
      </p:sp>
      <p:sp>
        <p:nvSpPr>
          <p:cNvPr id="12" name="Text 10"/>
          <p:cNvSpPr/>
          <p:nvPr/>
        </p:nvSpPr>
        <p:spPr>
          <a:xfrm>
            <a:off x="1371600" y="4584700"/>
            <a:ext cx="6146800" cy="60960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Thông tư này quy định phác đồ chẩn đoán, điều trị và dự phòng sốc phản vệ tại Việt Nam</a:t>
            </a:r>
            <a:endParaRPr lang="en-US" sz="1600" dirty="0"/>
          </a:p>
        </p:txBody>
      </p:sp>
      <p:sp>
        <p:nvSpPr>
          <p:cNvPr id="13" name="Shape 11"/>
          <p:cNvSpPr/>
          <p:nvPr/>
        </p:nvSpPr>
        <p:spPr>
          <a:xfrm>
            <a:off x="8331200" y="1549400"/>
            <a:ext cx="7416800" cy="4152900"/>
          </a:xfrm>
          <a:custGeom>
            <a:avLst/>
            <a:gdLst/>
            <a:ahLst/>
            <a:cxnLst/>
            <a:rect l="l" t="t" r="r" b="b"/>
            <a:pathLst>
              <a:path w="7416800" h="4152900">
                <a:moveTo>
                  <a:pt x="50800" y="0"/>
                </a:moveTo>
                <a:lnTo>
                  <a:pt x="7366000" y="0"/>
                </a:lnTo>
                <a:cubicBezTo>
                  <a:pt x="7394056" y="0"/>
                  <a:pt x="7416800" y="22744"/>
                  <a:pt x="7416800" y="50800"/>
                </a:cubicBezTo>
                <a:lnTo>
                  <a:pt x="7416800" y="4000489"/>
                </a:lnTo>
                <a:cubicBezTo>
                  <a:pt x="7416800" y="4084663"/>
                  <a:pt x="7348563" y="4152900"/>
                  <a:pt x="7264389" y="4152900"/>
                </a:cubicBezTo>
                <a:lnTo>
                  <a:pt x="152411" y="4152900"/>
                </a:lnTo>
                <a:cubicBezTo>
                  <a:pt x="68237" y="4152900"/>
                  <a:pt x="0" y="4084663"/>
                  <a:pt x="0" y="4000489"/>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14" name="Shape 12"/>
          <p:cNvSpPr/>
          <p:nvPr/>
        </p:nvSpPr>
        <p:spPr>
          <a:xfrm>
            <a:off x="8331200" y="1549400"/>
            <a:ext cx="7416800" cy="50800"/>
          </a:xfrm>
          <a:custGeom>
            <a:avLst/>
            <a:gdLst/>
            <a:ahLst/>
            <a:cxnLst/>
            <a:rect l="l" t="t" r="r" b="b"/>
            <a:pathLst>
              <a:path w="7416800" h="50800">
                <a:moveTo>
                  <a:pt x="50800" y="0"/>
                </a:moveTo>
                <a:lnTo>
                  <a:pt x="7366000" y="0"/>
                </a:lnTo>
                <a:cubicBezTo>
                  <a:pt x="7394037" y="0"/>
                  <a:pt x="7416800" y="22763"/>
                  <a:pt x="7416800" y="50800"/>
                </a:cubicBezTo>
                <a:lnTo>
                  <a:pt x="7416800" y="50800"/>
                </a:lnTo>
                <a:lnTo>
                  <a:pt x="0" y="50800"/>
                </a:lnTo>
                <a:lnTo>
                  <a:pt x="0" y="50800"/>
                </a:lnTo>
                <a:cubicBezTo>
                  <a:pt x="0" y="22763"/>
                  <a:pt x="22763" y="0"/>
                  <a:pt x="50800" y="0"/>
                </a:cubicBezTo>
                <a:close/>
              </a:path>
            </a:pathLst>
          </a:custGeom>
          <a:solidFill>
            <a:srgbClr val="C52726"/>
          </a:solidFill>
          <a:ln/>
        </p:spPr>
      </p:sp>
      <p:sp>
        <p:nvSpPr>
          <p:cNvPr id="15" name="Shape 13"/>
          <p:cNvSpPr/>
          <p:nvPr/>
        </p:nvSpPr>
        <p:spPr>
          <a:xfrm>
            <a:off x="8636000" y="1879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p:spPr>
      </p:sp>
      <p:sp>
        <p:nvSpPr>
          <p:cNvPr id="16" name="Shape 14"/>
          <p:cNvSpPr/>
          <p:nvPr/>
        </p:nvSpPr>
        <p:spPr>
          <a:xfrm>
            <a:off x="8813800" y="2057400"/>
            <a:ext cx="254000" cy="254000"/>
          </a:xfrm>
          <a:custGeom>
            <a:avLst/>
            <a:gdLst/>
            <a:ahLst/>
            <a:cxnLst/>
            <a:rect l="l" t="t" r="r" b="b"/>
            <a:pathLst>
              <a:path w="254000" h="254000">
                <a:moveTo>
                  <a:pt x="174575" y="138906"/>
                </a:moveTo>
                <a:lnTo>
                  <a:pt x="79871" y="138906"/>
                </a:lnTo>
                <a:cubicBezTo>
                  <a:pt x="81310" y="170904"/>
                  <a:pt x="88404" y="200372"/>
                  <a:pt x="98475" y="221952"/>
                </a:cubicBezTo>
                <a:cubicBezTo>
                  <a:pt x="104130" y="234107"/>
                  <a:pt x="110232" y="242689"/>
                  <a:pt x="115888" y="247948"/>
                </a:cubicBezTo>
                <a:cubicBezTo>
                  <a:pt x="121444" y="253157"/>
                  <a:pt x="125264" y="254000"/>
                  <a:pt x="127248" y="254000"/>
                </a:cubicBezTo>
                <a:cubicBezTo>
                  <a:pt x="129232" y="254000"/>
                  <a:pt x="133052" y="253157"/>
                  <a:pt x="138609" y="247948"/>
                </a:cubicBezTo>
                <a:cubicBezTo>
                  <a:pt x="144264" y="242689"/>
                  <a:pt x="150366" y="234057"/>
                  <a:pt x="156021" y="221952"/>
                </a:cubicBezTo>
                <a:cubicBezTo>
                  <a:pt x="166092" y="200372"/>
                  <a:pt x="173186" y="170904"/>
                  <a:pt x="174625" y="138906"/>
                </a:cubicBezTo>
                <a:close/>
                <a:moveTo>
                  <a:pt x="79821" y="115094"/>
                </a:moveTo>
                <a:lnTo>
                  <a:pt x="174526" y="115094"/>
                </a:lnTo>
                <a:cubicBezTo>
                  <a:pt x="173137" y="83096"/>
                  <a:pt x="166043" y="53628"/>
                  <a:pt x="155972" y="32048"/>
                </a:cubicBezTo>
                <a:cubicBezTo>
                  <a:pt x="150316" y="19943"/>
                  <a:pt x="144214" y="11311"/>
                  <a:pt x="138559" y="6052"/>
                </a:cubicBezTo>
                <a:cubicBezTo>
                  <a:pt x="133003" y="843"/>
                  <a:pt x="129183" y="0"/>
                  <a:pt x="127198" y="0"/>
                </a:cubicBezTo>
                <a:cubicBezTo>
                  <a:pt x="125214" y="0"/>
                  <a:pt x="121394" y="843"/>
                  <a:pt x="115838" y="6052"/>
                </a:cubicBezTo>
                <a:cubicBezTo>
                  <a:pt x="110182" y="11311"/>
                  <a:pt x="104080" y="19943"/>
                  <a:pt x="98425" y="32048"/>
                </a:cubicBezTo>
                <a:cubicBezTo>
                  <a:pt x="88354" y="53628"/>
                  <a:pt x="81260" y="83096"/>
                  <a:pt x="79821" y="115094"/>
                </a:cubicBezTo>
                <a:close/>
                <a:moveTo>
                  <a:pt x="56009" y="115094"/>
                </a:moveTo>
                <a:cubicBezTo>
                  <a:pt x="57745" y="72628"/>
                  <a:pt x="68709" y="33189"/>
                  <a:pt x="84733" y="7293"/>
                </a:cubicBezTo>
                <a:cubicBezTo>
                  <a:pt x="39043" y="23465"/>
                  <a:pt x="5407" y="65088"/>
                  <a:pt x="744" y="115094"/>
                </a:cubicBezTo>
                <a:lnTo>
                  <a:pt x="56009" y="115094"/>
                </a:lnTo>
                <a:close/>
                <a:moveTo>
                  <a:pt x="744" y="138906"/>
                </a:moveTo>
                <a:cubicBezTo>
                  <a:pt x="5407" y="188913"/>
                  <a:pt x="39043" y="230535"/>
                  <a:pt x="84733" y="246707"/>
                </a:cubicBezTo>
                <a:cubicBezTo>
                  <a:pt x="68709" y="220811"/>
                  <a:pt x="57745" y="181372"/>
                  <a:pt x="56009" y="138906"/>
                </a:cubicBezTo>
                <a:lnTo>
                  <a:pt x="744" y="138906"/>
                </a:lnTo>
                <a:close/>
                <a:moveTo>
                  <a:pt x="198388" y="138906"/>
                </a:moveTo>
                <a:cubicBezTo>
                  <a:pt x="196652" y="181372"/>
                  <a:pt x="185688" y="220811"/>
                  <a:pt x="169664" y="246707"/>
                </a:cubicBezTo>
                <a:cubicBezTo>
                  <a:pt x="215354" y="230485"/>
                  <a:pt x="248989" y="188913"/>
                  <a:pt x="253653" y="138906"/>
                </a:cubicBezTo>
                <a:lnTo>
                  <a:pt x="198388" y="138906"/>
                </a:lnTo>
                <a:close/>
                <a:moveTo>
                  <a:pt x="253653" y="115094"/>
                </a:moveTo>
                <a:cubicBezTo>
                  <a:pt x="248989" y="65088"/>
                  <a:pt x="215354" y="23465"/>
                  <a:pt x="169664" y="7293"/>
                </a:cubicBezTo>
                <a:cubicBezTo>
                  <a:pt x="185688" y="33189"/>
                  <a:pt x="196652" y="72628"/>
                  <a:pt x="198388" y="115094"/>
                </a:cubicBezTo>
                <a:lnTo>
                  <a:pt x="253653" y="115094"/>
                </a:lnTo>
                <a:close/>
              </a:path>
            </a:pathLst>
          </a:custGeom>
          <a:solidFill>
            <a:srgbClr val="FFFFFF"/>
          </a:solidFill>
          <a:ln/>
        </p:spPr>
      </p:sp>
      <p:sp>
        <p:nvSpPr>
          <p:cNvPr id="17" name="Text 15"/>
          <p:cNvSpPr/>
          <p:nvPr/>
        </p:nvSpPr>
        <p:spPr>
          <a:xfrm>
            <a:off x="9398000" y="1981200"/>
            <a:ext cx="50165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WAO &amp; Resuscitation Council UK</a:t>
            </a:r>
            <a:endParaRPr lang="en-US" sz="1600" dirty="0"/>
          </a:p>
        </p:txBody>
      </p:sp>
      <p:sp>
        <p:nvSpPr>
          <p:cNvPr id="18" name="Text 16"/>
          <p:cNvSpPr/>
          <p:nvPr/>
        </p:nvSpPr>
        <p:spPr>
          <a:xfrm>
            <a:off x="8636000" y="2692400"/>
            <a:ext cx="6921500" cy="1117600"/>
          </a:xfrm>
          <a:prstGeom prst="rect">
            <a:avLst/>
          </a:prstGeom>
          <a:noFill/>
          <a:ln/>
        </p:spPr>
        <p:txBody>
          <a:bodyPr wrap="square" lIns="0" tIns="0" rIns="0" bIns="0" rtlCol="0" anchor="ctr"/>
          <a:lstStyle/>
          <a:p>
            <a:pPr>
              <a:lnSpc>
                <a:spcPct val="140000"/>
              </a:lnSpc>
            </a:pPr>
            <a:r>
              <a:rPr lang="en-US" sz="1800" b="1" dirty="0">
                <a:solidFill>
                  <a:srgbClr val="212529"/>
                </a:solidFill>
                <a:latin typeface="Quattrocento Sans" pitchFamily="34" charset="0"/>
                <a:ea typeface="Quattrocento Sans" pitchFamily="34" charset="-122"/>
                <a:cs typeface="Quattrocento Sans" pitchFamily="34" charset="-120"/>
              </a:rPr>
              <a:t>"A serious systemic hypersensitivity reaction that is usually rapid in onset and may cause death"</a:t>
            </a:r>
            <a:pPr>
              <a:lnSpc>
                <a:spcPct val="140000"/>
              </a:lnSpc>
            </a:pPr>
            <a:r>
              <a:rPr lang="en-US" sz="1800" dirty="0">
                <a:solidFill>
                  <a:srgbClr val="212529"/>
                </a:solidFill>
                <a:latin typeface="Quattrocento Sans" pitchFamily="34" charset="0"/>
                <a:ea typeface="Quattrocento Sans" pitchFamily="34" charset="-122"/>
                <a:cs typeface="Quattrocento Sans" pitchFamily="34" charset="-120"/>
              </a:rPr>
              <a:t> - Phản ứng quá mẫn toàn thân nghiêm trọng, khởi phát nhanh, có thể gây tử vong.</a:t>
            </a:r>
            <a:endParaRPr lang="en-US" sz="1600" dirty="0"/>
          </a:p>
        </p:txBody>
      </p:sp>
      <p:sp>
        <p:nvSpPr>
          <p:cNvPr id="19" name="Shape 17"/>
          <p:cNvSpPr/>
          <p:nvPr/>
        </p:nvSpPr>
        <p:spPr>
          <a:xfrm>
            <a:off x="8636000" y="4010025"/>
            <a:ext cx="6807200" cy="711200"/>
          </a:xfrm>
          <a:custGeom>
            <a:avLst/>
            <a:gdLst/>
            <a:ahLst/>
            <a:cxnLst/>
            <a:rect l="l" t="t" r="r" b="b"/>
            <a:pathLst>
              <a:path w="6807200" h="711200">
                <a:moveTo>
                  <a:pt x="101602" y="0"/>
                </a:moveTo>
                <a:lnTo>
                  <a:pt x="6705598" y="0"/>
                </a:lnTo>
                <a:cubicBezTo>
                  <a:pt x="6761711" y="0"/>
                  <a:pt x="6807200" y="45489"/>
                  <a:pt x="6807200" y="101602"/>
                </a:cubicBezTo>
                <a:lnTo>
                  <a:pt x="6807200" y="609598"/>
                </a:lnTo>
                <a:cubicBezTo>
                  <a:pt x="6807200" y="665711"/>
                  <a:pt x="6761711" y="711200"/>
                  <a:pt x="6705598" y="711200"/>
                </a:cubicBezTo>
                <a:lnTo>
                  <a:pt x="101602" y="711200"/>
                </a:lnTo>
                <a:cubicBezTo>
                  <a:pt x="45489" y="711200"/>
                  <a:pt x="0" y="665711"/>
                  <a:pt x="0" y="609598"/>
                </a:cubicBezTo>
                <a:lnTo>
                  <a:pt x="0" y="101602"/>
                </a:lnTo>
                <a:cubicBezTo>
                  <a:pt x="0" y="45526"/>
                  <a:pt x="45526" y="0"/>
                  <a:pt x="101602" y="0"/>
                </a:cubicBezTo>
                <a:close/>
              </a:path>
            </a:pathLst>
          </a:custGeom>
          <a:solidFill>
            <a:srgbClr val="C52726">
              <a:alpha val="10196"/>
            </a:srgbClr>
          </a:solidFill>
          <a:ln/>
        </p:spPr>
      </p:sp>
      <p:sp>
        <p:nvSpPr>
          <p:cNvPr id="20" name="Shape 18"/>
          <p:cNvSpPr/>
          <p:nvPr/>
        </p:nvSpPr>
        <p:spPr>
          <a:xfrm>
            <a:off x="8864600" y="4253864"/>
            <a:ext cx="203200" cy="203200"/>
          </a:xfrm>
          <a:custGeom>
            <a:avLst/>
            <a:gdLst/>
            <a:ahLst/>
            <a:cxnLst/>
            <a:rect l="l" t="t" r="r" b="b"/>
            <a:pathLst>
              <a:path w="203200" h="203200">
                <a:moveTo>
                  <a:pt x="101600" y="0"/>
                </a:moveTo>
                <a:cubicBezTo>
                  <a:pt x="107434" y="0"/>
                  <a:pt x="112792" y="3215"/>
                  <a:pt x="115570" y="8334"/>
                </a:cubicBezTo>
                <a:lnTo>
                  <a:pt x="201295" y="167084"/>
                </a:lnTo>
                <a:cubicBezTo>
                  <a:pt x="203954" y="172006"/>
                  <a:pt x="203835" y="177959"/>
                  <a:pt x="200978" y="182761"/>
                </a:cubicBezTo>
                <a:cubicBezTo>
                  <a:pt x="198120" y="187563"/>
                  <a:pt x="192921" y="190500"/>
                  <a:pt x="187325" y="190500"/>
                </a:cubicBezTo>
                <a:lnTo>
                  <a:pt x="15875" y="190500"/>
                </a:lnTo>
                <a:cubicBezTo>
                  <a:pt x="10279" y="190500"/>
                  <a:pt x="5120" y="187563"/>
                  <a:pt x="2223" y="182761"/>
                </a:cubicBezTo>
                <a:cubicBezTo>
                  <a:pt x="-675" y="177959"/>
                  <a:pt x="-754" y="172006"/>
                  <a:pt x="1905" y="167084"/>
                </a:cubicBezTo>
                <a:lnTo>
                  <a:pt x="87630" y="8334"/>
                </a:lnTo>
                <a:cubicBezTo>
                  <a:pt x="90408" y="3215"/>
                  <a:pt x="95766" y="0"/>
                  <a:pt x="101600" y="0"/>
                </a:cubicBezTo>
                <a:close/>
                <a:moveTo>
                  <a:pt x="101600" y="66675"/>
                </a:moveTo>
                <a:cubicBezTo>
                  <a:pt x="96322" y="66675"/>
                  <a:pt x="92075" y="70922"/>
                  <a:pt x="92075" y="76200"/>
                </a:cubicBezTo>
                <a:lnTo>
                  <a:pt x="92075" y="120650"/>
                </a:lnTo>
                <a:cubicBezTo>
                  <a:pt x="92075" y="125928"/>
                  <a:pt x="96322" y="130175"/>
                  <a:pt x="101600" y="130175"/>
                </a:cubicBezTo>
                <a:cubicBezTo>
                  <a:pt x="106878" y="130175"/>
                  <a:pt x="111125" y="125928"/>
                  <a:pt x="111125" y="120650"/>
                </a:cubicBezTo>
                <a:lnTo>
                  <a:pt x="111125" y="76200"/>
                </a:lnTo>
                <a:cubicBezTo>
                  <a:pt x="111125" y="70922"/>
                  <a:pt x="106878" y="66675"/>
                  <a:pt x="101600" y="66675"/>
                </a:cubicBezTo>
                <a:close/>
                <a:moveTo>
                  <a:pt x="112197" y="152400"/>
                </a:moveTo>
                <a:cubicBezTo>
                  <a:pt x="112438" y="148467"/>
                  <a:pt x="110476" y="144724"/>
                  <a:pt x="107104" y="142685"/>
                </a:cubicBezTo>
                <a:cubicBezTo>
                  <a:pt x="103732" y="140645"/>
                  <a:pt x="99507" y="140645"/>
                  <a:pt x="96135" y="142685"/>
                </a:cubicBezTo>
                <a:cubicBezTo>
                  <a:pt x="92764" y="144724"/>
                  <a:pt x="90802" y="148467"/>
                  <a:pt x="91043" y="152400"/>
                </a:cubicBezTo>
                <a:cubicBezTo>
                  <a:pt x="90802" y="156333"/>
                  <a:pt x="92764" y="160076"/>
                  <a:pt x="96135" y="162115"/>
                </a:cubicBezTo>
                <a:cubicBezTo>
                  <a:pt x="99507" y="164155"/>
                  <a:pt x="103732" y="164155"/>
                  <a:pt x="107104" y="162115"/>
                </a:cubicBezTo>
                <a:cubicBezTo>
                  <a:pt x="110476" y="160076"/>
                  <a:pt x="112438" y="156333"/>
                  <a:pt x="112197" y="152400"/>
                </a:cubicBezTo>
                <a:close/>
              </a:path>
            </a:pathLst>
          </a:custGeom>
          <a:solidFill>
            <a:srgbClr val="C52726"/>
          </a:solidFill>
          <a:ln/>
        </p:spPr>
      </p:sp>
      <p:sp>
        <p:nvSpPr>
          <p:cNvPr id="21" name="Text 19"/>
          <p:cNvSpPr/>
          <p:nvPr/>
        </p:nvSpPr>
        <p:spPr>
          <a:xfrm>
            <a:off x="9194800" y="4213225"/>
            <a:ext cx="6146800" cy="30480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Tình trạng cấp cứu y khoa cần can thiệp ngay lập tức</a:t>
            </a:r>
            <a:endParaRPr lang="en-US" sz="1600" dirty="0"/>
          </a:p>
        </p:txBody>
      </p:sp>
      <p:sp>
        <p:nvSpPr>
          <p:cNvPr id="22" name="Shape 20"/>
          <p:cNvSpPr/>
          <p:nvPr/>
        </p:nvSpPr>
        <p:spPr>
          <a:xfrm>
            <a:off x="508000" y="6007100"/>
            <a:ext cx="4876800" cy="2082800"/>
          </a:xfrm>
          <a:custGeom>
            <a:avLst/>
            <a:gdLst/>
            <a:ahLst/>
            <a:cxnLst/>
            <a:rect l="l" t="t" r="r" b="b"/>
            <a:pathLst>
              <a:path w="4876800" h="2082800">
                <a:moveTo>
                  <a:pt x="152398" y="0"/>
                </a:moveTo>
                <a:lnTo>
                  <a:pt x="4724402" y="0"/>
                </a:lnTo>
                <a:cubicBezTo>
                  <a:pt x="4808569" y="0"/>
                  <a:pt x="4876800" y="68231"/>
                  <a:pt x="4876800" y="152398"/>
                </a:cubicBezTo>
                <a:lnTo>
                  <a:pt x="4876800" y="1930402"/>
                </a:lnTo>
                <a:cubicBezTo>
                  <a:pt x="4876800" y="2014569"/>
                  <a:pt x="4808569" y="2082800"/>
                  <a:pt x="4724402" y="2082800"/>
                </a:cubicBezTo>
                <a:lnTo>
                  <a:pt x="152398" y="2082800"/>
                </a:lnTo>
                <a:cubicBezTo>
                  <a:pt x="68231" y="2082800"/>
                  <a:pt x="0" y="2014569"/>
                  <a:pt x="0" y="1930402"/>
                </a:cubicBezTo>
                <a:lnTo>
                  <a:pt x="0" y="152398"/>
                </a:lnTo>
                <a:cubicBezTo>
                  <a:pt x="0" y="68287"/>
                  <a:pt x="68287" y="0"/>
                  <a:pt x="152398"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23" name="Text 21"/>
          <p:cNvSpPr/>
          <p:nvPr/>
        </p:nvSpPr>
        <p:spPr>
          <a:xfrm>
            <a:off x="660400" y="6311900"/>
            <a:ext cx="4572000" cy="609600"/>
          </a:xfrm>
          <a:prstGeom prst="rect">
            <a:avLst/>
          </a:prstGeom>
          <a:noFill/>
          <a:ln/>
        </p:spPr>
        <p:txBody>
          <a:bodyPr wrap="square" lIns="0" tIns="0" rIns="0" bIns="0" rtlCol="0" anchor="ctr"/>
          <a:lstStyle/>
          <a:p>
            <a:pPr algn="ctr">
              <a:lnSpc>
                <a:spcPct val="80000"/>
              </a:lnSpc>
            </a:pPr>
            <a:r>
              <a:rPr lang="en-US" sz="4800" b="1" dirty="0">
                <a:solidFill>
                  <a:srgbClr val="FFFFFF"/>
                </a:solidFill>
                <a:latin typeface="Quattrocento Sans" pitchFamily="34" charset="0"/>
                <a:ea typeface="Quattrocento Sans" pitchFamily="34" charset="-122"/>
                <a:cs typeface="Quattrocento Sans" pitchFamily="34" charset="-120"/>
              </a:rPr>
              <a:t>1.6-5.1%</a:t>
            </a:r>
            <a:endParaRPr lang="en-US" sz="1600" dirty="0"/>
          </a:p>
        </p:txBody>
      </p:sp>
      <p:sp>
        <p:nvSpPr>
          <p:cNvPr id="24" name="Text 22"/>
          <p:cNvSpPr/>
          <p:nvPr/>
        </p:nvSpPr>
        <p:spPr>
          <a:xfrm>
            <a:off x="755650" y="7023100"/>
            <a:ext cx="4381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Tỷ lệ mắc suốt đời</a:t>
            </a:r>
            <a:endParaRPr lang="en-US" sz="1600" dirty="0"/>
          </a:p>
        </p:txBody>
      </p:sp>
      <p:sp>
        <p:nvSpPr>
          <p:cNvPr id="25" name="Text 23"/>
          <p:cNvSpPr/>
          <p:nvPr/>
        </p:nvSpPr>
        <p:spPr>
          <a:xfrm>
            <a:off x="762000" y="7480300"/>
            <a:ext cx="4368800" cy="304800"/>
          </a:xfrm>
          <a:prstGeom prst="rect">
            <a:avLst/>
          </a:prstGeom>
          <a:noFill/>
          <a:ln/>
        </p:spPr>
        <p:txBody>
          <a:bodyPr wrap="square" lIns="0" tIns="0" rIns="0" bIns="0" rtlCol="0" anchor="ctr"/>
          <a:lstStyle/>
          <a:p>
            <a:pPr algn="ctr">
              <a:lnSpc>
                <a:spcPct val="130000"/>
              </a:lnSpc>
            </a:pPr>
            <a:r>
              <a:rPr lang="en-US" sz="1600" dirty="0">
                <a:solidFill>
                  <a:srgbClr val="FFFFFF">
                    <a:alpha val="90000"/>
                  </a:srgbClr>
                </a:solidFill>
                <a:latin typeface="Quattrocento Sans" pitchFamily="34" charset="0"/>
                <a:ea typeface="Quattrocento Sans" pitchFamily="34" charset="-122"/>
                <a:cs typeface="Quattrocento Sans" pitchFamily="34" charset="-120"/>
              </a:rPr>
              <a:t>Tăng trong những thập kỷ gần đây</a:t>
            </a:r>
            <a:endParaRPr lang="en-US" sz="1600" dirty="0"/>
          </a:p>
        </p:txBody>
      </p:sp>
      <p:sp>
        <p:nvSpPr>
          <p:cNvPr id="26" name="Shape 24"/>
          <p:cNvSpPr/>
          <p:nvPr/>
        </p:nvSpPr>
        <p:spPr>
          <a:xfrm>
            <a:off x="5689600" y="6007100"/>
            <a:ext cx="4876800" cy="2082800"/>
          </a:xfrm>
          <a:custGeom>
            <a:avLst/>
            <a:gdLst/>
            <a:ahLst/>
            <a:cxnLst/>
            <a:rect l="l" t="t" r="r" b="b"/>
            <a:pathLst>
              <a:path w="4876800" h="2082800">
                <a:moveTo>
                  <a:pt x="152398" y="0"/>
                </a:moveTo>
                <a:lnTo>
                  <a:pt x="4724402" y="0"/>
                </a:lnTo>
                <a:cubicBezTo>
                  <a:pt x="4808569" y="0"/>
                  <a:pt x="4876800" y="68231"/>
                  <a:pt x="4876800" y="152398"/>
                </a:cubicBezTo>
                <a:lnTo>
                  <a:pt x="4876800" y="1930402"/>
                </a:lnTo>
                <a:cubicBezTo>
                  <a:pt x="4876800" y="2014569"/>
                  <a:pt x="4808569" y="2082800"/>
                  <a:pt x="4724402" y="2082800"/>
                </a:cubicBezTo>
                <a:lnTo>
                  <a:pt x="152398" y="2082800"/>
                </a:lnTo>
                <a:cubicBezTo>
                  <a:pt x="68231" y="2082800"/>
                  <a:pt x="0" y="2014569"/>
                  <a:pt x="0" y="1930402"/>
                </a:cubicBezTo>
                <a:lnTo>
                  <a:pt x="0" y="152398"/>
                </a:lnTo>
                <a:cubicBezTo>
                  <a:pt x="0" y="68287"/>
                  <a:pt x="68287" y="0"/>
                  <a:pt x="152398"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27" name="Text 25"/>
          <p:cNvSpPr/>
          <p:nvPr/>
        </p:nvSpPr>
        <p:spPr>
          <a:xfrm>
            <a:off x="5842000" y="6311900"/>
            <a:ext cx="4572000" cy="609600"/>
          </a:xfrm>
          <a:prstGeom prst="rect">
            <a:avLst/>
          </a:prstGeom>
          <a:noFill/>
          <a:ln/>
        </p:spPr>
        <p:txBody>
          <a:bodyPr wrap="square" lIns="0" tIns="0" rIns="0" bIns="0" rtlCol="0" anchor="ctr"/>
          <a:lstStyle/>
          <a:p>
            <a:pPr algn="ctr">
              <a:lnSpc>
                <a:spcPct val="80000"/>
              </a:lnSpc>
            </a:pPr>
            <a:r>
              <a:rPr lang="en-US" sz="4800" b="1" dirty="0">
                <a:solidFill>
                  <a:srgbClr val="FFFFFF"/>
                </a:solidFill>
                <a:latin typeface="Quattrocento Sans" pitchFamily="34" charset="0"/>
                <a:ea typeface="Quattrocento Sans" pitchFamily="34" charset="-122"/>
                <a:cs typeface="Quattrocento Sans" pitchFamily="34" charset="-120"/>
              </a:rPr>
              <a:t>15 phút</a:t>
            </a:r>
            <a:endParaRPr lang="en-US" sz="1600" dirty="0"/>
          </a:p>
        </p:txBody>
      </p:sp>
      <p:sp>
        <p:nvSpPr>
          <p:cNvPr id="28" name="Text 26"/>
          <p:cNvSpPr/>
          <p:nvPr/>
        </p:nvSpPr>
        <p:spPr>
          <a:xfrm>
            <a:off x="5937250" y="7023100"/>
            <a:ext cx="4381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Thờ gian khởi phát</a:t>
            </a:r>
            <a:endParaRPr lang="en-US" sz="1600" dirty="0"/>
          </a:p>
        </p:txBody>
      </p:sp>
      <p:sp>
        <p:nvSpPr>
          <p:cNvPr id="29" name="Text 27"/>
          <p:cNvSpPr/>
          <p:nvPr/>
        </p:nvSpPr>
        <p:spPr>
          <a:xfrm>
            <a:off x="5943600" y="7480300"/>
            <a:ext cx="4368800" cy="304800"/>
          </a:xfrm>
          <a:prstGeom prst="rect">
            <a:avLst/>
          </a:prstGeom>
          <a:noFill/>
          <a:ln/>
        </p:spPr>
        <p:txBody>
          <a:bodyPr wrap="square" lIns="0" tIns="0" rIns="0" bIns="0" rtlCol="0" anchor="ctr"/>
          <a:lstStyle/>
          <a:p>
            <a:pPr algn="ctr">
              <a:lnSpc>
                <a:spcPct val="130000"/>
              </a:lnSpc>
            </a:pPr>
            <a:r>
              <a:rPr lang="en-US" sz="1600" dirty="0">
                <a:solidFill>
                  <a:srgbClr val="FFFFFF">
                    <a:alpha val="90000"/>
                  </a:srgbClr>
                </a:solidFill>
                <a:latin typeface="Quattrocento Sans" pitchFamily="34" charset="0"/>
                <a:ea typeface="Quattrocento Sans" pitchFamily="34" charset="-122"/>
                <a:cs typeface="Quattrocento Sans" pitchFamily="34" charset="-120"/>
              </a:rPr>
              <a:t>Có thể tử vong trong vài phút</a:t>
            </a:r>
            <a:endParaRPr lang="en-US" sz="1600" dirty="0"/>
          </a:p>
        </p:txBody>
      </p:sp>
      <p:sp>
        <p:nvSpPr>
          <p:cNvPr id="30" name="Shape 28"/>
          <p:cNvSpPr/>
          <p:nvPr/>
        </p:nvSpPr>
        <p:spPr>
          <a:xfrm>
            <a:off x="10871200" y="6007100"/>
            <a:ext cx="4876800" cy="2082800"/>
          </a:xfrm>
          <a:custGeom>
            <a:avLst/>
            <a:gdLst/>
            <a:ahLst/>
            <a:cxnLst/>
            <a:rect l="l" t="t" r="r" b="b"/>
            <a:pathLst>
              <a:path w="4876800" h="2082800">
                <a:moveTo>
                  <a:pt x="152398" y="0"/>
                </a:moveTo>
                <a:lnTo>
                  <a:pt x="4724402" y="0"/>
                </a:lnTo>
                <a:cubicBezTo>
                  <a:pt x="4808569" y="0"/>
                  <a:pt x="4876800" y="68231"/>
                  <a:pt x="4876800" y="152398"/>
                </a:cubicBezTo>
                <a:lnTo>
                  <a:pt x="4876800" y="1930402"/>
                </a:lnTo>
                <a:cubicBezTo>
                  <a:pt x="4876800" y="2014569"/>
                  <a:pt x="4808569" y="2082800"/>
                  <a:pt x="4724402" y="2082800"/>
                </a:cubicBezTo>
                <a:lnTo>
                  <a:pt x="152398" y="2082800"/>
                </a:lnTo>
                <a:cubicBezTo>
                  <a:pt x="68231" y="2082800"/>
                  <a:pt x="0" y="2014569"/>
                  <a:pt x="0" y="1930402"/>
                </a:cubicBezTo>
                <a:lnTo>
                  <a:pt x="0" y="152398"/>
                </a:lnTo>
                <a:cubicBezTo>
                  <a:pt x="0" y="68287"/>
                  <a:pt x="68287" y="0"/>
                  <a:pt x="152398"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31" name="Text 29"/>
          <p:cNvSpPr/>
          <p:nvPr/>
        </p:nvSpPr>
        <p:spPr>
          <a:xfrm>
            <a:off x="11023600" y="6311900"/>
            <a:ext cx="4572000" cy="609600"/>
          </a:xfrm>
          <a:prstGeom prst="rect">
            <a:avLst/>
          </a:prstGeom>
          <a:noFill/>
          <a:ln/>
        </p:spPr>
        <p:txBody>
          <a:bodyPr wrap="square" lIns="0" tIns="0" rIns="0" bIns="0" rtlCol="0" anchor="ctr"/>
          <a:lstStyle/>
          <a:p>
            <a:pPr algn="ctr">
              <a:lnSpc>
                <a:spcPct val="80000"/>
              </a:lnSpc>
            </a:pPr>
            <a:r>
              <a:rPr lang="en-US" sz="4800" b="1" dirty="0">
                <a:solidFill>
                  <a:srgbClr val="FFFFFF"/>
                </a:solidFill>
                <a:latin typeface="Quattrocento Sans" pitchFamily="34" charset="0"/>
                <a:ea typeface="Quattrocento Sans" pitchFamily="34" charset="-122"/>
                <a:cs typeface="Quattrocento Sans" pitchFamily="34" charset="-120"/>
              </a:rPr>
              <a:t>0.5-2%</a:t>
            </a:r>
            <a:endParaRPr lang="en-US" sz="1600" dirty="0"/>
          </a:p>
        </p:txBody>
      </p:sp>
      <p:sp>
        <p:nvSpPr>
          <p:cNvPr id="32" name="Text 30"/>
          <p:cNvSpPr/>
          <p:nvPr/>
        </p:nvSpPr>
        <p:spPr>
          <a:xfrm>
            <a:off x="11118850" y="7023100"/>
            <a:ext cx="4381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Tỷ lệ tử vong</a:t>
            </a:r>
            <a:endParaRPr lang="en-US" sz="1600" dirty="0"/>
          </a:p>
        </p:txBody>
      </p:sp>
      <p:sp>
        <p:nvSpPr>
          <p:cNvPr id="33" name="Text 31"/>
          <p:cNvSpPr/>
          <p:nvPr/>
        </p:nvSpPr>
        <p:spPr>
          <a:xfrm>
            <a:off x="11125200" y="7480300"/>
            <a:ext cx="4368800" cy="304800"/>
          </a:xfrm>
          <a:prstGeom prst="rect">
            <a:avLst/>
          </a:prstGeom>
          <a:noFill/>
          <a:ln/>
        </p:spPr>
        <p:txBody>
          <a:bodyPr wrap="square" lIns="0" tIns="0" rIns="0" bIns="0" rtlCol="0" anchor="ctr"/>
          <a:lstStyle/>
          <a:p>
            <a:pPr algn="ctr">
              <a:lnSpc>
                <a:spcPct val="130000"/>
              </a:lnSpc>
            </a:pPr>
            <a:r>
              <a:rPr lang="en-US" sz="1600" dirty="0">
                <a:solidFill>
                  <a:srgbClr val="FFFFFF">
                    <a:alpha val="90000"/>
                  </a:srgbClr>
                </a:solidFill>
                <a:latin typeface="Quattrocento Sans" pitchFamily="34" charset="0"/>
                <a:ea typeface="Quattrocento Sans" pitchFamily="34" charset="-122"/>
                <a:cs typeface="Quattrocento Sans" pitchFamily="34" charset="-120"/>
              </a:rPr>
              <a:t>Giảm nếu xử lý kịp thờ</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A4B7C"/>
        </a:solidFill>
      </p:bgPr>
    </p:bg>
    <p:spTree>
      <p:nvGrpSpPr>
        <p:cNvPr id="1" name=""/>
        <p:cNvGrpSpPr/>
        <p:nvPr/>
      </p:nvGrpSpPr>
      <p:grpSpPr>
        <a:xfrm>
          <a:off x="0" y="0"/>
          <a:ext cx="0" cy="0"/>
          <a:chOff x="0" y="0"/>
          <a:chExt cx="0" cy="0"/>
        </a:xfrm>
      </p:grpSpPr>
      <p:sp>
        <p:nvSpPr>
          <p:cNvPr id="2" name="Shape 0"/>
          <p:cNvSpPr/>
          <p:nvPr/>
        </p:nvSpPr>
        <p:spPr>
          <a:xfrm>
            <a:off x="508000" y="127793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1277938"/>
            <a:ext cx="1244600" cy="1016000"/>
          </a:xfrm>
          <a:prstGeom prst="rect">
            <a:avLst/>
          </a:prstGeom>
          <a:noFill/>
          <a:ln/>
        </p:spPr>
        <p:txBody>
          <a:bodyPr wrap="square" lIns="0" tIns="0" rIns="0" bIns="0" rtlCol="0" anchor="ctr"/>
          <a:lstStyle/>
          <a:p>
            <a:pPr algn="ctr">
              <a:lnSpc>
                <a:spcPct val="90000"/>
              </a:lnSpc>
            </a:pPr>
            <a:r>
              <a:rPr lang="en-US" sz="3600" b="1" dirty="0">
                <a:solidFill>
                  <a:srgbClr val="FFFFFF"/>
                </a:solidFill>
                <a:latin typeface="Quattrocento Sans" pitchFamily="34" charset="0"/>
                <a:ea typeface="Quattrocento Sans" pitchFamily="34" charset="-122"/>
                <a:cs typeface="Quattrocento Sans" pitchFamily="34" charset="-120"/>
              </a:rPr>
              <a:t>02</a:t>
            </a:r>
            <a:endParaRPr lang="en-US" sz="1600" dirty="0"/>
          </a:p>
        </p:txBody>
      </p:sp>
      <p:sp>
        <p:nvSpPr>
          <p:cNvPr id="4" name="Text 2"/>
          <p:cNvSpPr/>
          <p:nvPr/>
        </p:nvSpPr>
        <p:spPr>
          <a:xfrm>
            <a:off x="1930400" y="1277938"/>
            <a:ext cx="4064000" cy="19050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Cơ chế</a:t>
            </a:r>
            <a:endParaRPr lang="en-US" sz="1600" dirty="0"/>
          </a:p>
          <a:p>
            <a:pPr>
              <a:lnSpc>
                <a:spcPct val="100000"/>
              </a:lnSpc>
            </a:pPr>
            <a:r>
              <a:rPr lang="en-US" sz="6000" b="1" dirty="0">
                <a:solidFill>
                  <a:srgbClr val="FFFFFF"/>
                </a:solidFill>
                <a:latin typeface="Noto Sans SC" pitchFamily="34" charset="0"/>
                <a:ea typeface="Noto Sans SC" pitchFamily="34" charset="-122"/>
                <a:cs typeface="Noto Sans SC" pitchFamily="34" charset="-120"/>
              </a:rPr>
              <a:t>Bệnh sinh</a:t>
            </a:r>
            <a:endParaRPr lang="en-US" sz="1600" dirty="0"/>
          </a:p>
        </p:txBody>
      </p:sp>
      <p:sp>
        <p:nvSpPr>
          <p:cNvPr id="5" name="Shape 3"/>
          <p:cNvSpPr/>
          <p:nvPr/>
        </p:nvSpPr>
        <p:spPr>
          <a:xfrm>
            <a:off x="1930400" y="33861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C52726"/>
          </a:solidFill>
          <a:ln/>
        </p:spPr>
      </p:sp>
      <p:sp>
        <p:nvSpPr>
          <p:cNvPr id="6" name="Text 4"/>
          <p:cNvSpPr/>
          <p:nvPr/>
        </p:nvSpPr>
        <p:spPr>
          <a:xfrm>
            <a:off x="508000" y="409733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Hiểu rõ cơ chế sinh bệnh để xử lý hiệu quả</a:t>
            </a:r>
            <a:endParaRPr lang="en-US" sz="1600" dirty="0"/>
          </a:p>
        </p:txBody>
      </p:sp>
      <p:sp>
        <p:nvSpPr>
          <p:cNvPr id="7" name="Shape 5"/>
          <p:cNvSpPr/>
          <p:nvPr/>
        </p:nvSpPr>
        <p:spPr>
          <a:xfrm>
            <a:off x="508000" y="5732463"/>
            <a:ext cx="4876800" cy="2133600"/>
          </a:xfrm>
          <a:custGeom>
            <a:avLst/>
            <a:gdLst/>
            <a:ahLst/>
            <a:cxnLst/>
            <a:rect l="l" t="t" r="r" b="b"/>
            <a:pathLst>
              <a:path w="4876800" h="2133600">
                <a:moveTo>
                  <a:pt x="152403" y="0"/>
                </a:moveTo>
                <a:lnTo>
                  <a:pt x="4724397" y="0"/>
                </a:lnTo>
                <a:cubicBezTo>
                  <a:pt x="4808567" y="0"/>
                  <a:pt x="4876800" y="68233"/>
                  <a:pt x="4876800" y="152403"/>
                </a:cubicBezTo>
                <a:lnTo>
                  <a:pt x="4876800" y="1981197"/>
                </a:lnTo>
                <a:cubicBezTo>
                  <a:pt x="4876800" y="2065367"/>
                  <a:pt x="4808567" y="2133600"/>
                  <a:pt x="4724397" y="2133600"/>
                </a:cubicBezTo>
                <a:lnTo>
                  <a:pt x="152403" y="2133600"/>
                </a:lnTo>
                <a:cubicBezTo>
                  <a:pt x="68233" y="2133600"/>
                  <a:pt x="0" y="2065367"/>
                  <a:pt x="0" y="1981197"/>
                </a:cubicBezTo>
                <a:lnTo>
                  <a:pt x="0" y="152403"/>
                </a:lnTo>
                <a:cubicBezTo>
                  <a:pt x="0" y="68290"/>
                  <a:pt x="68290" y="0"/>
                  <a:pt x="152403" y="0"/>
                </a:cubicBezTo>
                <a:close/>
              </a:path>
            </a:pathLst>
          </a:custGeom>
          <a:solidFill>
            <a:srgbClr val="FFFFFF">
              <a:alpha val="10196"/>
            </a:srgbClr>
          </a:solidFill>
          <a:ln/>
        </p:spPr>
      </p:sp>
      <p:sp>
        <p:nvSpPr>
          <p:cNvPr id="8" name="Text 6"/>
          <p:cNvSpPr/>
          <p:nvPr/>
        </p:nvSpPr>
        <p:spPr>
          <a:xfrm>
            <a:off x="660400" y="6037263"/>
            <a:ext cx="4572000" cy="609600"/>
          </a:xfrm>
          <a:prstGeom prst="rect">
            <a:avLst/>
          </a:prstGeom>
          <a:noFill/>
          <a:ln/>
        </p:spPr>
        <p:txBody>
          <a:bodyPr wrap="square" lIns="0" tIns="0" rIns="0" bIns="0" rtlCol="0" anchor="ctr"/>
          <a:lstStyle/>
          <a:p>
            <a:pPr algn="ctr">
              <a:lnSpc>
                <a:spcPct val="80000"/>
              </a:lnSpc>
            </a:pPr>
            <a:r>
              <a:rPr lang="en-US" sz="4800" b="1" dirty="0">
                <a:solidFill>
                  <a:srgbClr val="C52726"/>
                </a:solidFill>
                <a:latin typeface="Quattrocento Sans" pitchFamily="34" charset="0"/>
                <a:ea typeface="Quattrocento Sans" pitchFamily="34" charset="-122"/>
                <a:cs typeface="Quattrocento Sans" pitchFamily="34" charset="-120"/>
              </a:rPr>
              <a:t>01</a:t>
            </a:r>
            <a:endParaRPr lang="en-US" sz="1600" dirty="0"/>
          </a:p>
        </p:txBody>
      </p:sp>
      <p:sp>
        <p:nvSpPr>
          <p:cNvPr id="9" name="Text 7"/>
          <p:cNvSpPr/>
          <p:nvPr/>
        </p:nvSpPr>
        <p:spPr>
          <a:xfrm>
            <a:off x="749300" y="6799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Mẫn cảm</a:t>
            </a:r>
            <a:endParaRPr lang="en-US" sz="1600" dirty="0"/>
          </a:p>
        </p:txBody>
      </p:sp>
      <p:sp>
        <p:nvSpPr>
          <p:cNvPr id="10" name="Text 8"/>
          <p:cNvSpPr/>
          <p:nvPr/>
        </p:nvSpPr>
        <p:spPr>
          <a:xfrm>
            <a:off x="762000" y="7256463"/>
            <a:ext cx="4368800" cy="304800"/>
          </a:xfrm>
          <a:prstGeom prst="rect">
            <a:avLst/>
          </a:prstGeom>
          <a:noFill/>
          <a:ln/>
        </p:spPr>
        <p:txBody>
          <a:bodyPr wrap="square" lIns="0" tIns="0" rIns="0" bIns="0" rtlCol="0" anchor="ctr"/>
          <a:lstStyle/>
          <a:p>
            <a:pPr algn="ctr">
              <a:lnSpc>
                <a:spcPct val="130000"/>
              </a:lnSpc>
            </a:pPr>
            <a:r>
              <a:rPr lang="en-US" sz="1600" dirty="0">
                <a:solidFill>
                  <a:srgbClr val="FFFFFF">
                    <a:alpha val="90000"/>
                  </a:srgbClr>
                </a:solidFill>
                <a:latin typeface="Quattrocento Sans" pitchFamily="34" charset="0"/>
                <a:ea typeface="Quattrocento Sans" pitchFamily="34" charset="-122"/>
                <a:cs typeface="Quattrocento Sans" pitchFamily="34" charset="-120"/>
              </a:rPr>
              <a:t>IgE gắn vào tế bào mast</a:t>
            </a:r>
            <a:endParaRPr lang="en-US" sz="1600" dirty="0"/>
          </a:p>
        </p:txBody>
      </p:sp>
      <p:sp>
        <p:nvSpPr>
          <p:cNvPr id="11" name="Shape 9"/>
          <p:cNvSpPr/>
          <p:nvPr/>
        </p:nvSpPr>
        <p:spPr>
          <a:xfrm>
            <a:off x="5689600" y="5732463"/>
            <a:ext cx="4876800" cy="2133600"/>
          </a:xfrm>
          <a:custGeom>
            <a:avLst/>
            <a:gdLst/>
            <a:ahLst/>
            <a:cxnLst/>
            <a:rect l="l" t="t" r="r" b="b"/>
            <a:pathLst>
              <a:path w="4876800" h="2133600">
                <a:moveTo>
                  <a:pt x="152403" y="0"/>
                </a:moveTo>
                <a:lnTo>
                  <a:pt x="4724397" y="0"/>
                </a:lnTo>
                <a:cubicBezTo>
                  <a:pt x="4808567" y="0"/>
                  <a:pt x="4876800" y="68233"/>
                  <a:pt x="4876800" y="152403"/>
                </a:cubicBezTo>
                <a:lnTo>
                  <a:pt x="4876800" y="1981197"/>
                </a:lnTo>
                <a:cubicBezTo>
                  <a:pt x="4876800" y="2065367"/>
                  <a:pt x="4808567" y="2133600"/>
                  <a:pt x="4724397" y="2133600"/>
                </a:cubicBezTo>
                <a:lnTo>
                  <a:pt x="152403" y="2133600"/>
                </a:lnTo>
                <a:cubicBezTo>
                  <a:pt x="68233" y="2133600"/>
                  <a:pt x="0" y="2065367"/>
                  <a:pt x="0" y="1981197"/>
                </a:cubicBezTo>
                <a:lnTo>
                  <a:pt x="0" y="152403"/>
                </a:lnTo>
                <a:cubicBezTo>
                  <a:pt x="0" y="68290"/>
                  <a:pt x="68290" y="0"/>
                  <a:pt x="152403" y="0"/>
                </a:cubicBezTo>
                <a:close/>
              </a:path>
            </a:pathLst>
          </a:custGeom>
          <a:solidFill>
            <a:srgbClr val="FFFFFF">
              <a:alpha val="10196"/>
            </a:srgbClr>
          </a:solidFill>
          <a:ln/>
        </p:spPr>
      </p:sp>
      <p:sp>
        <p:nvSpPr>
          <p:cNvPr id="12" name="Text 10"/>
          <p:cNvSpPr/>
          <p:nvPr/>
        </p:nvSpPr>
        <p:spPr>
          <a:xfrm>
            <a:off x="5842000" y="6037263"/>
            <a:ext cx="4572000" cy="609600"/>
          </a:xfrm>
          <a:prstGeom prst="rect">
            <a:avLst/>
          </a:prstGeom>
          <a:noFill/>
          <a:ln/>
        </p:spPr>
        <p:txBody>
          <a:bodyPr wrap="square" lIns="0" tIns="0" rIns="0" bIns="0" rtlCol="0" anchor="ctr"/>
          <a:lstStyle/>
          <a:p>
            <a:pPr algn="ctr">
              <a:lnSpc>
                <a:spcPct val="80000"/>
              </a:lnSpc>
            </a:pPr>
            <a:r>
              <a:rPr lang="en-US" sz="4800" b="1" dirty="0">
                <a:solidFill>
                  <a:srgbClr val="C52726"/>
                </a:solidFill>
                <a:latin typeface="Quattrocento Sans" pitchFamily="34" charset="0"/>
                <a:ea typeface="Quattrocento Sans" pitchFamily="34" charset="-122"/>
                <a:cs typeface="Quattrocento Sans" pitchFamily="34" charset="-120"/>
              </a:rPr>
              <a:t>02</a:t>
            </a:r>
            <a:endParaRPr lang="en-US" sz="1600" dirty="0"/>
          </a:p>
        </p:txBody>
      </p:sp>
      <p:sp>
        <p:nvSpPr>
          <p:cNvPr id="13" name="Text 11"/>
          <p:cNvSpPr/>
          <p:nvPr/>
        </p:nvSpPr>
        <p:spPr>
          <a:xfrm>
            <a:off x="5930900" y="6799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Kích hoạt</a:t>
            </a:r>
            <a:endParaRPr lang="en-US" sz="1600" dirty="0"/>
          </a:p>
        </p:txBody>
      </p:sp>
      <p:sp>
        <p:nvSpPr>
          <p:cNvPr id="14" name="Text 12"/>
          <p:cNvSpPr/>
          <p:nvPr/>
        </p:nvSpPr>
        <p:spPr>
          <a:xfrm>
            <a:off x="5943600" y="7256463"/>
            <a:ext cx="4368800" cy="304800"/>
          </a:xfrm>
          <a:prstGeom prst="rect">
            <a:avLst/>
          </a:prstGeom>
          <a:noFill/>
          <a:ln/>
        </p:spPr>
        <p:txBody>
          <a:bodyPr wrap="square" lIns="0" tIns="0" rIns="0" bIns="0" rtlCol="0" anchor="ctr"/>
          <a:lstStyle/>
          <a:p>
            <a:pPr algn="ctr">
              <a:lnSpc>
                <a:spcPct val="130000"/>
              </a:lnSpc>
            </a:pPr>
            <a:r>
              <a:rPr lang="en-US" sz="1600" dirty="0">
                <a:solidFill>
                  <a:srgbClr val="FFFFFF">
                    <a:alpha val="90000"/>
                  </a:srgbClr>
                </a:solidFill>
                <a:latin typeface="Quattrocento Sans" pitchFamily="34" charset="0"/>
                <a:ea typeface="Quattrocento Sans" pitchFamily="34" charset="-122"/>
                <a:cs typeface="Quattrocento Sans" pitchFamily="34" charset="-120"/>
              </a:rPr>
              <a:t>Giải phóng mediators</a:t>
            </a:r>
            <a:endParaRPr lang="en-US" sz="1600" dirty="0"/>
          </a:p>
        </p:txBody>
      </p:sp>
      <p:sp>
        <p:nvSpPr>
          <p:cNvPr id="15" name="Shape 13"/>
          <p:cNvSpPr/>
          <p:nvPr/>
        </p:nvSpPr>
        <p:spPr>
          <a:xfrm>
            <a:off x="10871200" y="5732463"/>
            <a:ext cx="4876800" cy="2133600"/>
          </a:xfrm>
          <a:custGeom>
            <a:avLst/>
            <a:gdLst/>
            <a:ahLst/>
            <a:cxnLst/>
            <a:rect l="l" t="t" r="r" b="b"/>
            <a:pathLst>
              <a:path w="4876800" h="2133600">
                <a:moveTo>
                  <a:pt x="152403" y="0"/>
                </a:moveTo>
                <a:lnTo>
                  <a:pt x="4724397" y="0"/>
                </a:lnTo>
                <a:cubicBezTo>
                  <a:pt x="4808567" y="0"/>
                  <a:pt x="4876800" y="68233"/>
                  <a:pt x="4876800" y="152403"/>
                </a:cubicBezTo>
                <a:lnTo>
                  <a:pt x="4876800" y="1981197"/>
                </a:lnTo>
                <a:cubicBezTo>
                  <a:pt x="4876800" y="2065367"/>
                  <a:pt x="4808567" y="2133600"/>
                  <a:pt x="4724397" y="2133600"/>
                </a:cubicBezTo>
                <a:lnTo>
                  <a:pt x="152403" y="2133600"/>
                </a:lnTo>
                <a:cubicBezTo>
                  <a:pt x="68233" y="2133600"/>
                  <a:pt x="0" y="2065367"/>
                  <a:pt x="0" y="1981197"/>
                </a:cubicBezTo>
                <a:lnTo>
                  <a:pt x="0" y="152403"/>
                </a:lnTo>
                <a:cubicBezTo>
                  <a:pt x="0" y="68290"/>
                  <a:pt x="68290" y="0"/>
                  <a:pt x="152403" y="0"/>
                </a:cubicBezTo>
                <a:close/>
              </a:path>
            </a:pathLst>
          </a:custGeom>
          <a:solidFill>
            <a:srgbClr val="FFFFFF">
              <a:alpha val="10196"/>
            </a:srgbClr>
          </a:solidFill>
          <a:ln/>
        </p:spPr>
      </p:sp>
      <p:sp>
        <p:nvSpPr>
          <p:cNvPr id="16" name="Text 14"/>
          <p:cNvSpPr/>
          <p:nvPr/>
        </p:nvSpPr>
        <p:spPr>
          <a:xfrm>
            <a:off x="11023600" y="6037263"/>
            <a:ext cx="4572000" cy="609600"/>
          </a:xfrm>
          <a:prstGeom prst="rect">
            <a:avLst/>
          </a:prstGeom>
          <a:noFill/>
          <a:ln/>
        </p:spPr>
        <p:txBody>
          <a:bodyPr wrap="square" lIns="0" tIns="0" rIns="0" bIns="0" rtlCol="0" anchor="ctr"/>
          <a:lstStyle/>
          <a:p>
            <a:pPr algn="ctr">
              <a:lnSpc>
                <a:spcPct val="80000"/>
              </a:lnSpc>
            </a:pPr>
            <a:r>
              <a:rPr lang="en-US" sz="4800" b="1" dirty="0">
                <a:solidFill>
                  <a:srgbClr val="C52726"/>
                </a:solidFill>
                <a:latin typeface="Quattrocento Sans" pitchFamily="34" charset="0"/>
                <a:ea typeface="Quattrocento Sans" pitchFamily="34" charset="-122"/>
                <a:cs typeface="Quattrocento Sans" pitchFamily="34" charset="-120"/>
              </a:rPr>
              <a:t>03</a:t>
            </a:r>
            <a:endParaRPr lang="en-US" sz="1600" dirty="0"/>
          </a:p>
        </p:txBody>
      </p:sp>
      <p:sp>
        <p:nvSpPr>
          <p:cNvPr id="17" name="Text 15"/>
          <p:cNvSpPr/>
          <p:nvPr/>
        </p:nvSpPr>
        <p:spPr>
          <a:xfrm>
            <a:off x="11112500" y="6799263"/>
            <a:ext cx="4394200" cy="355600"/>
          </a:xfrm>
          <a:prstGeom prst="rect">
            <a:avLst/>
          </a:prstGeom>
          <a:noFill/>
          <a:ln/>
        </p:spPr>
        <p:txBody>
          <a:bodyPr wrap="square" lIns="0" tIns="0" rIns="0" bIns="0" rtlCol="0" anchor="ctr"/>
          <a:lstStyle/>
          <a:p>
            <a:pPr algn="ctr">
              <a:lnSpc>
                <a:spcPct val="120000"/>
              </a:lnSpc>
            </a:pPr>
            <a:r>
              <a:rPr lang="en-US" sz="2000" b="1" dirty="0">
                <a:solidFill>
                  <a:srgbClr val="FFFFFF"/>
                </a:solidFill>
                <a:latin typeface="Quattrocento Sans" pitchFamily="34" charset="0"/>
                <a:ea typeface="Quattrocento Sans" pitchFamily="34" charset="-122"/>
                <a:cs typeface="Quattrocento Sans" pitchFamily="34" charset="-120"/>
              </a:rPr>
              <a:t>Biểu hiện</a:t>
            </a:r>
            <a:endParaRPr lang="en-US" sz="1600" dirty="0"/>
          </a:p>
        </p:txBody>
      </p:sp>
      <p:sp>
        <p:nvSpPr>
          <p:cNvPr id="18" name="Text 16"/>
          <p:cNvSpPr/>
          <p:nvPr/>
        </p:nvSpPr>
        <p:spPr>
          <a:xfrm>
            <a:off x="11125200" y="7256463"/>
            <a:ext cx="4368800" cy="304800"/>
          </a:xfrm>
          <a:prstGeom prst="rect">
            <a:avLst/>
          </a:prstGeom>
          <a:noFill/>
          <a:ln/>
        </p:spPr>
        <p:txBody>
          <a:bodyPr wrap="square" lIns="0" tIns="0" rIns="0" bIns="0" rtlCol="0" anchor="ctr"/>
          <a:lstStyle/>
          <a:p>
            <a:pPr algn="ctr">
              <a:lnSpc>
                <a:spcPct val="130000"/>
              </a:lnSpc>
            </a:pPr>
            <a:r>
              <a:rPr lang="en-US" sz="1600" dirty="0">
                <a:solidFill>
                  <a:srgbClr val="FFFFFF">
                    <a:alpha val="90000"/>
                  </a:srgbClr>
                </a:solidFill>
                <a:latin typeface="Quattrocento Sans" pitchFamily="34" charset="0"/>
                <a:ea typeface="Quattrocento Sans" pitchFamily="34" charset="-122"/>
                <a:cs typeface="Quattrocento Sans" pitchFamily="34" charset="-120"/>
              </a:rPr>
              <a:t>Triệu chứng lâm sàng</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Cơ chế Sinh bệnh học (3 Giai đoạn)</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33400" y="1422400"/>
            <a:ext cx="4889500" cy="4749800"/>
          </a:xfrm>
          <a:custGeom>
            <a:avLst/>
            <a:gdLst/>
            <a:ahLst/>
            <a:cxnLst/>
            <a:rect l="l" t="t" r="r" b="b"/>
            <a:pathLst>
              <a:path w="4889500" h="4749800">
                <a:moveTo>
                  <a:pt x="50800" y="0"/>
                </a:moveTo>
                <a:lnTo>
                  <a:pt x="4737079" y="0"/>
                </a:lnTo>
                <a:cubicBezTo>
                  <a:pt x="4821259" y="0"/>
                  <a:pt x="4889500" y="68241"/>
                  <a:pt x="4889500" y="152421"/>
                </a:cubicBezTo>
                <a:lnTo>
                  <a:pt x="4889500" y="4597379"/>
                </a:lnTo>
                <a:cubicBezTo>
                  <a:pt x="4889500" y="4681559"/>
                  <a:pt x="4821259" y="4749800"/>
                  <a:pt x="4737079" y="4749800"/>
                </a:cubicBezTo>
                <a:lnTo>
                  <a:pt x="50800" y="4749800"/>
                </a:lnTo>
                <a:cubicBezTo>
                  <a:pt x="22763" y="4749800"/>
                  <a:pt x="0" y="4727037"/>
                  <a:pt x="0" y="469900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33400" y="1422400"/>
            <a:ext cx="50800" cy="4749800"/>
          </a:xfrm>
          <a:custGeom>
            <a:avLst/>
            <a:gdLst/>
            <a:ahLst/>
            <a:cxnLst/>
            <a:rect l="l" t="t" r="r" b="b"/>
            <a:pathLst>
              <a:path w="50800" h="4749800">
                <a:moveTo>
                  <a:pt x="50800" y="0"/>
                </a:moveTo>
                <a:lnTo>
                  <a:pt x="50800" y="0"/>
                </a:lnTo>
                <a:lnTo>
                  <a:pt x="50800" y="4749800"/>
                </a:lnTo>
                <a:lnTo>
                  <a:pt x="50800" y="4749800"/>
                </a:lnTo>
                <a:cubicBezTo>
                  <a:pt x="22763" y="4749800"/>
                  <a:pt x="0" y="4727037"/>
                  <a:pt x="0" y="4699000"/>
                </a:cubicBezTo>
                <a:lnTo>
                  <a:pt x="0" y="50800"/>
                </a:lnTo>
                <a:cubicBezTo>
                  <a:pt x="0" y="22763"/>
                  <a:pt x="22763" y="0"/>
                  <a:pt x="50800" y="0"/>
                </a:cubicBezTo>
                <a:close/>
              </a:path>
            </a:pathLst>
          </a:custGeom>
          <a:solidFill>
            <a:srgbClr val="2A4B7C"/>
          </a:solidFill>
          <a:ln/>
        </p:spPr>
      </p:sp>
      <p:sp>
        <p:nvSpPr>
          <p:cNvPr id="6" name="Shape 4"/>
          <p:cNvSpPr/>
          <p:nvPr/>
        </p:nvSpPr>
        <p:spPr>
          <a:xfrm>
            <a:off x="812800" y="16764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2A4B7C"/>
          </a:solidFill>
          <a:ln/>
        </p:spPr>
      </p:sp>
      <p:sp>
        <p:nvSpPr>
          <p:cNvPr id="7" name="Text 5"/>
          <p:cNvSpPr/>
          <p:nvPr/>
        </p:nvSpPr>
        <p:spPr>
          <a:xfrm>
            <a:off x="736600" y="1676400"/>
            <a:ext cx="863600" cy="711200"/>
          </a:xfrm>
          <a:prstGeom prst="rect">
            <a:avLst/>
          </a:prstGeom>
          <a:noFill/>
          <a:ln/>
        </p:spPr>
        <p:txBody>
          <a:bodyPr wrap="square" lIns="0" tIns="0" rIns="0" bIns="0" rtlCol="0" anchor="ctr"/>
          <a:lstStyle/>
          <a:p>
            <a:pPr algn="ctr">
              <a:lnSpc>
                <a:spcPct val="110000"/>
              </a:lnSpc>
            </a:pPr>
            <a:r>
              <a:rPr lang="en-US" sz="240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8" name="Text 6"/>
          <p:cNvSpPr/>
          <p:nvPr/>
        </p:nvSpPr>
        <p:spPr>
          <a:xfrm>
            <a:off x="1676400" y="1854200"/>
            <a:ext cx="2438400" cy="355600"/>
          </a:xfrm>
          <a:prstGeom prst="rect">
            <a:avLst/>
          </a:prstGeom>
          <a:noFill/>
          <a:ln/>
        </p:spPr>
        <p:txBody>
          <a:bodyPr wrap="square" lIns="0" tIns="0" rIns="0" bIns="0" rtlCol="0" anchor="ctr"/>
          <a:lstStyle/>
          <a:p>
            <a:pPr>
              <a:lnSpc>
                <a:spcPct val="120000"/>
              </a:lnSpc>
            </a:pPr>
            <a:r>
              <a:rPr lang="en-US" sz="2000" b="1" dirty="0">
                <a:solidFill>
                  <a:srgbClr val="2A4B7C"/>
                </a:solidFill>
                <a:latin typeface="Noto Sans SC" pitchFamily="34" charset="0"/>
                <a:ea typeface="Noto Sans SC" pitchFamily="34" charset="-122"/>
                <a:cs typeface="Noto Sans SC" pitchFamily="34" charset="-120"/>
              </a:rPr>
              <a:t>Giai đoạn Mẫn cảm</a:t>
            </a:r>
            <a:endParaRPr lang="en-US" sz="1600" dirty="0"/>
          </a:p>
        </p:txBody>
      </p:sp>
      <p:sp>
        <p:nvSpPr>
          <p:cNvPr id="9" name="Text 7"/>
          <p:cNvSpPr/>
          <p:nvPr/>
        </p:nvSpPr>
        <p:spPr>
          <a:xfrm>
            <a:off x="812800" y="2540000"/>
            <a:ext cx="4457700" cy="66040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Lần đầu tiếp xúc dị nguyên:</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Hệ miễn dịch nhận diện và tạo kháng thể IgE đặc hiệu</a:t>
            </a:r>
            <a:endParaRPr lang="en-US" sz="1600" dirty="0"/>
          </a:p>
        </p:txBody>
      </p:sp>
      <p:sp>
        <p:nvSpPr>
          <p:cNvPr id="10" name="Shape 8"/>
          <p:cNvSpPr/>
          <p:nvPr/>
        </p:nvSpPr>
        <p:spPr>
          <a:xfrm>
            <a:off x="812800" y="3302000"/>
            <a:ext cx="4356100" cy="609600"/>
          </a:xfrm>
          <a:custGeom>
            <a:avLst/>
            <a:gdLst/>
            <a:ahLst/>
            <a:cxnLst/>
            <a:rect l="l" t="t" r="r" b="b"/>
            <a:pathLst>
              <a:path w="4356100" h="609600">
                <a:moveTo>
                  <a:pt x="101602" y="0"/>
                </a:moveTo>
                <a:lnTo>
                  <a:pt x="4254498" y="0"/>
                </a:lnTo>
                <a:cubicBezTo>
                  <a:pt x="4310611" y="0"/>
                  <a:pt x="4356100" y="45489"/>
                  <a:pt x="4356100" y="101602"/>
                </a:cubicBezTo>
                <a:lnTo>
                  <a:pt x="4356100" y="507998"/>
                </a:lnTo>
                <a:cubicBezTo>
                  <a:pt x="4356100" y="564111"/>
                  <a:pt x="4310611" y="609600"/>
                  <a:pt x="4254498" y="609600"/>
                </a:cubicBezTo>
                <a:lnTo>
                  <a:pt x="101602" y="609600"/>
                </a:lnTo>
                <a:cubicBezTo>
                  <a:pt x="45489" y="609600"/>
                  <a:pt x="0" y="564111"/>
                  <a:pt x="0" y="507998"/>
                </a:cubicBezTo>
                <a:lnTo>
                  <a:pt x="0" y="101602"/>
                </a:lnTo>
                <a:cubicBezTo>
                  <a:pt x="0" y="45526"/>
                  <a:pt x="45526" y="0"/>
                  <a:pt x="101602" y="0"/>
                </a:cubicBezTo>
                <a:close/>
              </a:path>
            </a:pathLst>
          </a:custGeom>
          <a:solidFill>
            <a:srgbClr val="2A4B7C">
              <a:alpha val="10196"/>
            </a:srgbClr>
          </a:solidFill>
          <a:ln/>
        </p:spPr>
      </p:sp>
      <p:sp>
        <p:nvSpPr>
          <p:cNvPr id="11" name="Text 9"/>
          <p:cNvSpPr/>
          <p:nvPr/>
        </p:nvSpPr>
        <p:spPr>
          <a:xfrm>
            <a:off x="965200" y="3454400"/>
            <a:ext cx="41529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IgE</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gắn vào bề mặt </a:t>
            </a:r>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tế bào mast</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và </a:t>
            </a:r>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basophil</a:t>
            </a:r>
            <a:endParaRPr lang="en-US" sz="1600" dirty="0"/>
          </a:p>
        </p:txBody>
      </p:sp>
      <p:sp>
        <p:nvSpPr>
          <p:cNvPr id="12" name="Shape 10"/>
          <p:cNvSpPr/>
          <p:nvPr/>
        </p:nvSpPr>
        <p:spPr>
          <a:xfrm>
            <a:off x="838200" y="4064000"/>
            <a:ext cx="203200" cy="203200"/>
          </a:xfrm>
          <a:custGeom>
            <a:avLst/>
            <a:gdLst/>
            <a:ahLst/>
            <a:cxnLst/>
            <a:rect l="l" t="t" r="r" b="b"/>
            <a:pathLst>
              <a:path w="203200" h="203200">
                <a:moveTo>
                  <a:pt x="101600" y="0"/>
                </a:moveTo>
                <a:cubicBezTo>
                  <a:pt x="157675" y="0"/>
                  <a:pt x="203200" y="45525"/>
                  <a:pt x="203200" y="101600"/>
                </a:cubicBezTo>
                <a:cubicBezTo>
                  <a:pt x="203200" y="157675"/>
                  <a:pt x="157675" y="203200"/>
                  <a:pt x="101600" y="203200"/>
                </a:cubicBezTo>
                <a:cubicBezTo>
                  <a:pt x="45525" y="203200"/>
                  <a:pt x="0" y="157675"/>
                  <a:pt x="0" y="101600"/>
                </a:cubicBezTo>
                <a:cubicBezTo>
                  <a:pt x="0" y="45525"/>
                  <a:pt x="45525" y="0"/>
                  <a:pt x="101600" y="0"/>
                </a:cubicBezTo>
                <a:close/>
                <a:moveTo>
                  <a:pt x="92075" y="47625"/>
                </a:moveTo>
                <a:lnTo>
                  <a:pt x="92075" y="101600"/>
                </a:lnTo>
                <a:cubicBezTo>
                  <a:pt x="92075" y="104775"/>
                  <a:pt x="93663" y="107752"/>
                  <a:pt x="96322" y="109538"/>
                </a:cubicBezTo>
                <a:lnTo>
                  <a:pt x="134422" y="134938"/>
                </a:lnTo>
                <a:cubicBezTo>
                  <a:pt x="138787" y="137874"/>
                  <a:pt x="144701" y="136684"/>
                  <a:pt x="147638" y="132278"/>
                </a:cubicBezTo>
                <a:cubicBezTo>
                  <a:pt x="150574" y="127873"/>
                  <a:pt x="149384" y="121999"/>
                  <a:pt x="144978" y="119063"/>
                </a:cubicBezTo>
                <a:lnTo>
                  <a:pt x="111125" y="96520"/>
                </a:lnTo>
                <a:lnTo>
                  <a:pt x="111125" y="47625"/>
                </a:lnTo>
                <a:cubicBezTo>
                  <a:pt x="111125" y="42347"/>
                  <a:pt x="106878" y="38100"/>
                  <a:pt x="101600" y="38100"/>
                </a:cubicBezTo>
                <a:cubicBezTo>
                  <a:pt x="96322" y="38100"/>
                  <a:pt x="92075" y="42347"/>
                  <a:pt x="92075" y="47625"/>
                </a:cubicBezTo>
                <a:close/>
              </a:path>
            </a:pathLst>
          </a:custGeom>
          <a:solidFill>
            <a:srgbClr val="2A4B7C"/>
          </a:solidFill>
          <a:ln/>
        </p:spPr>
      </p:sp>
      <p:sp>
        <p:nvSpPr>
          <p:cNvPr id="13" name="Text 11"/>
          <p:cNvSpPr/>
          <p:nvPr/>
        </p:nvSpPr>
        <p:spPr>
          <a:xfrm>
            <a:off x="1168400" y="4013200"/>
            <a:ext cx="1993900" cy="304800"/>
          </a:xfrm>
          <a:prstGeom prst="rect">
            <a:avLst/>
          </a:prstGeom>
          <a:noFill/>
          <a:ln/>
        </p:spPr>
        <p:txBody>
          <a:bodyPr wrap="square" lIns="0" tIns="0" rIns="0" bIns="0" rtlCol="0" anchor="ctr"/>
          <a:lstStyle/>
          <a:p>
            <a:pPr>
              <a:lnSpc>
                <a:spcPct val="130000"/>
              </a:lnSpc>
            </a:pPr>
            <a:r>
              <a:rPr lang="en-US" sz="1600" dirty="0">
                <a:solidFill>
                  <a:srgbClr val="212529">
                    <a:alpha val="70000"/>
                  </a:srgbClr>
                </a:solidFill>
                <a:latin typeface="Quattrocento Sans" pitchFamily="34" charset="0"/>
                <a:ea typeface="Quattrocento Sans" pitchFamily="34" charset="-122"/>
                <a:cs typeface="Quattrocento Sans" pitchFamily="34" charset="-120"/>
              </a:rPr>
              <a:t>Không có triệu chứng</a:t>
            </a:r>
            <a:endParaRPr lang="en-US" sz="1600" dirty="0"/>
          </a:p>
        </p:txBody>
      </p:sp>
      <p:sp>
        <p:nvSpPr>
          <p:cNvPr id="14" name="Shape 12"/>
          <p:cNvSpPr/>
          <p:nvPr/>
        </p:nvSpPr>
        <p:spPr>
          <a:xfrm>
            <a:off x="5698014" y="1422400"/>
            <a:ext cx="4889500" cy="4749800"/>
          </a:xfrm>
          <a:custGeom>
            <a:avLst/>
            <a:gdLst/>
            <a:ahLst/>
            <a:cxnLst/>
            <a:rect l="l" t="t" r="r" b="b"/>
            <a:pathLst>
              <a:path w="4889500" h="4749800">
                <a:moveTo>
                  <a:pt x="50800" y="0"/>
                </a:moveTo>
                <a:lnTo>
                  <a:pt x="4737079" y="0"/>
                </a:lnTo>
                <a:cubicBezTo>
                  <a:pt x="4821259" y="0"/>
                  <a:pt x="4889500" y="68241"/>
                  <a:pt x="4889500" y="152421"/>
                </a:cubicBezTo>
                <a:lnTo>
                  <a:pt x="4889500" y="4597379"/>
                </a:lnTo>
                <a:cubicBezTo>
                  <a:pt x="4889500" y="4681559"/>
                  <a:pt x="4821259" y="4749800"/>
                  <a:pt x="4737079" y="4749800"/>
                </a:cubicBezTo>
                <a:lnTo>
                  <a:pt x="50800" y="4749800"/>
                </a:lnTo>
                <a:cubicBezTo>
                  <a:pt x="22763" y="4749800"/>
                  <a:pt x="0" y="4727037"/>
                  <a:pt x="0" y="469900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15" name="Shape 13"/>
          <p:cNvSpPr/>
          <p:nvPr/>
        </p:nvSpPr>
        <p:spPr>
          <a:xfrm>
            <a:off x="5698014" y="1422400"/>
            <a:ext cx="50800" cy="4749800"/>
          </a:xfrm>
          <a:custGeom>
            <a:avLst/>
            <a:gdLst/>
            <a:ahLst/>
            <a:cxnLst/>
            <a:rect l="l" t="t" r="r" b="b"/>
            <a:pathLst>
              <a:path w="50800" h="4749800">
                <a:moveTo>
                  <a:pt x="50800" y="0"/>
                </a:moveTo>
                <a:lnTo>
                  <a:pt x="50800" y="0"/>
                </a:lnTo>
                <a:lnTo>
                  <a:pt x="50800" y="4749800"/>
                </a:lnTo>
                <a:lnTo>
                  <a:pt x="50800" y="4749800"/>
                </a:lnTo>
                <a:cubicBezTo>
                  <a:pt x="22763" y="4749800"/>
                  <a:pt x="0" y="4727037"/>
                  <a:pt x="0" y="4699000"/>
                </a:cubicBezTo>
                <a:lnTo>
                  <a:pt x="0" y="50800"/>
                </a:lnTo>
                <a:cubicBezTo>
                  <a:pt x="0" y="22763"/>
                  <a:pt x="22763" y="0"/>
                  <a:pt x="50800" y="0"/>
                </a:cubicBezTo>
                <a:close/>
              </a:path>
            </a:pathLst>
          </a:custGeom>
          <a:solidFill>
            <a:srgbClr val="C52726"/>
          </a:solidFill>
          <a:ln/>
        </p:spPr>
      </p:sp>
      <p:sp>
        <p:nvSpPr>
          <p:cNvPr id="16" name="Shape 14"/>
          <p:cNvSpPr/>
          <p:nvPr/>
        </p:nvSpPr>
        <p:spPr>
          <a:xfrm>
            <a:off x="5977414" y="16764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C52726"/>
          </a:solidFill>
          <a:ln/>
        </p:spPr>
      </p:sp>
      <p:sp>
        <p:nvSpPr>
          <p:cNvPr id="17" name="Text 15"/>
          <p:cNvSpPr/>
          <p:nvPr/>
        </p:nvSpPr>
        <p:spPr>
          <a:xfrm>
            <a:off x="5901214" y="1676400"/>
            <a:ext cx="863600" cy="711200"/>
          </a:xfrm>
          <a:prstGeom prst="rect">
            <a:avLst/>
          </a:prstGeom>
          <a:noFill/>
          <a:ln/>
        </p:spPr>
        <p:txBody>
          <a:bodyPr wrap="square" lIns="0" tIns="0" rIns="0" bIns="0" rtlCol="0" anchor="ctr"/>
          <a:lstStyle/>
          <a:p>
            <a:pPr algn="ctr">
              <a:lnSpc>
                <a:spcPct val="110000"/>
              </a:lnSpc>
            </a:pPr>
            <a:r>
              <a:rPr lang="en-US" sz="240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18" name="Text 16"/>
          <p:cNvSpPr/>
          <p:nvPr/>
        </p:nvSpPr>
        <p:spPr>
          <a:xfrm>
            <a:off x="6841014" y="1854200"/>
            <a:ext cx="2514600" cy="355600"/>
          </a:xfrm>
          <a:prstGeom prst="rect">
            <a:avLst/>
          </a:prstGeom>
          <a:noFill/>
          <a:ln/>
        </p:spPr>
        <p:txBody>
          <a:bodyPr wrap="square" lIns="0" tIns="0" rIns="0" bIns="0" rtlCol="0" anchor="ctr"/>
          <a:lstStyle/>
          <a:p>
            <a:pPr>
              <a:lnSpc>
                <a:spcPct val="120000"/>
              </a:lnSpc>
            </a:pPr>
            <a:r>
              <a:rPr lang="en-US" sz="2000" b="1" dirty="0">
                <a:solidFill>
                  <a:srgbClr val="C52726"/>
                </a:solidFill>
                <a:latin typeface="Noto Sans SC" pitchFamily="34" charset="0"/>
                <a:ea typeface="Noto Sans SC" pitchFamily="34" charset="-122"/>
                <a:cs typeface="Noto Sans SC" pitchFamily="34" charset="-120"/>
              </a:rPr>
              <a:t>Giai đoạn Kích hoạt</a:t>
            </a:r>
            <a:endParaRPr lang="en-US" sz="1600" dirty="0"/>
          </a:p>
        </p:txBody>
      </p:sp>
      <p:sp>
        <p:nvSpPr>
          <p:cNvPr id="19" name="Text 17"/>
          <p:cNvSpPr/>
          <p:nvPr/>
        </p:nvSpPr>
        <p:spPr>
          <a:xfrm>
            <a:off x="5977414" y="2540000"/>
            <a:ext cx="4457700" cy="66040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Tiếp xúc lại dị nguyên:</a:t>
            </a:r>
            <a:pPr>
              <a:lnSpc>
                <a:spcPct val="140000"/>
              </a:lnSpc>
            </a:pPr>
            <a:r>
              <a:rPr lang="en-US" sz="1600" dirty="0">
                <a:solidFill>
                  <a:srgbClr val="212529"/>
                </a:solidFill>
                <a:latin typeface="Quattrocento Sans" pitchFamily="34" charset="0"/>
                <a:ea typeface="Quattrocento Sans" pitchFamily="34" charset="-122"/>
                <a:cs typeface="Quattrocento Sans" pitchFamily="34" charset="-120"/>
              </a:rPr>
              <a:t> Dị nguyên liên kết với IgE → Kích hoạt tế bào mast</a:t>
            </a:r>
            <a:endParaRPr lang="en-US" sz="1600" dirty="0"/>
          </a:p>
        </p:txBody>
      </p:sp>
      <p:sp>
        <p:nvSpPr>
          <p:cNvPr id="20" name="Shape 18"/>
          <p:cNvSpPr/>
          <p:nvPr/>
        </p:nvSpPr>
        <p:spPr>
          <a:xfrm>
            <a:off x="5977414" y="3302000"/>
            <a:ext cx="4356100" cy="1879600"/>
          </a:xfrm>
          <a:custGeom>
            <a:avLst/>
            <a:gdLst/>
            <a:ahLst/>
            <a:cxnLst/>
            <a:rect l="l" t="t" r="r" b="b"/>
            <a:pathLst>
              <a:path w="4356100" h="1879600">
                <a:moveTo>
                  <a:pt x="101592" y="0"/>
                </a:moveTo>
                <a:lnTo>
                  <a:pt x="4254508" y="0"/>
                </a:lnTo>
                <a:cubicBezTo>
                  <a:pt x="4310616" y="0"/>
                  <a:pt x="4356100" y="45484"/>
                  <a:pt x="4356100" y="101592"/>
                </a:cubicBezTo>
                <a:lnTo>
                  <a:pt x="4356100" y="1778008"/>
                </a:lnTo>
                <a:cubicBezTo>
                  <a:pt x="4356100" y="1834116"/>
                  <a:pt x="4310616" y="1879600"/>
                  <a:pt x="4254508" y="1879600"/>
                </a:cubicBezTo>
                <a:lnTo>
                  <a:pt x="101592" y="1879600"/>
                </a:lnTo>
                <a:cubicBezTo>
                  <a:pt x="45484" y="1879600"/>
                  <a:pt x="0" y="1834116"/>
                  <a:pt x="0" y="1778008"/>
                </a:cubicBezTo>
                <a:lnTo>
                  <a:pt x="0" y="101592"/>
                </a:lnTo>
                <a:cubicBezTo>
                  <a:pt x="0" y="45522"/>
                  <a:pt x="45522" y="0"/>
                  <a:pt x="101592" y="0"/>
                </a:cubicBezTo>
                <a:close/>
              </a:path>
            </a:pathLst>
          </a:custGeom>
          <a:solidFill>
            <a:srgbClr val="C52726">
              <a:alpha val="10196"/>
            </a:srgbClr>
          </a:solidFill>
          <a:ln/>
        </p:spPr>
      </p:sp>
      <p:sp>
        <p:nvSpPr>
          <p:cNvPr id="21" name="Text 19"/>
          <p:cNvSpPr/>
          <p:nvPr/>
        </p:nvSpPr>
        <p:spPr>
          <a:xfrm>
            <a:off x="6129814" y="3454400"/>
            <a:ext cx="41529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Giải phóng </a:t>
            </a:r>
            <a:pPr>
              <a:lnSpc>
                <a:spcPct val="130000"/>
              </a:lnSpc>
            </a:pPr>
            <a:r>
              <a:rPr lang="en-US" sz="1600" b="1" dirty="0">
                <a:solidFill>
                  <a:srgbClr val="C52726"/>
                </a:solidFill>
                <a:latin typeface="Quattrocento Sans" pitchFamily="34" charset="0"/>
                <a:ea typeface="Quattrocento Sans" pitchFamily="34" charset="-122"/>
                <a:cs typeface="Quattrocento Sans" pitchFamily="34" charset="-120"/>
              </a:rPr>
              <a:t>massive</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các chất trung gian:</a:t>
            </a:r>
            <a:endParaRPr lang="en-US" sz="1600" dirty="0"/>
          </a:p>
        </p:txBody>
      </p:sp>
      <p:sp>
        <p:nvSpPr>
          <p:cNvPr id="22" name="Text 20"/>
          <p:cNvSpPr/>
          <p:nvPr/>
        </p:nvSpPr>
        <p:spPr>
          <a:xfrm>
            <a:off x="6129814" y="3810000"/>
            <a:ext cx="41529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a:t>
            </a:r>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Histamine</a:t>
            </a:r>
            <a:endParaRPr lang="en-US" sz="1600" dirty="0"/>
          </a:p>
        </p:txBody>
      </p:sp>
      <p:sp>
        <p:nvSpPr>
          <p:cNvPr id="23" name="Text 21"/>
          <p:cNvSpPr/>
          <p:nvPr/>
        </p:nvSpPr>
        <p:spPr>
          <a:xfrm>
            <a:off x="6129814" y="4114800"/>
            <a:ext cx="41529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a:t>
            </a:r>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Leukotrienes (LTC4, LTD4, LTE4)</a:t>
            </a:r>
            <a:endParaRPr lang="en-US" sz="1600" dirty="0"/>
          </a:p>
        </p:txBody>
      </p:sp>
      <p:sp>
        <p:nvSpPr>
          <p:cNvPr id="24" name="Text 22"/>
          <p:cNvSpPr/>
          <p:nvPr/>
        </p:nvSpPr>
        <p:spPr>
          <a:xfrm>
            <a:off x="6129814" y="4419600"/>
            <a:ext cx="41529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a:t>
            </a:r>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Prostaglandin D2</a:t>
            </a:r>
            <a:endParaRPr lang="en-US" sz="1600" dirty="0"/>
          </a:p>
        </p:txBody>
      </p:sp>
      <p:sp>
        <p:nvSpPr>
          <p:cNvPr id="25" name="Text 23"/>
          <p:cNvSpPr/>
          <p:nvPr/>
        </p:nvSpPr>
        <p:spPr>
          <a:xfrm>
            <a:off x="6129814" y="4724400"/>
            <a:ext cx="4152900" cy="304800"/>
          </a:xfrm>
          <a:prstGeom prst="rect">
            <a:avLst/>
          </a:prstGeom>
          <a:noFill/>
          <a:ln/>
        </p:spPr>
        <p:txBody>
          <a:bodyPr wrap="square" lIns="0" tIns="0" rIns="0" bIns="0" rtlCol="0" anchor="ctr"/>
          <a:lstStyle/>
          <a:p>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a:t>
            </a:r>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Tryptase, cytokines</a:t>
            </a:r>
            <a:endParaRPr lang="en-US" sz="1600" dirty="0"/>
          </a:p>
        </p:txBody>
      </p:sp>
      <p:sp>
        <p:nvSpPr>
          <p:cNvPr id="26" name="Shape 24"/>
          <p:cNvSpPr/>
          <p:nvPr/>
        </p:nvSpPr>
        <p:spPr>
          <a:xfrm>
            <a:off x="6015514" y="5334000"/>
            <a:ext cx="177800" cy="203200"/>
          </a:xfrm>
          <a:custGeom>
            <a:avLst/>
            <a:gdLst/>
            <a:ahLst/>
            <a:cxnLst/>
            <a:rect l="l" t="t" r="r" b="b"/>
            <a:pathLst>
              <a:path w="177800" h="203200">
                <a:moveTo>
                  <a:pt x="134461" y="-3929"/>
                </a:moveTo>
                <a:cubicBezTo>
                  <a:pt x="139184" y="-516"/>
                  <a:pt x="140930" y="5675"/>
                  <a:pt x="138787" y="11073"/>
                </a:cubicBezTo>
                <a:lnTo>
                  <a:pt x="107672" y="88900"/>
                </a:lnTo>
                <a:lnTo>
                  <a:pt x="165100" y="88900"/>
                </a:lnTo>
                <a:cubicBezTo>
                  <a:pt x="170458" y="88900"/>
                  <a:pt x="175220" y="92234"/>
                  <a:pt x="177046" y="97274"/>
                </a:cubicBezTo>
                <a:cubicBezTo>
                  <a:pt x="178872" y="102314"/>
                  <a:pt x="177324" y="107950"/>
                  <a:pt x="173236" y="111363"/>
                </a:cubicBezTo>
                <a:lnTo>
                  <a:pt x="58936" y="206613"/>
                </a:lnTo>
                <a:cubicBezTo>
                  <a:pt x="54451" y="210344"/>
                  <a:pt x="48062" y="210542"/>
                  <a:pt x="43339" y="207129"/>
                </a:cubicBezTo>
                <a:cubicBezTo>
                  <a:pt x="38616" y="203716"/>
                  <a:pt x="36870" y="197525"/>
                  <a:pt x="39013" y="192127"/>
                </a:cubicBezTo>
                <a:lnTo>
                  <a:pt x="70128" y="114300"/>
                </a:lnTo>
                <a:lnTo>
                  <a:pt x="12700" y="114300"/>
                </a:lnTo>
                <a:cubicBezTo>
                  <a:pt x="7342" y="114300"/>
                  <a:pt x="2580" y="110966"/>
                  <a:pt x="754" y="105926"/>
                </a:cubicBezTo>
                <a:cubicBezTo>
                  <a:pt x="-1072" y="100886"/>
                  <a:pt x="476" y="95250"/>
                  <a:pt x="4564" y="91837"/>
                </a:cubicBezTo>
                <a:lnTo>
                  <a:pt x="118864" y="-3413"/>
                </a:lnTo>
                <a:cubicBezTo>
                  <a:pt x="123349" y="-7144"/>
                  <a:pt x="129738" y="-7342"/>
                  <a:pt x="134461" y="-3929"/>
                </a:cubicBezTo>
                <a:close/>
              </a:path>
            </a:pathLst>
          </a:custGeom>
          <a:solidFill>
            <a:srgbClr val="C52726"/>
          </a:solidFill>
          <a:ln/>
        </p:spPr>
      </p:sp>
      <p:sp>
        <p:nvSpPr>
          <p:cNvPr id="27" name="Text 25"/>
          <p:cNvSpPr/>
          <p:nvPr/>
        </p:nvSpPr>
        <p:spPr>
          <a:xfrm>
            <a:off x="6333014" y="5283200"/>
            <a:ext cx="2794000" cy="304800"/>
          </a:xfrm>
          <a:prstGeom prst="rect">
            <a:avLst/>
          </a:prstGeom>
          <a:noFill/>
          <a:ln/>
        </p:spPr>
        <p:txBody>
          <a:bodyPr wrap="square" lIns="0" tIns="0" rIns="0" bIns="0" rtlCol="0" anchor="ctr"/>
          <a:lstStyle/>
          <a:p>
            <a:pPr>
              <a:lnSpc>
                <a:spcPct val="130000"/>
              </a:lnSpc>
            </a:pPr>
            <a:r>
              <a:rPr lang="en-US" sz="1600" dirty="0">
                <a:solidFill>
                  <a:srgbClr val="212529">
                    <a:alpha val="70000"/>
                  </a:srgbClr>
                </a:solidFill>
                <a:latin typeface="Quattrocento Sans" pitchFamily="34" charset="0"/>
                <a:ea typeface="Quattrocento Sans" pitchFamily="34" charset="-122"/>
                <a:cs typeface="Quattrocento Sans" pitchFamily="34" charset="-120"/>
              </a:rPr>
              <a:t>Diễn ra trong vài giây đến phút</a:t>
            </a:r>
            <a:endParaRPr lang="en-US" sz="1600" dirty="0"/>
          </a:p>
        </p:txBody>
      </p:sp>
      <p:sp>
        <p:nvSpPr>
          <p:cNvPr id="28" name="Shape 26"/>
          <p:cNvSpPr/>
          <p:nvPr/>
        </p:nvSpPr>
        <p:spPr>
          <a:xfrm>
            <a:off x="10862628" y="1422400"/>
            <a:ext cx="4889500" cy="4749800"/>
          </a:xfrm>
          <a:custGeom>
            <a:avLst/>
            <a:gdLst/>
            <a:ahLst/>
            <a:cxnLst/>
            <a:rect l="l" t="t" r="r" b="b"/>
            <a:pathLst>
              <a:path w="4889500" h="4749800">
                <a:moveTo>
                  <a:pt x="50800" y="0"/>
                </a:moveTo>
                <a:lnTo>
                  <a:pt x="4737079" y="0"/>
                </a:lnTo>
                <a:cubicBezTo>
                  <a:pt x="4821259" y="0"/>
                  <a:pt x="4889500" y="68241"/>
                  <a:pt x="4889500" y="152421"/>
                </a:cubicBezTo>
                <a:lnTo>
                  <a:pt x="4889500" y="4597379"/>
                </a:lnTo>
                <a:cubicBezTo>
                  <a:pt x="4889500" y="4681559"/>
                  <a:pt x="4821259" y="4749800"/>
                  <a:pt x="4737079" y="4749800"/>
                </a:cubicBezTo>
                <a:lnTo>
                  <a:pt x="50800" y="4749800"/>
                </a:lnTo>
                <a:cubicBezTo>
                  <a:pt x="22763" y="4749800"/>
                  <a:pt x="0" y="4727037"/>
                  <a:pt x="0" y="4699000"/>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29" name="Shape 27"/>
          <p:cNvSpPr/>
          <p:nvPr/>
        </p:nvSpPr>
        <p:spPr>
          <a:xfrm>
            <a:off x="10862628" y="1422400"/>
            <a:ext cx="50800" cy="4749800"/>
          </a:xfrm>
          <a:custGeom>
            <a:avLst/>
            <a:gdLst/>
            <a:ahLst/>
            <a:cxnLst/>
            <a:rect l="l" t="t" r="r" b="b"/>
            <a:pathLst>
              <a:path w="50800" h="4749800">
                <a:moveTo>
                  <a:pt x="50800" y="0"/>
                </a:moveTo>
                <a:lnTo>
                  <a:pt x="50800" y="0"/>
                </a:lnTo>
                <a:lnTo>
                  <a:pt x="50800" y="4749800"/>
                </a:lnTo>
                <a:lnTo>
                  <a:pt x="50800" y="4749800"/>
                </a:lnTo>
                <a:cubicBezTo>
                  <a:pt x="22763" y="4749800"/>
                  <a:pt x="0" y="4727037"/>
                  <a:pt x="0" y="4699000"/>
                </a:cubicBezTo>
                <a:lnTo>
                  <a:pt x="0" y="50800"/>
                </a:lnTo>
                <a:cubicBezTo>
                  <a:pt x="0" y="22763"/>
                  <a:pt x="22763" y="0"/>
                  <a:pt x="50800" y="0"/>
                </a:cubicBezTo>
                <a:close/>
              </a:path>
            </a:pathLst>
          </a:custGeom>
          <a:solidFill>
            <a:srgbClr val="5D7FA3"/>
          </a:solidFill>
          <a:ln/>
        </p:spPr>
      </p:sp>
      <p:sp>
        <p:nvSpPr>
          <p:cNvPr id="30" name="Shape 28"/>
          <p:cNvSpPr/>
          <p:nvPr/>
        </p:nvSpPr>
        <p:spPr>
          <a:xfrm>
            <a:off x="11142028" y="16764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5D7FA3"/>
          </a:solidFill>
          <a:ln/>
        </p:spPr>
      </p:sp>
      <p:sp>
        <p:nvSpPr>
          <p:cNvPr id="31" name="Text 29"/>
          <p:cNvSpPr/>
          <p:nvPr/>
        </p:nvSpPr>
        <p:spPr>
          <a:xfrm>
            <a:off x="11065828" y="1676400"/>
            <a:ext cx="863600" cy="711200"/>
          </a:xfrm>
          <a:prstGeom prst="rect">
            <a:avLst/>
          </a:prstGeom>
          <a:noFill/>
          <a:ln/>
        </p:spPr>
        <p:txBody>
          <a:bodyPr wrap="square" lIns="0" tIns="0" rIns="0" bIns="0" rtlCol="0" anchor="ctr"/>
          <a:lstStyle/>
          <a:p>
            <a:pPr algn="ctr">
              <a:lnSpc>
                <a:spcPct val="110000"/>
              </a:lnSpc>
            </a:pPr>
            <a:r>
              <a:rPr lang="en-US" sz="240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2" name="Text 30"/>
          <p:cNvSpPr/>
          <p:nvPr/>
        </p:nvSpPr>
        <p:spPr>
          <a:xfrm>
            <a:off x="12005628" y="1854200"/>
            <a:ext cx="2870200" cy="355600"/>
          </a:xfrm>
          <a:prstGeom prst="rect">
            <a:avLst/>
          </a:prstGeom>
          <a:noFill/>
          <a:ln/>
        </p:spPr>
        <p:txBody>
          <a:bodyPr wrap="square" lIns="0" tIns="0" rIns="0" bIns="0" rtlCol="0" anchor="ctr"/>
          <a:lstStyle/>
          <a:p>
            <a:pPr>
              <a:lnSpc>
                <a:spcPct val="120000"/>
              </a:lnSpc>
            </a:pPr>
            <a:r>
              <a:rPr lang="en-US" sz="2000" b="1" dirty="0">
                <a:solidFill>
                  <a:srgbClr val="5D7FA3"/>
                </a:solidFill>
                <a:latin typeface="Noto Sans SC" pitchFamily="34" charset="0"/>
                <a:ea typeface="Noto Sans SC" pitchFamily="34" charset="-122"/>
                <a:cs typeface="Noto Sans SC" pitchFamily="34" charset="-120"/>
              </a:rPr>
              <a:t>Giai đoạn Sinh lý bệnh</a:t>
            </a:r>
            <a:endParaRPr lang="en-US" sz="1600" dirty="0"/>
          </a:p>
        </p:txBody>
      </p:sp>
      <p:sp>
        <p:nvSpPr>
          <p:cNvPr id="33" name="Text 31"/>
          <p:cNvSpPr/>
          <p:nvPr/>
        </p:nvSpPr>
        <p:spPr>
          <a:xfrm>
            <a:off x="11142028" y="2590800"/>
            <a:ext cx="1687195" cy="223520"/>
          </a:xfrm>
          <a:prstGeom prst="rect">
            <a:avLst/>
          </a:prstGeom>
          <a:noFill/>
          <a:ln/>
        </p:spPr>
        <p:txBody>
          <a:bodyPr wrap="square" lIns="0" tIns="0" rIns="0" bIns="0" rtlCol="0" anchor="ctr"/>
          <a:lstStyle/>
          <a:p>
            <a:pPr>
              <a:lnSpc>
                <a:spcPct val="140000"/>
              </a:lnSpc>
            </a:pPr>
            <a:r>
              <a:rPr lang="en-US" sz="1600" b="1" dirty="0">
                <a:solidFill>
                  <a:srgbClr val="212529"/>
                </a:solidFill>
                <a:latin typeface="Quattrocento Sans" pitchFamily="34" charset="0"/>
                <a:ea typeface="Quattrocento Sans" pitchFamily="34" charset="-122"/>
                <a:cs typeface="Quattrocento Sans" pitchFamily="34" charset="-120"/>
              </a:rPr>
              <a:t>Các mediator gây:</a:t>
            </a:r>
            <a:endParaRPr lang="en-US" sz="1600" dirty="0"/>
          </a:p>
        </p:txBody>
      </p:sp>
      <p:sp>
        <p:nvSpPr>
          <p:cNvPr id="34" name="Shape 32"/>
          <p:cNvSpPr/>
          <p:nvPr/>
        </p:nvSpPr>
        <p:spPr>
          <a:xfrm>
            <a:off x="11167428" y="3022600"/>
            <a:ext cx="177800" cy="177800"/>
          </a:xfrm>
          <a:custGeom>
            <a:avLst/>
            <a:gdLst/>
            <a:ahLst/>
            <a:cxnLst/>
            <a:rect l="l" t="t" r="r" b="b"/>
            <a:pathLst>
              <a:path w="177800" h="177800">
                <a:moveTo>
                  <a:pt x="174536" y="96748"/>
                </a:moveTo>
                <a:cubicBezTo>
                  <a:pt x="178877" y="92407"/>
                  <a:pt x="178877" y="85358"/>
                  <a:pt x="174536" y="81017"/>
                </a:cubicBezTo>
                <a:lnTo>
                  <a:pt x="118973" y="25455"/>
                </a:lnTo>
                <a:cubicBezTo>
                  <a:pt x="114632" y="21114"/>
                  <a:pt x="107583" y="21114"/>
                  <a:pt x="103242" y="25455"/>
                </a:cubicBezTo>
                <a:cubicBezTo>
                  <a:pt x="98901" y="29795"/>
                  <a:pt x="98901" y="36845"/>
                  <a:pt x="103242" y="41186"/>
                </a:cubicBezTo>
                <a:lnTo>
                  <a:pt x="139844" y="77788"/>
                </a:lnTo>
                <a:lnTo>
                  <a:pt x="11112" y="77788"/>
                </a:lnTo>
                <a:cubicBezTo>
                  <a:pt x="4966" y="77788"/>
                  <a:pt x="0" y="82753"/>
                  <a:pt x="0" y="88900"/>
                </a:cubicBezTo>
                <a:cubicBezTo>
                  <a:pt x="0" y="95047"/>
                  <a:pt x="4966" y="100013"/>
                  <a:pt x="11112" y="100013"/>
                </a:cubicBezTo>
                <a:lnTo>
                  <a:pt x="139844" y="100013"/>
                </a:lnTo>
                <a:lnTo>
                  <a:pt x="103242" y="136614"/>
                </a:lnTo>
                <a:cubicBezTo>
                  <a:pt x="98901" y="140955"/>
                  <a:pt x="98901" y="148005"/>
                  <a:pt x="103242" y="152345"/>
                </a:cubicBezTo>
                <a:cubicBezTo>
                  <a:pt x="107583" y="156686"/>
                  <a:pt x="114632" y="156686"/>
                  <a:pt x="118973" y="152345"/>
                </a:cubicBezTo>
                <a:lnTo>
                  <a:pt x="174536" y="96783"/>
                </a:lnTo>
                <a:close/>
              </a:path>
            </a:pathLst>
          </a:custGeom>
          <a:solidFill>
            <a:srgbClr val="C52726"/>
          </a:solidFill>
          <a:ln/>
        </p:spPr>
      </p:sp>
      <p:sp>
        <p:nvSpPr>
          <p:cNvPr id="35" name="Text 33"/>
          <p:cNvSpPr/>
          <p:nvPr/>
        </p:nvSpPr>
        <p:spPr>
          <a:xfrm>
            <a:off x="11465878" y="2971800"/>
            <a:ext cx="3975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Giãn mạch máu</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 Giảm sức cản ngoại biên</a:t>
            </a:r>
            <a:endParaRPr lang="en-US" sz="1600" dirty="0"/>
          </a:p>
        </p:txBody>
      </p:sp>
      <p:sp>
        <p:nvSpPr>
          <p:cNvPr id="36" name="Shape 34"/>
          <p:cNvSpPr/>
          <p:nvPr/>
        </p:nvSpPr>
        <p:spPr>
          <a:xfrm>
            <a:off x="11154728" y="3378200"/>
            <a:ext cx="177800" cy="177800"/>
          </a:xfrm>
          <a:custGeom>
            <a:avLst/>
            <a:gdLst/>
            <a:ahLst/>
            <a:cxnLst/>
            <a:rect l="l" t="t" r="r" b="b"/>
            <a:pathLst>
              <a:path w="177800" h="177800">
                <a:moveTo>
                  <a:pt x="174536" y="96748"/>
                </a:moveTo>
                <a:cubicBezTo>
                  <a:pt x="178877" y="92407"/>
                  <a:pt x="178877" y="85358"/>
                  <a:pt x="174536" y="81017"/>
                </a:cubicBezTo>
                <a:lnTo>
                  <a:pt x="118973" y="25455"/>
                </a:lnTo>
                <a:cubicBezTo>
                  <a:pt x="114632" y="21114"/>
                  <a:pt x="107583" y="21114"/>
                  <a:pt x="103242" y="25455"/>
                </a:cubicBezTo>
                <a:cubicBezTo>
                  <a:pt x="98901" y="29795"/>
                  <a:pt x="98901" y="36845"/>
                  <a:pt x="103242" y="41186"/>
                </a:cubicBezTo>
                <a:lnTo>
                  <a:pt x="139844" y="77788"/>
                </a:lnTo>
                <a:lnTo>
                  <a:pt x="11112" y="77788"/>
                </a:lnTo>
                <a:cubicBezTo>
                  <a:pt x="4966" y="77788"/>
                  <a:pt x="0" y="82753"/>
                  <a:pt x="0" y="88900"/>
                </a:cubicBezTo>
                <a:cubicBezTo>
                  <a:pt x="0" y="95047"/>
                  <a:pt x="4966" y="100013"/>
                  <a:pt x="11112" y="100013"/>
                </a:cubicBezTo>
                <a:lnTo>
                  <a:pt x="139844" y="100013"/>
                </a:lnTo>
                <a:lnTo>
                  <a:pt x="103242" y="136614"/>
                </a:lnTo>
                <a:cubicBezTo>
                  <a:pt x="98901" y="140955"/>
                  <a:pt x="98901" y="148005"/>
                  <a:pt x="103242" y="152345"/>
                </a:cubicBezTo>
                <a:cubicBezTo>
                  <a:pt x="107583" y="156686"/>
                  <a:pt x="114632" y="156686"/>
                  <a:pt x="118973" y="152345"/>
                </a:cubicBezTo>
                <a:lnTo>
                  <a:pt x="174536" y="96783"/>
                </a:lnTo>
                <a:close/>
              </a:path>
            </a:pathLst>
          </a:custGeom>
          <a:solidFill>
            <a:srgbClr val="C52726"/>
          </a:solidFill>
          <a:ln/>
        </p:spPr>
      </p:sp>
      <p:sp>
        <p:nvSpPr>
          <p:cNvPr id="37" name="Text 35"/>
          <p:cNvSpPr/>
          <p:nvPr/>
        </p:nvSpPr>
        <p:spPr>
          <a:xfrm>
            <a:off x="11444288" y="3327400"/>
            <a:ext cx="4152900" cy="6096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Tăng thẩm thấu mao quản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 Mất dịch ngoài mạch</a:t>
            </a:r>
            <a:endParaRPr lang="en-US" sz="1600" dirty="0"/>
          </a:p>
        </p:txBody>
      </p:sp>
      <p:sp>
        <p:nvSpPr>
          <p:cNvPr id="38" name="Shape 36"/>
          <p:cNvSpPr/>
          <p:nvPr/>
        </p:nvSpPr>
        <p:spPr>
          <a:xfrm>
            <a:off x="11167428" y="4038600"/>
            <a:ext cx="177800" cy="177800"/>
          </a:xfrm>
          <a:custGeom>
            <a:avLst/>
            <a:gdLst/>
            <a:ahLst/>
            <a:cxnLst/>
            <a:rect l="l" t="t" r="r" b="b"/>
            <a:pathLst>
              <a:path w="177800" h="177800">
                <a:moveTo>
                  <a:pt x="174536" y="96748"/>
                </a:moveTo>
                <a:cubicBezTo>
                  <a:pt x="178877" y="92407"/>
                  <a:pt x="178877" y="85358"/>
                  <a:pt x="174536" y="81017"/>
                </a:cubicBezTo>
                <a:lnTo>
                  <a:pt x="118973" y="25455"/>
                </a:lnTo>
                <a:cubicBezTo>
                  <a:pt x="114632" y="21114"/>
                  <a:pt x="107583" y="21114"/>
                  <a:pt x="103242" y="25455"/>
                </a:cubicBezTo>
                <a:cubicBezTo>
                  <a:pt x="98901" y="29795"/>
                  <a:pt x="98901" y="36845"/>
                  <a:pt x="103242" y="41186"/>
                </a:cubicBezTo>
                <a:lnTo>
                  <a:pt x="139844" y="77788"/>
                </a:lnTo>
                <a:lnTo>
                  <a:pt x="11112" y="77788"/>
                </a:lnTo>
                <a:cubicBezTo>
                  <a:pt x="4966" y="77788"/>
                  <a:pt x="0" y="82753"/>
                  <a:pt x="0" y="88900"/>
                </a:cubicBezTo>
                <a:cubicBezTo>
                  <a:pt x="0" y="95047"/>
                  <a:pt x="4966" y="100013"/>
                  <a:pt x="11112" y="100013"/>
                </a:cubicBezTo>
                <a:lnTo>
                  <a:pt x="139844" y="100013"/>
                </a:lnTo>
                <a:lnTo>
                  <a:pt x="103242" y="136614"/>
                </a:lnTo>
                <a:cubicBezTo>
                  <a:pt x="98901" y="140955"/>
                  <a:pt x="98901" y="148005"/>
                  <a:pt x="103242" y="152345"/>
                </a:cubicBezTo>
                <a:cubicBezTo>
                  <a:pt x="107583" y="156686"/>
                  <a:pt x="114632" y="156686"/>
                  <a:pt x="118973" y="152345"/>
                </a:cubicBezTo>
                <a:lnTo>
                  <a:pt x="174536" y="96783"/>
                </a:lnTo>
                <a:close/>
              </a:path>
            </a:pathLst>
          </a:custGeom>
          <a:solidFill>
            <a:srgbClr val="C52726"/>
          </a:solidFill>
          <a:ln/>
        </p:spPr>
      </p:sp>
      <p:sp>
        <p:nvSpPr>
          <p:cNvPr id="39" name="Text 37"/>
          <p:cNvSpPr/>
          <p:nvPr/>
        </p:nvSpPr>
        <p:spPr>
          <a:xfrm>
            <a:off x="11465878" y="3987800"/>
            <a:ext cx="3289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Co thắt phế quản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 Khó thở, thở rít</a:t>
            </a:r>
            <a:endParaRPr lang="en-US" sz="1600" dirty="0"/>
          </a:p>
        </p:txBody>
      </p:sp>
      <p:sp>
        <p:nvSpPr>
          <p:cNvPr id="40" name="Shape 38"/>
          <p:cNvSpPr/>
          <p:nvPr/>
        </p:nvSpPr>
        <p:spPr>
          <a:xfrm>
            <a:off x="11154728" y="4394200"/>
            <a:ext cx="177800" cy="177800"/>
          </a:xfrm>
          <a:custGeom>
            <a:avLst/>
            <a:gdLst/>
            <a:ahLst/>
            <a:cxnLst/>
            <a:rect l="l" t="t" r="r" b="b"/>
            <a:pathLst>
              <a:path w="177800" h="177800">
                <a:moveTo>
                  <a:pt x="174536" y="96748"/>
                </a:moveTo>
                <a:cubicBezTo>
                  <a:pt x="178877" y="92407"/>
                  <a:pt x="178877" y="85358"/>
                  <a:pt x="174536" y="81017"/>
                </a:cubicBezTo>
                <a:lnTo>
                  <a:pt x="118973" y="25455"/>
                </a:lnTo>
                <a:cubicBezTo>
                  <a:pt x="114632" y="21114"/>
                  <a:pt x="107583" y="21114"/>
                  <a:pt x="103242" y="25455"/>
                </a:cubicBezTo>
                <a:cubicBezTo>
                  <a:pt x="98901" y="29795"/>
                  <a:pt x="98901" y="36845"/>
                  <a:pt x="103242" y="41186"/>
                </a:cubicBezTo>
                <a:lnTo>
                  <a:pt x="139844" y="77788"/>
                </a:lnTo>
                <a:lnTo>
                  <a:pt x="11112" y="77788"/>
                </a:lnTo>
                <a:cubicBezTo>
                  <a:pt x="4966" y="77788"/>
                  <a:pt x="0" y="82753"/>
                  <a:pt x="0" y="88900"/>
                </a:cubicBezTo>
                <a:cubicBezTo>
                  <a:pt x="0" y="95047"/>
                  <a:pt x="4966" y="100013"/>
                  <a:pt x="11112" y="100013"/>
                </a:cubicBezTo>
                <a:lnTo>
                  <a:pt x="139844" y="100013"/>
                </a:lnTo>
                <a:lnTo>
                  <a:pt x="103242" y="136614"/>
                </a:lnTo>
                <a:cubicBezTo>
                  <a:pt x="98901" y="140955"/>
                  <a:pt x="98901" y="148005"/>
                  <a:pt x="103242" y="152345"/>
                </a:cubicBezTo>
                <a:cubicBezTo>
                  <a:pt x="107583" y="156686"/>
                  <a:pt x="114632" y="156686"/>
                  <a:pt x="118973" y="152345"/>
                </a:cubicBezTo>
                <a:lnTo>
                  <a:pt x="174536" y="96783"/>
                </a:lnTo>
                <a:close/>
              </a:path>
            </a:pathLst>
          </a:custGeom>
          <a:solidFill>
            <a:srgbClr val="C52726"/>
          </a:solidFill>
          <a:ln/>
        </p:spPr>
      </p:sp>
      <p:sp>
        <p:nvSpPr>
          <p:cNvPr id="41" name="Text 39"/>
          <p:cNvSpPr/>
          <p:nvPr/>
        </p:nvSpPr>
        <p:spPr>
          <a:xfrm>
            <a:off x="11444605" y="4343400"/>
            <a:ext cx="4152900" cy="6096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Tăng tiết dịch đường hô hấp</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 Ứ đọng đờm nhầy</a:t>
            </a:r>
            <a:endParaRPr lang="en-US" sz="1600" dirty="0"/>
          </a:p>
        </p:txBody>
      </p:sp>
      <p:sp>
        <p:nvSpPr>
          <p:cNvPr id="42" name="Shape 40"/>
          <p:cNvSpPr/>
          <p:nvPr/>
        </p:nvSpPr>
        <p:spPr>
          <a:xfrm>
            <a:off x="11167428" y="5054600"/>
            <a:ext cx="177800" cy="177800"/>
          </a:xfrm>
          <a:custGeom>
            <a:avLst/>
            <a:gdLst/>
            <a:ahLst/>
            <a:cxnLst/>
            <a:rect l="l" t="t" r="r" b="b"/>
            <a:pathLst>
              <a:path w="177800" h="177800">
                <a:moveTo>
                  <a:pt x="174536" y="96748"/>
                </a:moveTo>
                <a:cubicBezTo>
                  <a:pt x="178877" y="92407"/>
                  <a:pt x="178877" y="85358"/>
                  <a:pt x="174536" y="81017"/>
                </a:cubicBezTo>
                <a:lnTo>
                  <a:pt x="118973" y="25455"/>
                </a:lnTo>
                <a:cubicBezTo>
                  <a:pt x="114632" y="21114"/>
                  <a:pt x="107583" y="21114"/>
                  <a:pt x="103242" y="25455"/>
                </a:cubicBezTo>
                <a:cubicBezTo>
                  <a:pt x="98901" y="29795"/>
                  <a:pt x="98901" y="36845"/>
                  <a:pt x="103242" y="41186"/>
                </a:cubicBezTo>
                <a:lnTo>
                  <a:pt x="139844" y="77788"/>
                </a:lnTo>
                <a:lnTo>
                  <a:pt x="11112" y="77788"/>
                </a:lnTo>
                <a:cubicBezTo>
                  <a:pt x="4966" y="77788"/>
                  <a:pt x="0" y="82753"/>
                  <a:pt x="0" y="88900"/>
                </a:cubicBezTo>
                <a:cubicBezTo>
                  <a:pt x="0" y="95047"/>
                  <a:pt x="4966" y="100013"/>
                  <a:pt x="11112" y="100013"/>
                </a:cubicBezTo>
                <a:lnTo>
                  <a:pt x="139844" y="100013"/>
                </a:lnTo>
                <a:lnTo>
                  <a:pt x="103242" y="136614"/>
                </a:lnTo>
                <a:cubicBezTo>
                  <a:pt x="98901" y="140955"/>
                  <a:pt x="98901" y="148005"/>
                  <a:pt x="103242" y="152345"/>
                </a:cubicBezTo>
                <a:cubicBezTo>
                  <a:pt x="107583" y="156686"/>
                  <a:pt x="114632" y="156686"/>
                  <a:pt x="118973" y="152345"/>
                </a:cubicBezTo>
                <a:lnTo>
                  <a:pt x="174536" y="96783"/>
                </a:lnTo>
                <a:close/>
              </a:path>
            </a:pathLst>
          </a:custGeom>
          <a:solidFill>
            <a:srgbClr val="C52726"/>
          </a:solidFill>
          <a:ln/>
        </p:spPr>
      </p:sp>
      <p:sp>
        <p:nvSpPr>
          <p:cNvPr id="43" name="Text 41"/>
          <p:cNvSpPr/>
          <p:nvPr/>
        </p:nvSpPr>
        <p:spPr>
          <a:xfrm>
            <a:off x="11465878" y="5003800"/>
            <a:ext cx="36703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Phù nề niêm mạc</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 Chít hẹp đường thở</a:t>
            </a:r>
            <a:endParaRPr lang="en-US" sz="1600" dirty="0"/>
          </a:p>
        </p:txBody>
      </p:sp>
      <p:sp>
        <p:nvSpPr>
          <p:cNvPr id="44" name="Shape 42"/>
          <p:cNvSpPr/>
          <p:nvPr/>
        </p:nvSpPr>
        <p:spPr>
          <a:xfrm>
            <a:off x="11142028" y="5410200"/>
            <a:ext cx="4356100" cy="508000"/>
          </a:xfrm>
          <a:custGeom>
            <a:avLst/>
            <a:gdLst/>
            <a:ahLst/>
            <a:cxnLst/>
            <a:rect l="l" t="t" r="r" b="b"/>
            <a:pathLst>
              <a:path w="4356100" h="508000">
                <a:moveTo>
                  <a:pt x="101600" y="0"/>
                </a:moveTo>
                <a:lnTo>
                  <a:pt x="4254500" y="0"/>
                </a:lnTo>
                <a:cubicBezTo>
                  <a:pt x="4310575" y="0"/>
                  <a:pt x="4356100" y="45525"/>
                  <a:pt x="4356100" y="101600"/>
                </a:cubicBezTo>
                <a:lnTo>
                  <a:pt x="4356100" y="406400"/>
                </a:lnTo>
                <a:cubicBezTo>
                  <a:pt x="4356100" y="462475"/>
                  <a:pt x="4310575" y="508000"/>
                  <a:pt x="4254500" y="508000"/>
                </a:cubicBezTo>
                <a:lnTo>
                  <a:pt x="101600" y="508000"/>
                </a:lnTo>
                <a:cubicBezTo>
                  <a:pt x="45525" y="508000"/>
                  <a:pt x="0" y="462475"/>
                  <a:pt x="0" y="406400"/>
                </a:cubicBezTo>
                <a:lnTo>
                  <a:pt x="0" y="101600"/>
                </a:lnTo>
                <a:cubicBezTo>
                  <a:pt x="0" y="45525"/>
                  <a:pt x="45525" y="0"/>
                  <a:pt x="101600" y="0"/>
                </a:cubicBezTo>
                <a:close/>
              </a:path>
            </a:pathLst>
          </a:custGeom>
          <a:solidFill>
            <a:srgbClr val="C52726"/>
          </a:solidFill>
          <a:ln/>
        </p:spPr>
      </p:sp>
      <p:sp>
        <p:nvSpPr>
          <p:cNvPr id="45" name="Text 43"/>
          <p:cNvSpPr/>
          <p:nvPr/>
        </p:nvSpPr>
        <p:spPr>
          <a:xfrm>
            <a:off x="11192828" y="5511800"/>
            <a:ext cx="4254500" cy="304800"/>
          </a:xfrm>
          <a:prstGeom prst="rect">
            <a:avLst/>
          </a:prstGeom>
          <a:noFill/>
          <a:ln/>
        </p:spPr>
        <p:txBody>
          <a:bodyPr wrap="square" lIns="0" tIns="0" rIns="0" bIns="0" rtlCol="0" anchor="ctr"/>
          <a:lstStyle/>
          <a:p>
            <a:pPr algn="ctr">
              <a:lnSpc>
                <a:spcPct val="130000"/>
              </a:lnSpc>
            </a:pPr>
            <a:r>
              <a:rPr lang="en-US" sz="1600" b="1" dirty="0">
                <a:solidFill>
                  <a:srgbClr val="FFFFFF"/>
                </a:solidFill>
                <a:latin typeface="Quattrocento Sans" pitchFamily="34" charset="0"/>
                <a:ea typeface="Quattrocento Sans" pitchFamily="34" charset="-122"/>
                <a:cs typeface="Quattrocento Sans" pitchFamily="34" charset="-120"/>
              </a:rPr>
              <a:t>KẾT QUẢ: SỐC + KHÓ THỞ</a:t>
            </a:r>
            <a:endParaRPr lang="en-US" sz="1600" dirty="0"/>
          </a:p>
        </p:txBody>
      </p:sp>
      <p:sp>
        <p:nvSpPr>
          <p:cNvPr id="46" name="Shape 44"/>
          <p:cNvSpPr/>
          <p:nvPr/>
        </p:nvSpPr>
        <p:spPr>
          <a:xfrm>
            <a:off x="508000" y="6375400"/>
            <a:ext cx="15240000" cy="1219200"/>
          </a:xfrm>
          <a:custGeom>
            <a:avLst/>
            <a:gdLst/>
            <a:ahLst/>
            <a:cxnLst/>
            <a:rect l="l" t="t" r="r" b="b"/>
            <a:pathLst>
              <a:path w="15240000" h="1219200">
                <a:moveTo>
                  <a:pt x="152400" y="0"/>
                </a:moveTo>
                <a:lnTo>
                  <a:pt x="15087600" y="0"/>
                </a:lnTo>
                <a:cubicBezTo>
                  <a:pt x="15171712" y="0"/>
                  <a:pt x="15240000" y="68288"/>
                  <a:pt x="15240000" y="152400"/>
                </a:cubicBezTo>
                <a:lnTo>
                  <a:pt x="15240000" y="1066800"/>
                </a:lnTo>
                <a:cubicBezTo>
                  <a:pt x="15240000" y="1150912"/>
                  <a:pt x="15171712" y="1219200"/>
                  <a:pt x="15087600" y="1219200"/>
                </a:cubicBezTo>
                <a:lnTo>
                  <a:pt x="152400" y="1219200"/>
                </a:lnTo>
                <a:cubicBezTo>
                  <a:pt x="68288" y="1219200"/>
                  <a:pt x="0" y="1150912"/>
                  <a:pt x="0" y="1066800"/>
                </a:cubicBezTo>
                <a:lnTo>
                  <a:pt x="0" y="152400"/>
                </a:lnTo>
                <a:cubicBezTo>
                  <a:pt x="0" y="68288"/>
                  <a:pt x="68288" y="0"/>
                  <a:pt x="1524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47" name="Shape 45"/>
          <p:cNvSpPr/>
          <p:nvPr/>
        </p:nvSpPr>
        <p:spPr>
          <a:xfrm>
            <a:off x="730250" y="6604000"/>
            <a:ext cx="342900" cy="304800"/>
          </a:xfrm>
          <a:custGeom>
            <a:avLst/>
            <a:gdLst/>
            <a:ahLst/>
            <a:cxnLst/>
            <a:rect l="l" t="t" r="r" b="b"/>
            <a:pathLst>
              <a:path w="342900" h="304800">
                <a:moveTo>
                  <a:pt x="38100" y="19050"/>
                </a:moveTo>
                <a:cubicBezTo>
                  <a:pt x="17085" y="19050"/>
                  <a:pt x="0" y="36135"/>
                  <a:pt x="0" y="57150"/>
                </a:cubicBezTo>
                <a:lnTo>
                  <a:pt x="0" y="228600"/>
                </a:lnTo>
                <a:cubicBezTo>
                  <a:pt x="0" y="249615"/>
                  <a:pt x="17085" y="266700"/>
                  <a:pt x="38100" y="266700"/>
                </a:cubicBezTo>
                <a:lnTo>
                  <a:pt x="40065" y="266700"/>
                </a:lnTo>
                <a:cubicBezTo>
                  <a:pt x="46256" y="288667"/>
                  <a:pt x="66496" y="304800"/>
                  <a:pt x="90488" y="304800"/>
                </a:cubicBezTo>
                <a:cubicBezTo>
                  <a:pt x="114479" y="304800"/>
                  <a:pt x="134660" y="288667"/>
                  <a:pt x="140910" y="266700"/>
                </a:cubicBezTo>
                <a:lnTo>
                  <a:pt x="201990" y="266700"/>
                </a:lnTo>
                <a:cubicBezTo>
                  <a:pt x="208181" y="288667"/>
                  <a:pt x="228421" y="304800"/>
                  <a:pt x="252412" y="304800"/>
                </a:cubicBezTo>
                <a:cubicBezTo>
                  <a:pt x="276404" y="304800"/>
                  <a:pt x="296585" y="288667"/>
                  <a:pt x="302835" y="266700"/>
                </a:cubicBezTo>
                <a:lnTo>
                  <a:pt x="304800" y="266700"/>
                </a:lnTo>
                <a:cubicBezTo>
                  <a:pt x="325815" y="266700"/>
                  <a:pt x="342900" y="249615"/>
                  <a:pt x="342900" y="228600"/>
                </a:cubicBezTo>
                <a:lnTo>
                  <a:pt x="342900" y="141268"/>
                </a:lnTo>
                <a:cubicBezTo>
                  <a:pt x="342900" y="131147"/>
                  <a:pt x="338911" y="121444"/>
                  <a:pt x="331768" y="114300"/>
                </a:cubicBezTo>
                <a:lnTo>
                  <a:pt x="304800" y="87332"/>
                </a:lnTo>
                <a:cubicBezTo>
                  <a:pt x="297656" y="80189"/>
                  <a:pt x="287953" y="76200"/>
                  <a:pt x="277832" y="76200"/>
                </a:cubicBezTo>
                <a:lnTo>
                  <a:pt x="247650" y="76200"/>
                </a:lnTo>
                <a:lnTo>
                  <a:pt x="247650" y="57150"/>
                </a:lnTo>
                <a:cubicBezTo>
                  <a:pt x="247650" y="36135"/>
                  <a:pt x="230565" y="19050"/>
                  <a:pt x="209550" y="19050"/>
                </a:cubicBezTo>
                <a:lnTo>
                  <a:pt x="38100" y="19050"/>
                </a:lnTo>
                <a:close/>
                <a:moveTo>
                  <a:pt x="304800" y="141268"/>
                </a:moveTo>
                <a:lnTo>
                  <a:pt x="304800" y="171450"/>
                </a:lnTo>
                <a:lnTo>
                  <a:pt x="247650" y="171450"/>
                </a:lnTo>
                <a:lnTo>
                  <a:pt x="247650" y="114300"/>
                </a:lnTo>
                <a:lnTo>
                  <a:pt x="277832" y="114300"/>
                </a:lnTo>
                <a:lnTo>
                  <a:pt x="304800" y="141268"/>
                </a:lnTo>
                <a:close/>
                <a:moveTo>
                  <a:pt x="90488" y="228600"/>
                </a:moveTo>
                <a:cubicBezTo>
                  <a:pt x="103630" y="228600"/>
                  <a:pt x="114300" y="239270"/>
                  <a:pt x="114300" y="252413"/>
                </a:cubicBezTo>
                <a:cubicBezTo>
                  <a:pt x="114300" y="265555"/>
                  <a:pt x="103630" y="276225"/>
                  <a:pt x="90488" y="276225"/>
                </a:cubicBezTo>
                <a:cubicBezTo>
                  <a:pt x="77345" y="276225"/>
                  <a:pt x="66675" y="265555"/>
                  <a:pt x="66675" y="252413"/>
                </a:cubicBezTo>
                <a:cubicBezTo>
                  <a:pt x="66675" y="239270"/>
                  <a:pt x="77345" y="228600"/>
                  <a:pt x="90488" y="228600"/>
                </a:cubicBezTo>
                <a:close/>
                <a:moveTo>
                  <a:pt x="228600" y="252413"/>
                </a:moveTo>
                <a:cubicBezTo>
                  <a:pt x="228600" y="239270"/>
                  <a:pt x="239270" y="228600"/>
                  <a:pt x="252413" y="228600"/>
                </a:cubicBezTo>
                <a:cubicBezTo>
                  <a:pt x="265555" y="228600"/>
                  <a:pt x="276225" y="239270"/>
                  <a:pt x="276225" y="252413"/>
                </a:cubicBezTo>
                <a:cubicBezTo>
                  <a:pt x="276225" y="265555"/>
                  <a:pt x="265555" y="276225"/>
                  <a:pt x="252413" y="276225"/>
                </a:cubicBezTo>
                <a:cubicBezTo>
                  <a:pt x="239270" y="276225"/>
                  <a:pt x="228600" y="265555"/>
                  <a:pt x="228600" y="252413"/>
                </a:cubicBezTo>
                <a:close/>
                <a:moveTo>
                  <a:pt x="104775" y="80962"/>
                </a:moveTo>
                <a:cubicBezTo>
                  <a:pt x="104775" y="75724"/>
                  <a:pt x="109061" y="71438"/>
                  <a:pt x="114300" y="71438"/>
                </a:cubicBezTo>
                <a:lnTo>
                  <a:pt x="133350" y="71438"/>
                </a:lnTo>
                <a:cubicBezTo>
                  <a:pt x="138589" y="71438"/>
                  <a:pt x="142875" y="75724"/>
                  <a:pt x="142875" y="80962"/>
                </a:cubicBezTo>
                <a:lnTo>
                  <a:pt x="142875" y="104775"/>
                </a:lnTo>
                <a:lnTo>
                  <a:pt x="166688" y="104775"/>
                </a:lnTo>
                <a:cubicBezTo>
                  <a:pt x="171926" y="104775"/>
                  <a:pt x="176212" y="109061"/>
                  <a:pt x="176212" y="114300"/>
                </a:cubicBezTo>
                <a:lnTo>
                  <a:pt x="176212" y="133350"/>
                </a:lnTo>
                <a:cubicBezTo>
                  <a:pt x="176212" y="138589"/>
                  <a:pt x="171926" y="142875"/>
                  <a:pt x="166688" y="142875"/>
                </a:cubicBezTo>
                <a:lnTo>
                  <a:pt x="142875" y="142875"/>
                </a:lnTo>
                <a:lnTo>
                  <a:pt x="142875" y="166688"/>
                </a:lnTo>
                <a:cubicBezTo>
                  <a:pt x="142875" y="171926"/>
                  <a:pt x="138589" y="176212"/>
                  <a:pt x="133350" y="176212"/>
                </a:cubicBezTo>
                <a:lnTo>
                  <a:pt x="114300" y="176212"/>
                </a:lnTo>
                <a:cubicBezTo>
                  <a:pt x="109061" y="176212"/>
                  <a:pt x="104775" y="171926"/>
                  <a:pt x="104775" y="166688"/>
                </a:cubicBezTo>
                <a:lnTo>
                  <a:pt x="104775" y="142875"/>
                </a:lnTo>
                <a:lnTo>
                  <a:pt x="80962" y="142875"/>
                </a:lnTo>
                <a:cubicBezTo>
                  <a:pt x="75724" y="142875"/>
                  <a:pt x="71438" y="138589"/>
                  <a:pt x="71438" y="133350"/>
                </a:cubicBezTo>
                <a:lnTo>
                  <a:pt x="71438" y="114300"/>
                </a:lnTo>
                <a:cubicBezTo>
                  <a:pt x="71438" y="109061"/>
                  <a:pt x="75724" y="104775"/>
                  <a:pt x="80962" y="104775"/>
                </a:cubicBezTo>
                <a:lnTo>
                  <a:pt x="104775" y="104775"/>
                </a:lnTo>
                <a:lnTo>
                  <a:pt x="104775" y="80962"/>
                </a:lnTo>
                <a:close/>
              </a:path>
            </a:pathLst>
          </a:custGeom>
          <a:solidFill>
            <a:srgbClr val="FFFFFF"/>
          </a:solidFill>
          <a:ln/>
        </p:spPr>
      </p:sp>
      <p:sp>
        <p:nvSpPr>
          <p:cNvPr id="48" name="Text 46"/>
          <p:cNvSpPr/>
          <p:nvPr/>
        </p:nvSpPr>
        <p:spPr>
          <a:xfrm>
            <a:off x="1092200" y="6578600"/>
            <a:ext cx="14579600" cy="355600"/>
          </a:xfrm>
          <a:prstGeom prst="rect">
            <a:avLst/>
          </a:prstGeom>
          <a:noFill/>
          <a:ln/>
        </p:spPr>
        <p:txBody>
          <a:bodyPr wrap="square" lIns="0" tIns="0" rIns="0" bIns="0" rtlCol="0" anchor="ctr"/>
          <a:lstStyle/>
          <a:p>
            <a:pPr>
              <a:lnSpc>
                <a:spcPct val="120000"/>
              </a:lnSpc>
            </a:pPr>
            <a:r>
              <a:rPr lang="en-US" sz="2000" b="1" dirty="0">
                <a:solidFill>
                  <a:srgbClr val="FFFFFF"/>
                </a:solidFill>
                <a:latin typeface="Noto Sans SC" pitchFamily="34" charset="0"/>
                <a:ea typeface="Noto Sans SC" pitchFamily="34" charset="-122"/>
                <a:cs typeface="Noto Sans SC" pitchFamily="34" charset="-120"/>
              </a:rPr>
              <a:t>Ý nghĩa Lâm sàng</a:t>
            </a:r>
            <a:endParaRPr lang="en-US" sz="1600" dirty="0"/>
          </a:p>
        </p:txBody>
      </p:sp>
      <p:sp>
        <p:nvSpPr>
          <p:cNvPr id="49" name="Shape 47"/>
          <p:cNvSpPr/>
          <p:nvPr/>
        </p:nvSpPr>
        <p:spPr>
          <a:xfrm>
            <a:off x="749300" y="7086600"/>
            <a:ext cx="304800" cy="304800"/>
          </a:xfrm>
          <a:custGeom>
            <a:avLst/>
            <a:gdLst/>
            <a:ahLst/>
            <a:cxnLst/>
            <a:rect l="l" t="t" r="r" b="b"/>
            <a:pathLst>
              <a:path w="304800" h="304800">
                <a:moveTo>
                  <a:pt x="152400" y="304800"/>
                </a:moveTo>
                <a:cubicBezTo>
                  <a:pt x="236512" y="304800"/>
                  <a:pt x="304800" y="236512"/>
                  <a:pt x="304800" y="152400"/>
                </a:cubicBezTo>
                <a:cubicBezTo>
                  <a:pt x="304800" y="68288"/>
                  <a:pt x="236512" y="0"/>
                  <a:pt x="152400" y="0"/>
                </a:cubicBezTo>
                <a:cubicBezTo>
                  <a:pt x="68288" y="0"/>
                  <a:pt x="0" y="68288"/>
                  <a:pt x="0" y="152400"/>
                </a:cubicBezTo>
                <a:cubicBezTo>
                  <a:pt x="0" y="236512"/>
                  <a:pt x="68288" y="304800"/>
                  <a:pt x="152400" y="304800"/>
                </a:cubicBezTo>
                <a:close/>
                <a:moveTo>
                  <a:pt x="202644" y="126623"/>
                </a:moveTo>
                <a:lnTo>
                  <a:pt x="155019" y="202823"/>
                </a:lnTo>
                <a:cubicBezTo>
                  <a:pt x="152519" y="206812"/>
                  <a:pt x="148233" y="209312"/>
                  <a:pt x="143530" y="209550"/>
                </a:cubicBezTo>
                <a:cubicBezTo>
                  <a:pt x="138827" y="209788"/>
                  <a:pt x="134302" y="207645"/>
                  <a:pt x="131505" y="203835"/>
                </a:cubicBezTo>
                <a:lnTo>
                  <a:pt x="102930" y="165735"/>
                </a:lnTo>
                <a:cubicBezTo>
                  <a:pt x="98167" y="159425"/>
                  <a:pt x="99477" y="150495"/>
                  <a:pt x="105787" y="145733"/>
                </a:cubicBezTo>
                <a:cubicBezTo>
                  <a:pt x="112097" y="140970"/>
                  <a:pt x="121027" y="142280"/>
                  <a:pt x="125790" y="148590"/>
                </a:cubicBezTo>
                <a:lnTo>
                  <a:pt x="141863" y="170021"/>
                </a:lnTo>
                <a:lnTo>
                  <a:pt x="178415" y="111502"/>
                </a:lnTo>
                <a:cubicBezTo>
                  <a:pt x="182582" y="104835"/>
                  <a:pt x="191393" y="102751"/>
                  <a:pt x="198120" y="106978"/>
                </a:cubicBezTo>
                <a:cubicBezTo>
                  <a:pt x="204847" y="111204"/>
                  <a:pt x="206871" y="119955"/>
                  <a:pt x="202644" y="126683"/>
                </a:cubicBezTo>
                <a:close/>
              </a:path>
            </a:pathLst>
          </a:custGeom>
          <a:solidFill>
            <a:srgbClr val="FFFFFF"/>
          </a:solidFill>
          <a:ln/>
        </p:spPr>
      </p:sp>
      <p:sp>
        <p:nvSpPr>
          <p:cNvPr id="50" name="Text 48"/>
          <p:cNvSpPr/>
          <p:nvPr/>
        </p:nvSpPr>
        <p:spPr>
          <a:xfrm>
            <a:off x="1244600" y="7086600"/>
            <a:ext cx="28829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Hiểu cơ chế → Chẩn đoán sớm</a:t>
            </a:r>
            <a:endParaRPr lang="en-US" sz="1600" dirty="0"/>
          </a:p>
        </p:txBody>
      </p:sp>
      <p:sp>
        <p:nvSpPr>
          <p:cNvPr id="51" name="Shape 49"/>
          <p:cNvSpPr/>
          <p:nvPr/>
        </p:nvSpPr>
        <p:spPr>
          <a:xfrm>
            <a:off x="5761514" y="7086600"/>
            <a:ext cx="304800" cy="304800"/>
          </a:xfrm>
          <a:custGeom>
            <a:avLst/>
            <a:gdLst/>
            <a:ahLst/>
            <a:cxnLst/>
            <a:rect l="l" t="t" r="r" b="b"/>
            <a:pathLst>
              <a:path w="304800" h="304800">
                <a:moveTo>
                  <a:pt x="152400" y="304800"/>
                </a:moveTo>
                <a:cubicBezTo>
                  <a:pt x="236512" y="304800"/>
                  <a:pt x="304800" y="236512"/>
                  <a:pt x="304800" y="152400"/>
                </a:cubicBezTo>
                <a:cubicBezTo>
                  <a:pt x="304800" y="68288"/>
                  <a:pt x="236512" y="0"/>
                  <a:pt x="152400" y="0"/>
                </a:cubicBezTo>
                <a:cubicBezTo>
                  <a:pt x="68288" y="0"/>
                  <a:pt x="0" y="68288"/>
                  <a:pt x="0" y="152400"/>
                </a:cubicBezTo>
                <a:cubicBezTo>
                  <a:pt x="0" y="236512"/>
                  <a:pt x="68288" y="304800"/>
                  <a:pt x="152400" y="304800"/>
                </a:cubicBezTo>
                <a:close/>
                <a:moveTo>
                  <a:pt x="202644" y="126623"/>
                </a:moveTo>
                <a:lnTo>
                  <a:pt x="155019" y="202823"/>
                </a:lnTo>
                <a:cubicBezTo>
                  <a:pt x="152519" y="206812"/>
                  <a:pt x="148233" y="209312"/>
                  <a:pt x="143530" y="209550"/>
                </a:cubicBezTo>
                <a:cubicBezTo>
                  <a:pt x="138827" y="209788"/>
                  <a:pt x="134302" y="207645"/>
                  <a:pt x="131505" y="203835"/>
                </a:cubicBezTo>
                <a:lnTo>
                  <a:pt x="102930" y="165735"/>
                </a:lnTo>
                <a:cubicBezTo>
                  <a:pt x="98167" y="159425"/>
                  <a:pt x="99477" y="150495"/>
                  <a:pt x="105787" y="145733"/>
                </a:cubicBezTo>
                <a:cubicBezTo>
                  <a:pt x="112097" y="140970"/>
                  <a:pt x="121027" y="142280"/>
                  <a:pt x="125790" y="148590"/>
                </a:cubicBezTo>
                <a:lnTo>
                  <a:pt x="141863" y="170021"/>
                </a:lnTo>
                <a:lnTo>
                  <a:pt x="178415" y="111502"/>
                </a:lnTo>
                <a:cubicBezTo>
                  <a:pt x="182582" y="104835"/>
                  <a:pt x="191393" y="102751"/>
                  <a:pt x="198120" y="106978"/>
                </a:cubicBezTo>
                <a:cubicBezTo>
                  <a:pt x="204847" y="111204"/>
                  <a:pt x="206871" y="119955"/>
                  <a:pt x="202644" y="126683"/>
                </a:cubicBezTo>
                <a:close/>
              </a:path>
            </a:pathLst>
          </a:custGeom>
          <a:solidFill>
            <a:srgbClr val="FFFFFF"/>
          </a:solidFill>
          <a:ln/>
        </p:spPr>
      </p:sp>
      <p:sp>
        <p:nvSpPr>
          <p:cNvPr id="52" name="Text 50"/>
          <p:cNvSpPr/>
          <p:nvPr/>
        </p:nvSpPr>
        <p:spPr>
          <a:xfrm>
            <a:off x="6256814" y="7086600"/>
            <a:ext cx="29845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Adrenaline đối kháng mọi cơ chế</a:t>
            </a:r>
            <a:endParaRPr lang="en-US" sz="1600" dirty="0"/>
          </a:p>
        </p:txBody>
      </p:sp>
      <p:sp>
        <p:nvSpPr>
          <p:cNvPr id="53" name="Shape 51"/>
          <p:cNvSpPr/>
          <p:nvPr/>
        </p:nvSpPr>
        <p:spPr>
          <a:xfrm>
            <a:off x="10773728" y="7086600"/>
            <a:ext cx="304800" cy="304800"/>
          </a:xfrm>
          <a:custGeom>
            <a:avLst/>
            <a:gdLst/>
            <a:ahLst/>
            <a:cxnLst/>
            <a:rect l="l" t="t" r="r" b="b"/>
            <a:pathLst>
              <a:path w="304800" h="304800">
                <a:moveTo>
                  <a:pt x="152400" y="304800"/>
                </a:moveTo>
                <a:cubicBezTo>
                  <a:pt x="236512" y="304800"/>
                  <a:pt x="304800" y="236512"/>
                  <a:pt x="304800" y="152400"/>
                </a:cubicBezTo>
                <a:cubicBezTo>
                  <a:pt x="304800" y="68288"/>
                  <a:pt x="236512" y="0"/>
                  <a:pt x="152400" y="0"/>
                </a:cubicBezTo>
                <a:cubicBezTo>
                  <a:pt x="68288" y="0"/>
                  <a:pt x="0" y="68288"/>
                  <a:pt x="0" y="152400"/>
                </a:cubicBezTo>
                <a:cubicBezTo>
                  <a:pt x="0" y="236512"/>
                  <a:pt x="68288" y="304800"/>
                  <a:pt x="152400" y="304800"/>
                </a:cubicBezTo>
                <a:close/>
                <a:moveTo>
                  <a:pt x="202644" y="126623"/>
                </a:moveTo>
                <a:lnTo>
                  <a:pt x="155019" y="202823"/>
                </a:lnTo>
                <a:cubicBezTo>
                  <a:pt x="152519" y="206812"/>
                  <a:pt x="148233" y="209312"/>
                  <a:pt x="143530" y="209550"/>
                </a:cubicBezTo>
                <a:cubicBezTo>
                  <a:pt x="138827" y="209788"/>
                  <a:pt x="134302" y="207645"/>
                  <a:pt x="131505" y="203835"/>
                </a:cubicBezTo>
                <a:lnTo>
                  <a:pt x="102930" y="165735"/>
                </a:lnTo>
                <a:cubicBezTo>
                  <a:pt x="98167" y="159425"/>
                  <a:pt x="99477" y="150495"/>
                  <a:pt x="105787" y="145733"/>
                </a:cubicBezTo>
                <a:cubicBezTo>
                  <a:pt x="112097" y="140970"/>
                  <a:pt x="121027" y="142280"/>
                  <a:pt x="125790" y="148590"/>
                </a:cubicBezTo>
                <a:lnTo>
                  <a:pt x="141863" y="170021"/>
                </a:lnTo>
                <a:lnTo>
                  <a:pt x="178415" y="111502"/>
                </a:lnTo>
                <a:cubicBezTo>
                  <a:pt x="182582" y="104835"/>
                  <a:pt x="191393" y="102751"/>
                  <a:pt x="198120" y="106978"/>
                </a:cubicBezTo>
                <a:cubicBezTo>
                  <a:pt x="204847" y="111204"/>
                  <a:pt x="206871" y="119955"/>
                  <a:pt x="202644" y="126683"/>
                </a:cubicBezTo>
                <a:close/>
              </a:path>
            </a:pathLst>
          </a:custGeom>
          <a:solidFill>
            <a:srgbClr val="FFFFFF"/>
          </a:solidFill>
          <a:ln/>
        </p:spPr>
      </p:sp>
      <p:sp>
        <p:nvSpPr>
          <p:cNvPr id="54" name="Text 52"/>
          <p:cNvSpPr/>
          <p:nvPr/>
        </p:nvSpPr>
        <p:spPr>
          <a:xfrm>
            <a:off x="11269028" y="7086600"/>
            <a:ext cx="3098800" cy="304800"/>
          </a:xfrm>
          <a:prstGeom prst="rect">
            <a:avLst/>
          </a:prstGeom>
          <a:noFill/>
          <a:ln/>
        </p:spPr>
        <p:txBody>
          <a:bodyPr wrap="square" lIns="0" tIns="0" rIns="0" bIns="0" rtlCol="0" anchor="ctr"/>
          <a:lstStyle/>
          <a:p>
            <a:pPr>
              <a:lnSpc>
                <a:spcPct val="130000"/>
              </a:lnSpc>
            </a:pPr>
            <a:r>
              <a:rPr lang="en-US" sz="1600" dirty="0">
                <a:solidFill>
                  <a:srgbClr val="FFFFFF"/>
                </a:solidFill>
                <a:latin typeface="Quattrocento Sans" pitchFamily="34" charset="0"/>
                <a:ea typeface="Quattrocento Sans" pitchFamily="34" charset="-122"/>
                <a:cs typeface="Quattrocento Sans" pitchFamily="34" charset="-120"/>
              </a:rPr>
              <a:t>Càng sớm càng tốt, không trì hoãn</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A4B7C"/>
        </a:solidFill>
      </p:bgPr>
    </p:bg>
    <p:spTree>
      <p:nvGrpSpPr>
        <p:cNvPr id="1" name=""/>
        <p:cNvGrpSpPr/>
        <p:nvPr/>
      </p:nvGrpSpPr>
      <p:grpSpPr>
        <a:xfrm>
          <a:off x="0" y="0"/>
          <a:ext cx="0" cy="0"/>
          <a:chOff x="0" y="0"/>
          <a:chExt cx="0" cy="0"/>
        </a:xfrm>
      </p:grpSpPr>
      <p:sp>
        <p:nvSpPr>
          <p:cNvPr id="2" name="Shape 0"/>
          <p:cNvSpPr/>
          <p:nvPr/>
        </p:nvSpPr>
        <p:spPr>
          <a:xfrm>
            <a:off x="508000" y="1658938"/>
            <a:ext cx="1016000" cy="1016000"/>
          </a:xfrm>
          <a:custGeom>
            <a:avLst/>
            <a:gdLst/>
            <a:ahLst/>
            <a:cxnLst/>
            <a:rect l="l" t="t" r="r" b="b"/>
            <a:pathLst>
              <a:path w="1016000" h="1016000">
                <a:moveTo>
                  <a:pt x="203200" y="0"/>
                </a:moveTo>
                <a:lnTo>
                  <a:pt x="812800" y="0"/>
                </a:lnTo>
                <a:cubicBezTo>
                  <a:pt x="924949" y="0"/>
                  <a:pt x="1016000" y="91051"/>
                  <a:pt x="1016000" y="203200"/>
                </a:cubicBezTo>
                <a:lnTo>
                  <a:pt x="1016000" y="812800"/>
                </a:lnTo>
                <a:cubicBezTo>
                  <a:pt x="1016000" y="924949"/>
                  <a:pt x="924949" y="1016000"/>
                  <a:pt x="812800" y="1016000"/>
                </a:cubicBezTo>
                <a:lnTo>
                  <a:pt x="203200" y="1016000"/>
                </a:lnTo>
                <a:cubicBezTo>
                  <a:pt x="91051" y="1016000"/>
                  <a:pt x="0" y="924949"/>
                  <a:pt x="0" y="812800"/>
                </a:cubicBezTo>
                <a:lnTo>
                  <a:pt x="0" y="203200"/>
                </a:lnTo>
                <a:cubicBezTo>
                  <a:pt x="0" y="91051"/>
                  <a:pt x="91051" y="0"/>
                  <a:pt x="203200" y="0"/>
                </a:cubicBezTo>
                <a:close/>
              </a:path>
            </a:pathLst>
          </a:custGeom>
          <a:solidFill>
            <a:srgbClr val="C52726"/>
          </a:solidFill>
          <a:ln/>
          <a:effectLst>
            <a:outerShdw sx="100000" sy="100000" kx="0" ky="0" algn="bl" rotWithShape="0" blurRad="317500" dist="254000" dir="5400000">
              <a:srgbClr val="000000">
                <a:alpha val="10196"/>
              </a:srgbClr>
            </a:outerShdw>
          </a:effectLst>
        </p:spPr>
      </p:sp>
      <p:sp>
        <p:nvSpPr>
          <p:cNvPr id="3" name="Text 1"/>
          <p:cNvSpPr/>
          <p:nvPr/>
        </p:nvSpPr>
        <p:spPr>
          <a:xfrm>
            <a:off x="393700" y="1658938"/>
            <a:ext cx="1244600" cy="1016000"/>
          </a:xfrm>
          <a:prstGeom prst="rect">
            <a:avLst/>
          </a:prstGeom>
          <a:noFill/>
          <a:ln/>
        </p:spPr>
        <p:txBody>
          <a:bodyPr wrap="square" lIns="0" tIns="0" rIns="0" bIns="0" rtlCol="0" anchor="ctr"/>
          <a:lstStyle/>
          <a:p>
            <a:pPr algn="ctr">
              <a:lnSpc>
                <a:spcPct val="90000"/>
              </a:lnSpc>
            </a:pPr>
            <a:r>
              <a:rPr lang="en-US" sz="3600" b="1" dirty="0">
                <a:solidFill>
                  <a:srgbClr val="FFFFFF"/>
                </a:solidFill>
                <a:latin typeface="Quattrocento Sans" pitchFamily="34" charset="0"/>
                <a:ea typeface="Quattrocento Sans" pitchFamily="34" charset="-122"/>
                <a:cs typeface="Quattrocento Sans" pitchFamily="34" charset="-120"/>
              </a:rPr>
              <a:t>03</a:t>
            </a:r>
            <a:endParaRPr lang="en-US" sz="1600" dirty="0"/>
          </a:p>
        </p:txBody>
      </p:sp>
      <p:sp>
        <p:nvSpPr>
          <p:cNvPr id="4" name="Text 2"/>
          <p:cNvSpPr/>
          <p:nvPr/>
        </p:nvSpPr>
        <p:spPr>
          <a:xfrm>
            <a:off x="1930400" y="1658938"/>
            <a:ext cx="6261100" cy="1905000"/>
          </a:xfrm>
          <a:prstGeom prst="rect">
            <a:avLst/>
          </a:prstGeom>
          <a:noFill/>
          <a:ln/>
        </p:spPr>
        <p:txBody>
          <a:bodyPr wrap="square" lIns="0" tIns="0" rIns="0" bIns="0" rtlCol="0" anchor="ctr"/>
          <a:lstStyle/>
          <a:p>
            <a:pPr>
              <a:lnSpc>
                <a:spcPct val="100000"/>
              </a:lnSpc>
            </a:pPr>
            <a:r>
              <a:rPr lang="en-US" sz="6000" b="1" dirty="0">
                <a:solidFill>
                  <a:srgbClr val="FFFFFF"/>
                </a:solidFill>
                <a:latin typeface="Noto Sans SC" pitchFamily="34" charset="0"/>
                <a:ea typeface="Noto Sans SC" pitchFamily="34" charset="-122"/>
                <a:cs typeface="Noto Sans SC" pitchFamily="34" charset="-120"/>
              </a:rPr>
              <a:t>Nguyên nhân và</a:t>
            </a:r>
            <a:endParaRPr lang="en-US" sz="1600" dirty="0"/>
          </a:p>
          <a:p>
            <a:pPr>
              <a:lnSpc>
                <a:spcPct val="100000"/>
              </a:lnSpc>
            </a:pPr>
            <a:r>
              <a:rPr lang="en-US" sz="6000" b="1" dirty="0">
                <a:solidFill>
                  <a:srgbClr val="FFFFFF"/>
                </a:solidFill>
                <a:latin typeface="Noto Sans SC" pitchFamily="34" charset="0"/>
                <a:ea typeface="Noto Sans SC" pitchFamily="34" charset="-122"/>
                <a:cs typeface="Noto Sans SC" pitchFamily="34" charset="-120"/>
              </a:rPr>
              <a:t>Yếu tố nguy cơ</a:t>
            </a:r>
            <a:endParaRPr lang="en-US" sz="1600" dirty="0"/>
          </a:p>
        </p:txBody>
      </p:sp>
      <p:sp>
        <p:nvSpPr>
          <p:cNvPr id="5" name="Shape 3"/>
          <p:cNvSpPr/>
          <p:nvPr/>
        </p:nvSpPr>
        <p:spPr>
          <a:xfrm>
            <a:off x="1930400" y="3767138"/>
            <a:ext cx="2032000" cy="101600"/>
          </a:xfrm>
          <a:custGeom>
            <a:avLst/>
            <a:gdLst/>
            <a:ahLst/>
            <a:cxnLst/>
            <a:rect l="l" t="t" r="r" b="b"/>
            <a:pathLst>
              <a:path w="2032000" h="101600">
                <a:moveTo>
                  <a:pt x="0" y="0"/>
                </a:moveTo>
                <a:lnTo>
                  <a:pt x="2032000" y="0"/>
                </a:lnTo>
                <a:lnTo>
                  <a:pt x="2032000" y="101600"/>
                </a:lnTo>
                <a:lnTo>
                  <a:pt x="0" y="101600"/>
                </a:lnTo>
                <a:lnTo>
                  <a:pt x="0" y="0"/>
                </a:lnTo>
                <a:close/>
              </a:path>
            </a:pathLst>
          </a:custGeom>
          <a:solidFill>
            <a:srgbClr val="C52726"/>
          </a:solidFill>
          <a:ln/>
        </p:spPr>
      </p:sp>
      <p:sp>
        <p:nvSpPr>
          <p:cNvPr id="6" name="Text 4"/>
          <p:cNvSpPr/>
          <p:nvPr/>
        </p:nvSpPr>
        <p:spPr>
          <a:xfrm>
            <a:off x="508000" y="4478338"/>
            <a:ext cx="11569700" cy="622300"/>
          </a:xfrm>
          <a:prstGeom prst="rect">
            <a:avLst/>
          </a:prstGeom>
          <a:noFill/>
          <a:ln/>
        </p:spPr>
        <p:txBody>
          <a:bodyPr wrap="square" lIns="0" tIns="0" rIns="0" bIns="0" rtlCol="0" anchor="ctr"/>
          <a:lstStyle/>
          <a:p>
            <a:pPr>
              <a:lnSpc>
                <a:spcPct val="140000"/>
              </a:lnSpc>
            </a:pPr>
            <a:r>
              <a:rPr lang="en-US" sz="3000" dirty="0">
                <a:solidFill>
                  <a:srgbClr val="FFFFFF">
                    <a:alpha val="90000"/>
                  </a:srgbClr>
                </a:solidFill>
                <a:latin typeface="Quattrocento Sans" pitchFamily="34" charset="0"/>
                <a:ea typeface="Quattrocento Sans" pitchFamily="34" charset="-122"/>
                <a:cs typeface="Quattrocento Sans" pitchFamily="34" charset="-120"/>
              </a:rPr>
              <a:t>Nhận diện và phòng tránh các nguyên nhân gây sốc phản vệ</a:t>
            </a:r>
            <a:endParaRPr lang="en-US" sz="1600" dirty="0"/>
          </a:p>
        </p:txBody>
      </p:sp>
      <p:sp>
        <p:nvSpPr>
          <p:cNvPr id="7" name="Shape 5"/>
          <p:cNvSpPr/>
          <p:nvPr/>
        </p:nvSpPr>
        <p:spPr>
          <a:xfrm>
            <a:off x="508000" y="6113463"/>
            <a:ext cx="3657600" cy="1371600"/>
          </a:xfrm>
          <a:custGeom>
            <a:avLst/>
            <a:gdLst/>
            <a:ahLst/>
            <a:cxnLst/>
            <a:rect l="l" t="t" r="r" b="b"/>
            <a:pathLst>
              <a:path w="3657600" h="1371600">
                <a:moveTo>
                  <a:pt x="152398" y="0"/>
                </a:moveTo>
                <a:lnTo>
                  <a:pt x="3505202" y="0"/>
                </a:lnTo>
                <a:cubicBezTo>
                  <a:pt x="3589369" y="0"/>
                  <a:pt x="3657600" y="68231"/>
                  <a:pt x="3657600" y="152398"/>
                </a:cubicBezTo>
                <a:lnTo>
                  <a:pt x="3657600" y="1219202"/>
                </a:lnTo>
                <a:cubicBezTo>
                  <a:pt x="3657600" y="1303369"/>
                  <a:pt x="3589369" y="1371600"/>
                  <a:pt x="3505202" y="1371600"/>
                </a:cubicBezTo>
                <a:lnTo>
                  <a:pt x="152398" y="1371600"/>
                </a:lnTo>
                <a:cubicBezTo>
                  <a:pt x="68231" y="1371600"/>
                  <a:pt x="0" y="1303369"/>
                  <a:pt x="0" y="1219202"/>
                </a:cubicBezTo>
                <a:lnTo>
                  <a:pt x="0" y="152398"/>
                </a:lnTo>
                <a:cubicBezTo>
                  <a:pt x="0" y="68287"/>
                  <a:pt x="68287" y="0"/>
                  <a:pt x="152398" y="0"/>
                </a:cubicBezTo>
                <a:close/>
              </a:path>
            </a:pathLst>
          </a:custGeom>
          <a:solidFill>
            <a:srgbClr val="FFFFFF">
              <a:alpha val="10196"/>
            </a:srgbClr>
          </a:solidFill>
          <a:ln/>
        </p:spPr>
      </p:sp>
      <p:sp>
        <p:nvSpPr>
          <p:cNvPr id="8" name="Shape 6"/>
          <p:cNvSpPr/>
          <p:nvPr/>
        </p:nvSpPr>
        <p:spPr>
          <a:xfrm>
            <a:off x="2108200" y="6316663"/>
            <a:ext cx="457200" cy="457200"/>
          </a:xfrm>
          <a:custGeom>
            <a:avLst/>
            <a:gdLst/>
            <a:ahLst/>
            <a:cxnLst/>
            <a:rect l="l" t="t" r="r" b="b"/>
            <a:pathLst>
              <a:path w="457200" h="457200">
                <a:moveTo>
                  <a:pt x="57150" y="100013"/>
                </a:moveTo>
                <a:cubicBezTo>
                  <a:pt x="57150" y="76349"/>
                  <a:pt x="76349" y="57150"/>
                  <a:pt x="100013" y="57150"/>
                </a:cubicBezTo>
                <a:cubicBezTo>
                  <a:pt x="123676" y="57150"/>
                  <a:pt x="142875" y="76349"/>
                  <a:pt x="142875" y="100013"/>
                </a:cubicBezTo>
                <a:lnTo>
                  <a:pt x="142875" y="200025"/>
                </a:lnTo>
                <a:lnTo>
                  <a:pt x="57150" y="200025"/>
                </a:lnTo>
                <a:lnTo>
                  <a:pt x="57150" y="100013"/>
                </a:lnTo>
                <a:close/>
                <a:moveTo>
                  <a:pt x="157163" y="328613"/>
                </a:moveTo>
                <a:cubicBezTo>
                  <a:pt x="157163" y="285125"/>
                  <a:pt x="173325" y="245388"/>
                  <a:pt x="200025" y="215205"/>
                </a:cubicBezTo>
                <a:lnTo>
                  <a:pt x="200025" y="100013"/>
                </a:lnTo>
                <a:cubicBezTo>
                  <a:pt x="200025" y="44738"/>
                  <a:pt x="155287" y="0"/>
                  <a:pt x="100013" y="0"/>
                </a:cubicBezTo>
                <a:cubicBezTo>
                  <a:pt x="44738" y="0"/>
                  <a:pt x="0" y="44738"/>
                  <a:pt x="0" y="100013"/>
                </a:cubicBezTo>
                <a:lnTo>
                  <a:pt x="0" y="357188"/>
                </a:lnTo>
                <a:cubicBezTo>
                  <a:pt x="0" y="412462"/>
                  <a:pt x="44738" y="457200"/>
                  <a:pt x="100013" y="457200"/>
                </a:cubicBezTo>
                <a:cubicBezTo>
                  <a:pt x="133320" y="457200"/>
                  <a:pt x="162788" y="440948"/>
                  <a:pt x="181005" y="415856"/>
                </a:cubicBezTo>
                <a:cubicBezTo>
                  <a:pt x="165824" y="390317"/>
                  <a:pt x="157163" y="360491"/>
                  <a:pt x="157163" y="328613"/>
                </a:cubicBezTo>
                <a:close/>
                <a:moveTo>
                  <a:pt x="214938" y="388799"/>
                </a:moveTo>
                <a:cubicBezTo>
                  <a:pt x="219045" y="396567"/>
                  <a:pt x="229493" y="397460"/>
                  <a:pt x="235744" y="391210"/>
                </a:cubicBezTo>
                <a:lnTo>
                  <a:pt x="391210" y="235744"/>
                </a:lnTo>
                <a:cubicBezTo>
                  <a:pt x="397460" y="229493"/>
                  <a:pt x="396567" y="219045"/>
                  <a:pt x="388799" y="214938"/>
                </a:cubicBezTo>
                <a:cubicBezTo>
                  <a:pt x="370850" y="205383"/>
                  <a:pt x="350401" y="200025"/>
                  <a:pt x="328613" y="200025"/>
                </a:cubicBezTo>
                <a:cubicBezTo>
                  <a:pt x="257621" y="200025"/>
                  <a:pt x="200025" y="257621"/>
                  <a:pt x="200025" y="328613"/>
                </a:cubicBezTo>
                <a:cubicBezTo>
                  <a:pt x="200025" y="350312"/>
                  <a:pt x="205383" y="370850"/>
                  <a:pt x="214938" y="388799"/>
                </a:cubicBezTo>
                <a:close/>
                <a:moveTo>
                  <a:pt x="266015" y="421481"/>
                </a:moveTo>
                <a:cubicBezTo>
                  <a:pt x="259765" y="427732"/>
                  <a:pt x="260658" y="438180"/>
                  <a:pt x="268426" y="442287"/>
                </a:cubicBezTo>
                <a:cubicBezTo>
                  <a:pt x="286375" y="451842"/>
                  <a:pt x="306824" y="457200"/>
                  <a:pt x="328613" y="457200"/>
                </a:cubicBezTo>
                <a:cubicBezTo>
                  <a:pt x="399604" y="457200"/>
                  <a:pt x="457200" y="399604"/>
                  <a:pt x="457200" y="328613"/>
                </a:cubicBezTo>
                <a:cubicBezTo>
                  <a:pt x="457200" y="306913"/>
                  <a:pt x="451842" y="286375"/>
                  <a:pt x="442287" y="268426"/>
                </a:cubicBezTo>
                <a:cubicBezTo>
                  <a:pt x="438180" y="260658"/>
                  <a:pt x="427732" y="259765"/>
                  <a:pt x="421481" y="266015"/>
                </a:cubicBezTo>
                <a:lnTo>
                  <a:pt x="266015" y="421481"/>
                </a:lnTo>
                <a:close/>
              </a:path>
            </a:pathLst>
          </a:custGeom>
          <a:solidFill>
            <a:srgbClr val="C52726"/>
          </a:solidFill>
          <a:ln/>
        </p:spPr>
      </p:sp>
      <p:sp>
        <p:nvSpPr>
          <p:cNvPr id="9" name="Text 7"/>
          <p:cNvSpPr/>
          <p:nvPr/>
        </p:nvSpPr>
        <p:spPr>
          <a:xfrm>
            <a:off x="654050" y="6926263"/>
            <a:ext cx="3365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Thuốc</a:t>
            </a:r>
            <a:endParaRPr lang="en-US" sz="1600" dirty="0"/>
          </a:p>
        </p:txBody>
      </p:sp>
      <p:sp>
        <p:nvSpPr>
          <p:cNvPr id="10" name="Shape 8"/>
          <p:cNvSpPr/>
          <p:nvPr/>
        </p:nvSpPr>
        <p:spPr>
          <a:xfrm>
            <a:off x="4368800" y="6113463"/>
            <a:ext cx="3657600" cy="1371600"/>
          </a:xfrm>
          <a:custGeom>
            <a:avLst/>
            <a:gdLst/>
            <a:ahLst/>
            <a:cxnLst/>
            <a:rect l="l" t="t" r="r" b="b"/>
            <a:pathLst>
              <a:path w="3657600" h="1371600">
                <a:moveTo>
                  <a:pt x="152398" y="0"/>
                </a:moveTo>
                <a:lnTo>
                  <a:pt x="3505202" y="0"/>
                </a:lnTo>
                <a:cubicBezTo>
                  <a:pt x="3589369" y="0"/>
                  <a:pt x="3657600" y="68231"/>
                  <a:pt x="3657600" y="152398"/>
                </a:cubicBezTo>
                <a:lnTo>
                  <a:pt x="3657600" y="1219202"/>
                </a:lnTo>
                <a:cubicBezTo>
                  <a:pt x="3657600" y="1303369"/>
                  <a:pt x="3589369" y="1371600"/>
                  <a:pt x="3505202" y="1371600"/>
                </a:cubicBezTo>
                <a:lnTo>
                  <a:pt x="152398" y="1371600"/>
                </a:lnTo>
                <a:cubicBezTo>
                  <a:pt x="68231" y="1371600"/>
                  <a:pt x="0" y="1303369"/>
                  <a:pt x="0" y="1219202"/>
                </a:cubicBezTo>
                <a:lnTo>
                  <a:pt x="0" y="152398"/>
                </a:lnTo>
                <a:cubicBezTo>
                  <a:pt x="0" y="68287"/>
                  <a:pt x="68287" y="0"/>
                  <a:pt x="152398" y="0"/>
                </a:cubicBezTo>
                <a:close/>
              </a:path>
            </a:pathLst>
          </a:custGeom>
          <a:solidFill>
            <a:srgbClr val="FFFFFF">
              <a:alpha val="10196"/>
            </a:srgbClr>
          </a:solidFill>
          <a:ln/>
        </p:spPr>
      </p:sp>
      <p:sp>
        <p:nvSpPr>
          <p:cNvPr id="11" name="Shape 9"/>
          <p:cNvSpPr/>
          <p:nvPr/>
        </p:nvSpPr>
        <p:spPr>
          <a:xfrm>
            <a:off x="5997575" y="6316663"/>
            <a:ext cx="400050" cy="457200"/>
          </a:xfrm>
          <a:custGeom>
            <a:avLst/>
            <a:gdLst/>
            <a:ahLst/>
            <a:cxnLst/>
            <a:rect l="l" t="t" r="r" b="b"/>
            <a:pathLst>
              <a:path w="400050" h="457200">
                <a:moveTo>
                  <a:pt x="200025" y="100013"/>
                </a:moveTo>
                <a:cubicBezTo>
                  <a:pt x="192167" y="100013"/>
                  <a:pt x="185738" y="93583"/>
                  <a:pt x="185738" y="85725"/>
                </a:cubicBezTo>
                <a:lnTo>
                  <a:pt x="185738" y="71438"/>
                </a:lnTo>
                <a:cubicBezTo>
                  <a:pt x="185738" y="31968"/>
                  <a:pt x="217706" y="0"/>
                  <a:pt x="257175" y="0"/>
                </a:cubicBezTo>
                <a:lnTo>
                  <a:pt x="271463" y="0"/>
                </a:lnTo>
                <a:cubicBezTo>
                  <a:pt x="279321" y="0"/>
                  <a:pt x="285750" y="6429"/>
                  <a:pt x="285750" y="14288"/>
                </a:cubicBezTo>
                <a:lnTo>
                  <a:pt x="285750" y="28575"/>
                </a:lnTo>
                <a:cubicBezTo>
                  <a:pt x="285750" y="68044"/>
                  <a:pt x="253782" y="100013"/>
                  <a:pt x="214313" y="100013"/>
                </a:cubicBezTo>
                <a:lnTo>
                  <a:pt x="200025" y="100013"/>
                </a:lnTo>
                <a:close/>
                <a:moveTo>
                  <a:pt x="0" y="257175"/>
                </a:moveTo>
                <a:cubicBezTo>
                  <a:pt x="0" y="189041"/>
                  <a:pt x="31879" y="114300"/>
                  <a:pt x="100013" y="114300"/>
                </a:cubicBezTo>
                <a:cubicBezTo>
                  <a:pt x="124391" y="114300"/>
                  <a:pt x="153323" y="123498"/>
                  <a:pt x="173861" y="131534"/>
                </a:cubicBezTo>
                <a:cubicBezTo>
                  <a:pt x="190649" y="138053"/>
                  <a:pt x="209490" y="138053"/>
                  <a:pt x="226278" y="131534"/>
                </a:cubicBezTo>
                <a:cubicBezTo>
                  <a:pt x="246727" y="123587"/>
                  <a:pt x="275749" y="114300"/>
                  <a:pt x="300127" y="114300"/>
                </a:cubicBezTo>
                <a:cubicBezTo>
                  <a:pt x="368260" y="114300"/>
                  <a:pt x="400139" y="189041"/>
                  <a:pt x="400139" y="257175"/>
                </a:cubicBezTo>
                <a:cubicBezTo>
                  <a:pt x="400139" y="371475"/>
                  <a:pt x="328702" y="457200"/>
                  <a:pt x="257264" y="457200"/>
                </a:cubicBezTo>
                <a:cubicBezTo>
                  <a:pt x="242530" y="457200"/>
                  <a:pt x="223242" y="451306"/>
                  <a:pt x="211276" y="447109"/>
                </a:cubicBezTo>
                <a:cubicBezTo>
                  <a:pt x="204043" y="444609"/>
                  <a:pt x="196185" y="444609"/>
                  <a:pt x="188952" y="447109"/>
                </a:cubicBezTo>
                <a:cubicBezTo>
                  <a:pt x="176986" y="451306"/>
                  <a:pt x="157698" y="457200"/>
                  <a:pt x="142964" y="457200"/>
                </a:cubicBezTo>
                <a:cubicBezTo>
                  <a:pt x="71527" y="457200"/>
                  <a:pt x="89" y="371475"/>
                  <a:pt x="89" y="257175"/>
                </a:cubicBezTo>
                <a:close/>
              </a:path>
            </a:pathLst>
          </a:custGeom>
          <a:solidFill>
            <a:srgbClr val="C52726"/>
          </a:solidFill>
          <a:ln/>
        </p:spPr>
      </p:sp>
      <p:sp>
        <p:nvSpPr>
          <p:cNvPr id="12" name="Text 10"/>
          <p:cNvSpPr/>
          <p:nvPr/>
        </p:nvSpPr>
        <p:spPr>
          <a:xfrm>
            <a:off x="4514850" y="6926263"/>
            <a:ext cx="3365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Thực phẩm</a:t>
            </a:r>
            <a:endParaRPr lang="en-US" sz="1600" dirty="0"/>
          </a:p>
        </p:txBody>
      </p:sp>
      <p:sp>
        <p:nvSpPr>
          <p:cNvPr id="13" name="Shape 11"/>
          <p:cNvSpPr/>
          <p:nvPr/>
        </p:nvSpPr>
        <p:spPr>
          <a:xfrm>
            <a:off x="8229600" y="6113463"/>
            <a:ext cx="3657600" cy="1371600"/>
          </a:xfrm>
          <a:custGeom>
            <a:avLst/>
            <a:gdLst/>
            <a:ahLst/>
            <a:cxnLst/>
            <a:rect l="l" t="t" r="r" b="b"/>
            <a:pathLst>
              <a:path w="3657600" h="1371600">
                <a:moveTo>
                  <a:pt x="152398" y="0"/>
                </a:moveTo>
                <a:lnTo>
                  <a:pt x="3505202" y="0"/>
                </a:lnTo>
                <a:cubicBezTo>
                  <a:pt x="3589369" y="0"/>
                  <a:pt x="3657600" y="68231"/>
                  <a:pt x="3657600" y="152398"/>
                </a:cubicBezTo>
                <a:lnTo>
                  <a:pt x="3657600" y="1219202"/>
                </a:lnTo>
                <a:cubicBezTo>
                  <a:pt x="3657600" y="1303369"/>
                  <a:pt x="3589369" y="1371600"/>
                  <a:pt x="3505202" y="1371600"/>
                </a:cubicBezTo>
                <a:lnTo>
                  <a:pt x="152398" y="1371600"/>
                </a:lnTo>
                <a:cubicBezTo>
                  <a:pt x="68231" y="1371600"/>
                  <a:pt x="0" y="1303369"/>
                  <a:pt x="0" y="1219202"/>
                </a:cubicBezTo>
                <a:lnTo>
                  <a:pt x="0" y="152398"/>
                </a:lnTo>
                <a:cubicBezTo>
                  <a:pt x="0" y="68287"/>
                  <a:pt x="68287" y="0"/>
                  <a:pt x="152398" y="0"/>
                </a:cubicBezTo>
                <a:close/>
              </a:path>
            </a:pathLst>
          </a:custGeom>
          <a:solidFill>
            <a:srgbClr val="FFFFFF">
              <a:alpha val="10196"/>
            </a:srgbClr>
          </a:solidFill>
          <a:ln/>
        </p:spPr>
      </p:sp>
      <p:sp>
        <p:nvSpPr>
          <p:cNvPr id="14" name="Shape 12"/>
          <p:cNvSpPr/>
          <p:nvPr/>
        </p:nvSpPr>
        <p:spPr>
          <a:xfrm>
            <a:off x="9801225" y="6316663"/>
            <a:ext cx="514350" cy="457200"/>
          </a:xfrm>
          <a:custGeom>
            <a:avLst/>
            <a:gdLst/>
            <a:ahLst/>
            <a:cxnLst/>
            <a:rect l="l" t="t" r="r" b="b"/>
            <a:pathLst>
              <a:path w="514350" h="457200">
                <a:moveTo>
                  <a:pt x="171450" y="85725"/>
                </a:moveTo>
                <a:cubicBezTo>
                  <a:pt x="171450" y="38398"/>
                  <a:pt x="209848" y="0"/>
                  <a:pt x="257175" y="0"/>
                </a:cubicBezTo>
                <a:cubicBezTo>
                  <a:pt x="304502" y="0"/>
                  <a:pt x="342900" y="38398"/>
                  <a:pt x="342900" y="85725"/>
                </a:cubicBezTo>
                <a:lnTo>
                  <a:pt x="342900" y="88940"/>
                </a:lnTo>
                <a:cubicBezTo>
                  <a:pt x="342900" y="102959"/>
                  <a:pt x="331559" y="114300"/>
                  <a:pt x="317540" y="114300"/>
                </a:cubicBezTo>
                <a:lnTo>
                  <a:pt x="196900" y="114300"/>
                </a:lnTo>
                <a:cubicBezTo>
                  <a:pt x="182880" y="114300"/>
                  <a:pt x="171539" y="102959"/>
                  <a:pt x="171539" y="88940"/>
                </a:cubicBezTo>
                <a:lnTo>
                  <a:pt x="171539" y="85725"/>
                </a:lnTo>
                <a:close/>
                <a:moveTo>
                  <a:pt x="480060" y="97155"/>
                </a:moveTo>
                <a:cubicBezTo>
                  <a:pt x="489525" y="109746"/>
                  <a:pt x="486936" y="127695"/>
                  <a:pt x="474345" y="137160"/>
                </a:cubicBezTo>
                <a:lnTo>
                  <a:pt x="387013" y="202615"/>
                </a:lnTo>
                <a:cubicBezTo>
                  <a:pt x="391745" y="210562"/>
                  <a:pt x="395317" y="219313"/>
                  <a:pt x="397550" y="228600"/>
                </a:cubicBezTo>
                <a:lnTo>
                  <a:pt x="485775" y="228600"/>
                </a:lnTo>
                <a:cubicBezTo>
                  <a:pt x="501581" y="228600"/>
                  <a:pt x="514350" y="241369"/>
                  <a:pt x="514350" y="257175"/>
                </a:cubicBezTo>
                <a:cubicBezTo>
                  <a:pt x="514350" y="272981"/>
                  <a:pt x="501581" y="285750"/>
                  <a:pt x="485775" y="285750"/>
                </a:cubicBezTo>
                <a:lnTo>
                  <a:pt x="400050" y="285750"/>
                </a:lnTo>
                <a:lnTo>
                  <a:pt x="400050" y="314325"/>
                </a:lnTo>
                <a:cubicBezTo>
                  <a:pt x="400050" y="316647"/>
                  <a:pt x="399961" y="319058"/>
                  <a:pt x="399871" y="321379"/>
                </a:cubicBezTo>
                <a:lnTo>
                  <a:pt x="474345" y="377190"/>
                </a:lnTo>
                <a:cubicBezTo>
                  <a:pt x="486936" y="386655"/>
                  <a:pt x="489525" y="404604"/>
                  <a:pt x="480060" y="417195"/>
                </a:cubicBezTo>
                <a:cubicBezTo>
                  <a:pt x="470595" y="429786"/>
                  <a:pt x="452646" y="432375"/>
                  <a:pt x="440055" y="422910"/>
                </a:cubicBezTo>
                <a:lnTo>
                  <a:pt x="383709" y="380673"/>
                </a:lnTo>
                <a:cubicBezTo>
                  <a:pt x="362992" y="420142"/>
                  <a:pt x="324326" y="448717"/>
                  <a:pt x="278606" y="455593"/>
                </a:cubicBezTo>
                <a:lnTo>
                  <a:pt x="278606" y="250031"/>
                </a:lnTo>
                <a:cubicBezTo>
                  <a:pt x="278606" y="238155"/>
                  <a:pt x="269051" y="228600"/>
                  <a:pt x="257175" y="228600"/>
                </a:cubicBezTo>
                <a:cubicBezTo>
                  <a:pt x="245299" y="228600"/>
                  <a:pt x="235744" y="238155"/>
                  <a:pt x="235744" y="250031"/>
                </a:cubicBezTo>
                <a:lnTo>
                  <a:pt x="235744" y="455593"/>
                </a:lnTo>
                <a:cubicBezTo>
                  <a:pt x="190024" y="448717"/>
                  <a:pt x="151358" y="420142"/>
                  <a:pt x="130641" y="380673"/>
                </a:cubicBezTo>
                <a:lnTo>
                  <a:pt x="74295" y="422910"/>
                </a:lnTo>
                <a:cubicBezTo>
                  <a:pt x="61704" y="432375"/>
                  <a:pt x="43755" y="429786"/>
                  <a:pt x="34290" y="417195"/>
                </a:cubicBezTo>
                <a:cubicBezTo>
                  <a:pt x="24825" y="404604"/>
                  <a:pt x="27414" y="386655"/>
                  <a:pt x="40005" y="377190"/>
                </a:cubicBezTo>
                <a:lnTo>
                  <a:pt x="114479" y="321379"/>
                </a:lnTo>
                <a:cubicBezTo>
                  <a:pt x="114389" y="319058"/>
                  <a:pt x="114300" y="316736"/>
                  <a:pt x="114300" y="314325"/>
                </a:cubicBezTo>
                <a:lnTo>
                  <a:pt x="114300" y="285750"/>
                </a:lnTo>
                <a:lnTo>
                  <a:pt x="28575" y="285750"/>
                </a:lnTo>
                <a:cubicBezTo>
                  <a:pt x="12769" y="285750"/>
                  <a:pt x="0" y="272981"/>
                  <a:pt x="0" y="257175"/>
                </a:cubicBezTo>
                <a:cubicBezTo>
                  <a:pt x="0" y="241369"/>
                  <a:pt x="12769" y="228600"/>
                  <a:pt x="28575" y="228600"/>
                </a:cubicBezTo>
                <a:lnTo>
                  <a:pt x="116800" y="228600"/>
                </a:lnTo>
                <a:cubicBezTo>
                  <a:pt x="119033" y="219313"/>
                  <a:pt x="122605" y="210562"/>
                  <a:pt x="127337" y="202615"/>
                </a:cubicBezTo>
                <a:lnTo>
                  <a:pt x="40005" y="137160"/>
                </a:lnTo>
                <a:cubicBezTo>
                  <a:pt x="27414" y="127695"/>
                  <a:pt x="24825" y="109746"/>
                  <a:pt x="34290" y="97155"/>
                </a:cubicBezTo>
                <a:cubicBezTo>
                  <a:pt x="43755" y="84564"/>
                  <a:pt x="61704" y="81975"/>
                  <a:pt x="74295" y="91440"/>
                </a:cubicBezTo>
                <a:lnTo>
                  <a:pt x="171450" y="164306"/>
                </a:lnTo>
                <a:cubicBezTo>
                  <a:pt x="182434" y="159752"/>
                  <a:pt x="194489" y="157163"/>
                  <a:pt x="207169" y="157163"/>
                </a:cubicBezTo>
                <a:lnTo>
                  <a:pt x="307181" y="157163"/>
                </a:lnTo>
                <a:cubicBezTo>
                  <a:pt x="319861" y="157163"/>
                  <a:pt x="331916" y="159663"/>
                  <a:pt x="342900" y="164306"/>
                </a:cubicBezTo>
                <a:lnTo>
                  <a:pt x="440055" y="91440"/>
                </a:lnTo>
                <a:cubicBezTo>
                  <a:pt x="452646" y="81975"/>
                  <a:pt x="470595" y="84564"/>
                  <a:pt x="480060" y="97155"/>
                </a:cubicBezTo>
                <a:close/>
              </a:path>
            </a:pathLst>
          </a:custGeom>
          <a:solidFill>
            <a:srgbClr val="C52726"/>
          </a:solidFill>
          <a:ln/>
        </p:spPr>
      </p:sp>
      <p:sp>
        <p:nvSpPr>
          <p:cNvPr id="15" name="Text 13"/>
          <p:cNvSpPr/>
          <p:nvPr/>
        </p:nvSpPr>
        <p:spPr>
          <a:xfrm>
            <a:off x="8375650" y="6926263"/>
            <a:ext cx="3365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Côn trùng</a:t>
            </a:r>
            <a:endParaRPr lang="en-US" sz="1600" dirty="0"/>
          </a:p>
        </p:txBody>
      </p:sp>
      <p:sp>
        <p:nvSpPr>
          <p:cNvPr id="16" name="Shape 14"/>
          <p:cNvSpPr/>
          <p:nvPr/>
        </p:nvSpPr>
        <p:spPr>
          <a:xfrm>
            <a:off x="12090400" y="6113463"/>
            <a:ext cx="3657600" cy="1371600"/>
          </a:xfrm>
          <a:custGeom>
            <a:avLst/>
            <a:gdLst/>
            <a:ahLst/>
            <a:cxnLst/>
            <a:rect l="l" t="t" r="r" b="b"/>
            <a:pathLst>
              <a:path w="3657600" h="1371600">
                <a:moveTo>
                  <a:pt x="152398" y="0"/>
                </a:moveTo>
                <a:lnTo>
                  <a:pt x="3505202" y="0"/>
                </a:lnTo>
                <a:cubicBezTo>
                  <a:pt x="3589369" y="0"/>
                  <a:pt x="3657600" y="68231"/>
                  <a:pt x="3657600" y="152398"/>
                </a:cubicBezTo>
                <a:lnTo>
                  <a:pt x="3657600" y="1219202"/>
                </a:lnTo>
                <a:cubicBezTo>
                  <a:pt x="3657600" y="1303369"/>
                  <a:pt x="3589369" y="1371600"/>
                  <a:pt x="3505202" y="1371600"/>
                </a:cubicBezTo>
                <a:lnTo>
                  <a:pt x="152398" y="1371600"/>
                </a:lnTo>
                <a:cubicBezTo>
                  <a:pt x="68231" y="1371600"/>
                  <a:pt x="0" y="1303369"/>
                  <a:pt x="0" y="1219202"/>
                </a:cubicBezTo>
                <a:lnTo>
                  <a:pt x="0" y="152398"/>
                </a:lnTo>
                <a:cubicBezTo>
                  <a:pt x="0" y="68287"/>
                  <a:pt x="68287" y="0"/>
                  <a:pt x="152398" y="0"/>
                </a:cubicBezTo>
                <a:close/>
              </a:path>
            </a:pathLst>
          </a:custGeom>
          <a:solidFill>
            <a:srgbClr val="FFFFFF">
              <a:alpha val="10196"/>
            </a:srgbClr>
          </a:solidFill>
          <a:ln/>
        </p:spPr>
      </p:sp>
      <p:sp>
        <p:nvSpPr>
          <p:cNvPr id="17" name="Shape 15"/>
          <p:cNvSpPr/>
          <p:nvPr/>
        </p:nvSpPr>
        <p:spPr>
          <a:xfrm>
            <a:off x="13719175" y="6316663"/>
            <a:ext cx="400050" cy="457200"/>
          </a:xfrm>
          <a:custGeom>
            <a:avLst/>
            <a:gdLst/>
            <a:ahLst/>
            <a:cxnLst/>
            <a:rect l="l" t="t" r="r" b="b"/>
            <a:pathLst>
              <a:path w="400050" h="457200">
                <a:moveTo>
                  <a:pt x="257175" y="0"/>
                </a:moveTo>
                <a:lnTo>
                  <a:pt x="114300" y="0"/>
                </a:lnTo>
                <a:cubicBezTo>
                  <a:pt x="98494" y="0"/>
                  <a:pt x="85725" y="12769"/>
                  <a:pt x="85725" y="28575"/>
                </a:cubicBezTo>
                <a:cubicBezTo>
                  <a:pt x="85725" y="44381"/>
                  <a:pt x="98494" y="57150"/>
                  <a:pt x="114300" y="57150"/>
                </a:cubicBezTo>
                <a:lnTo>
                  <a:pt x="114300" y="192435"/>
                </a:lnTo>
                <a:lnTo>
                  <a:pt x="6697" y="380673"/>
                </a:lnTo>
                <a:cubicBezTo>
                  <a:pt x="2322" y="388441"/>
                  <a:pt x="0" y="397103"/>
                  <a:pt x="0" y="406033"/>
                </a:cubicBezTo>
                <a:cubicBezTo>
                  <a:pt x="0" y="434340"/>
                  <a:pt x="22860" y="457200"/>
                  <a:pt x="51167" y="457200"/>
                </a:cubicBezTo>
                <a:lnTo>
                  <a:pt x="348883" y="457200"/>
                </a:lnTo>
                <a:cubicBezTo>
                  <a:pt x="377101" y="457200"/>
                  <a:pt x="400050" y="434340"/>
                  <a:pt x="400050" y="406033"/>
                </a:cubicBezTo>
                <a:cubicBezTo>
                  <a:pt x="400050" y="397103"/>
                  <a:pt x="397728" y="388352"/>
                  <a:pt x="393353" y="380673"/>
                </a:cubicBezTo>
                <a:lnTo>
                  <a:pt x="285750" y="192435"/>
                </a:lnTo>
                <a:lnTo>
                  <a:pt x="285750" y="57150"/>
                </a:lnTo>
                <a:cubicBezTo>
                  <a:pt x="301556" y="57150"/>
                  <a:pt x="314325" y="44381"/>
                  <a:pt x="314325" y="28575"/>
                </a:cubicBezTo>
                <a:cubicBezTo>
                  <a:pt x="314325" y="12769"/>
                  <a:pt x="301556" y="0"/>
                  <a:pt x="285750" y="0"/>
                </a:cubicBezTo>
                <a:lnTo>
                  <a:pt x="257175" y="0"/>
                </a:lnTo>
                <a:close/>
                <a:moveTo>
                  <a:pt x="171450" y="192435"/>
                </a:moveTo>
                <a:lnTo>
                  <a:pt x="171450" y="57150"/>
                </a:lnTo>
                <a:lnTo>
                  <a:pt x="228600" y="57150"/>
                </a:lnTo>
                <a:lnTo>
                  <a:pt x="228600" y="192435"/>
                </a:lnTo>
                <a:cubicBezTo>
                  <a:pt x="228600" y="202347"/>
                  <a:pt x="231190" y="212169"/>
                  <a:pt x="236101" y="220831"/>
                </a:cubicBezTo>
                <a:lnTo>
                  <a:pt x="273248" y="285750"/>
                </a:lnTo>
                <a:lnTo>
                  <a:pt x="126802" y="285750"/>
                </a:lnTo>
                <a:lnTo>
                  <a:pt x="163949" y="220831"/>
                </a:lnTo>
                <a:cubicBezTo>
                  <a:pt x="168860" y="212169"/>
                  <a:pt x="171450" y="202436"/>
                  <a:pt x="171450" y="192435"/>
                </a:cubicBezTo>
                <a:close/>
              </a:path>
            </a:pathLst>
          </a:custGeom>
          <a:solidFill>
            <a:srgbClr val="C52726"/>
          </a:solidFill>
          <a:ln/>
        </p:spPr>
      </p:sp>
      <p:sp>
        <p:nvSpPr>
          <p:cNvPr id="18" name="Text 16"/>
          <p:cNvSpPr/>
          <p:nvPr/>
        </p:nvSpPr>
        <p:spPr>
          <a:xfrm>
            <a:off x="12236450" y="6926263"/>
            <a:ext cx="3365500" cy="355600"/>
          </a:xfrm>
          <a:prstGeom prst="rect">
            <a:avLst/>
          </a:prstGeom>
          <a:noFill/>
          <a:ln/>
        </p:spPr>
        <p:txBody>
          <a:bodyPr wrap="square" lIns="0" tIns="0" rIns="0" bIns="0" rtlCol="0" anchor="ctr"/>
          <a:lstStyle/>
          <a:p>
            <a:pPr algn="ctr">
              <a:lnSpc>
                <a:spcPct val="130000"/>
              </a:lnSpc>
            </a:pPr>
            <a:r>
              <a:rPr lang="en-US" sz="1800" b="1" dirty="0">
                <a:solidFill>
                  <a:srgbClr val="FFFFFF"/>
                </a:solidFill>
                <a:latin typeface="Quattrocento Sans" pitchFamily="34" charset="0"/>
                <a:ea typeface="Quattrocento Sans" pitchFamily="34" charset="-122"/>
                <a:cs typeface="Quattrocento Sans" pitchFamily="34" charset="-120"/>
              </a:rPr>
              <a:t>Hóa chất</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8000" y="508000"/>
            <a:ext cx="15468600" cy="508000"/>
          </a:xfrm>
          <a:prstGeom prst="rect">
            <a:avLst/>
          </a:prstGeom>
          <a:noFill/>
          <a:ln/>
        </p:spPr>
        <p:txBody>
          <a:bodyPr wrap="square" lIns="0" tIns="0" rIns="0" bIns="0" rtlCol="0" anchor="ctr"/>
          <a:lstStyle/>
          <a:p>
            <a:pPr>
              <a:lnSpc>
                <a:spcPct val="90000"/>
              </a:lnSpc>
            </a:pPr>
            <a:r>
              <a:rPr lang="en-US" sz="3600" b="1" dirty="0">
                <a:solidFill>
                  <a:srgbClr val="2A4B7C"/>
                </a:solidFill>
                <a:latin typeface="Noto Sans SC" pitchFamily="34" charset="0"/>
                <a:ea typeface="Noto Sans SC" pitchFamily="34" charset="-122"/>
                <a:cs typeface="Noto Sans SC" pitchFamily="34" charset="-120"/>
              </a:rPr>
              <a:t>Các Nguyên nhân gây Sốc phản vệ</a:t>
            </a:r>
            <a:endParaRPr lang="en-US" sz="1600" dirty="0"/>
          </a:p>
        </p:txBody>
      </p:sp>
      <p:sp>
        <p:nvSpPr>
          <p:cNvPr id="3" name="Shape 1"/>
          <p:cNvSpPr/>
          <p:nvPr/>
        </p:nvSpPr>
        <p:spPr>
          <a:xfrm>
            <a:off x="508000" y="1168400"/>
            <a:ext cx="1219200" cy="50800"/>
          </a:xfrm>
          <a:custGeom>
            <a:avLst/>
            <a:gdLst/>
            <a:ahLst/>
            <a:cxnLst/>
            <a:rect l="l" t="t" r="r" b="b"/>
            <a:pathLst>
              <a:path w="1219200" h="50800">
                <a:moveTo>
                  <a:pt x="0" y="0"/>
                </a:moveTo>
                <a:lnTo>
                  <a:pt x="1219200" y="0"/>
                </a:lnTo>
                <a:lnTo>
                  <a:pt x="1219200" y="50800"/>
                </a:lnTo>
                <a:lnTo>
                  <a:pt x="0" y="50800"/>
                </a:lnTo>
                <a:lnTo>
                  <a:pt x="0" y="0"/>
                </a:lnTo>
                <a:close/>
              </a:path>
            </a:pathLst>
          </a:custGeom>
          <a:solidFill>
            <a:srgbClr val="C52726"/>
          </a:solidFill>
          <a:ln/>
        </p:spPr>
      </p:sp>
      <p:sp>
        <p:nvSpPr>
          <p:cNvPr id="4" name="Shape 2"/>
          <p:cNvSpPr/>
          <p:nvPr/>
        </p:nvSpPr>
        <p:spPr>
          <a:xfrm>
            <a:off x="508000" y="1447800"/>
            <a:ext cx="7493000" cy="3225800"/>
          </a:xfrm>
          <a:custGeom>
            <a:avLst/>
            <a:gdLst/>
            <a:ahLst/>
            <a:cxnLst/>
            <a:rect l="l" t="t" r="r" b="b"/>
            <a:pathLst>
              <a:path w="7493000" h="3225800">
                <a:moveTo>
                  <a:pt x="50800" y="0"/>
                </a:moveTo>
                <a:lnTo>
                  <a:pt x="7442200" y="0"/>
                </a:lnTo>
                <a:cubicBezTo>
                  <a:pt x="7470237" y="0"/>
                  <a:pt x="7493000" y="22763"/>
                  <a:pt x="7493000" y="50800"/>
                </a:cubicBezTo>
                <a:lnTo>
                  <a:pt x="7493000" y="3073413"/>
                </a:lnTo>
                <a:cubicBezTo>
                  <a:pt x="7493000" y="3157574"/>
                  <a:pt x="7424774" y="3225800"/>
                  <a:pt x="7340613" y="3225800"/>
                </a:cubicBezTo>
                <a:lnTo>
                  <a:pt x="152387" y="3225800"/>
                </a:lnTo>
                <a:cubicBezTo>
                  <a:pt x="68226" y="3225800"/>
                  <a:pt x="0" y="3157574"/>
                  <a:pt x="0" y="3073413"/>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 name="Shape 3"/>
          <p:cNvSpPr/>
          <p:nvPr/>
        </p:nvSpPr>
        <p:spPr>
          <a:xfrm>
            <a:off x="508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C52726"/>
          </a:solidFill>
          <a:ln/>
        </p:spPr>
      </p:sp>
      <p:sp>
        <p:nvSpPr>
          <p:cNvPr id="6" name="Shape 4"/>
          <p:cNvSpPr/>
          <p:nvPr/>
        </p:nvSpPr>
        <p:spPr>
          <a:xfrm>
            <a:off x="762000" y="17272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52726"/>
          </a:solidFill>
          <a:ln/>
        </p:spPr>
      </p:sp>
      <p:sp>
        <p:nvSpPr>
          <p:cNvPr id="7" name="Shape 5"/>
          <p:cNvSpPr/>
          <p:nvPr/>
        </p:nvSpPr>
        <p:spPr>
          <a:xfrm>
            <a:off x="939800" y="1905000"/>
            <a:ext cx="254000" cy="254000"/>
          </a:xfrm>
          <a:custGeom>
            <a:avLst/>
            <a:gdLst/>
            <a:ahLst/>
            <a:cxnLst/>
            <a:rect l="l" t="t" r="r" b="b"/>
            <a:pathLst>
              <a:path w="254000" h="254000">
                <a:moveTo>
                  <a:pt x="31750" y="55563"/>
                </a:moveTo>
                <a:cubicBezTo>
                  <a:pt x="31750" y="42416"/>
                  <a:pt x="42416" y="31750"/>
                  <a:pt x="55563" y="31750"/>
                </a:cubicBezTo>
                <a:cubicBezTo>
                  <a:pt x="68709" y="31750"/>
                  <a:pt x="79375" y="42416"/>
                  <a:pt x="79375" y="55563"/>
                </a:cubicBezTo>
                <a:lnTo>
                  <a:pt x="79375" y="111125"/>
                </a:lnTo>
                <a:lnTo>
                  <a:pt x="31750" y="111125"/>
                </a:lnTo>
                <a:lnTo>
                  <a:pt x="31750" y="55563"/>
                </a:lnTo>
                <a:close/>
                <a:moveTo>
                  <a:pt x="87313" y="182563"/>
                </a:moveTo>
                <a:cubicBezTo>
                  <a:pt x="87313" y="158403"/>
                  <a:pt x="96292" y="136327"/>
                  <a:pt x="111125" y="119559"/>
                </a:cubicBezTo>
                <a:lnTo>
                  <a:pt x="111125" y="55563"/>
                </a:lnTo>
                <a:cubicBezTo>
                  <a:pt x="111125" y="24854"/>
                  <a:pt x="86271" y="0"/>
                  <a:pt x="55563" y="0"/>
                </a:cubicBezTo>
                <a:cubicBezTo>
                  <a:pt x="24854" y="0"/>
                  <a:pt x="0" y="24854"/>
                  <a:pt x="0" y="55563"/>
                </a:cubicBezTo>
                <a:lnTo>
                  <a:pt x="0" y="198438"/>
                </a:lnTo>
                <a:cubicBezTo>
                  <a:pt x="0" y="229146"/>
                  <a:pt x="24854" y="254000"/>
                  <a:pt x="55563" y="254000"/>
                </a:cubicBezTo>
                <a:cubicBezTo>
                  <a:pt x="74067" y="254000"/>
                  <a:pt x="90438" y="244971"/>
                  <a:pt x="100558" y="231031"/>
                </a:cubicBezTo>
                <a:cubicBezTo>
                  <a:pt x="92125" y="216843"/>
                  <a:pt x="87313" y="200273"/>
                  <a:pt x="87313" y="182563"/>
                </a:cubicBezTo>
                <a:close/>
                <a:moveTo>
                  <a:pt x="119410" y="215999"/>
                </a:moveTo>
                <a:cubicBezTo>
                  <a:pt x="121692" y="220315"/>
                  <a:pt x="127496" y="220811"/>
                  <a:pt x="130969" y="217339"/>
                </a:cubicBezTo>
                <a:lnTo>
                  <a:pt x="217339" y="130969"/>
                </a:lnTo>
                <a:cubicBezTo>
                  <a:pt x="220811" y="127496"/>
                  <a:pt x="220315" y="121692"/>
                  <a:pt x="215999" y="119410"/>
                </a:cubicBezTo>
                <a:cubicBezTo>
                  <a:pt x="206028" y="114102"/>
                  <a:pt x="194667" y="111125"/>
                  <a:pt x="182563" y="111125"/>
                </a:cubicBezTo>
                <a:cubicBezTo>
                  <a:pt x="143123" y="111125"/>
                  <a:pt x="111125" y="143123"/>
                  <a:pt x="111125" y="182563"/>
                </a:cubicBezTo>
                <a:cubicBezTo>
                  <a:pt x="111125" y="194618"/>
                  <a:pt x="114102" y="206028"/>
                  <a:pt x="119410" y="215999"/>
                </a:cubicBezTo>
                <a:close/>
                <a:moveTo>
                  <a:pt x="147786" y="234156"/>
                </a:moveTo>
                <a:cubicBezTo>
                  <a:pt x="144314" y="237629"/>
                  <a:pt x="144810" y="243433"/>
                  <a:pt x="149126" y="245715"/>
                </a:cubicBezTo>
                <a:cubicBezTo>
                  <a:pt x="159097" y="251023"/>
                  <a:pt x="170458" y="254000"/>
                  <a:pt x="182563" y="254000"/>
                </a:cubicBezTo>
                <a:cubicBezTo>
                  <a:pt x="222002" y="254000"/>
                  <a:pt x="254000" y="222002"/>
                  <a:pt x="254000" y="182563"/>
                </a:cubicBezTo>
                <a:cubicBezTo>
                  <a:pt x="254000" y="170507"/>
                  <a:pt x="251023" y="159097"/>
                  <a:pt x="245715" y="149126"/>
                </a:cubicBezTo>
                <a:cubicBezTo>
                  <a:pt x="243433" y="144810"/>
                  <a:pt x="237629" y="144314"/>
                  <a:pt x="234156" y="147786"/>
                </a:cubicBezTo>
                <a:lnTo>
                  <a:pt x="147786" y="234156"/>
                </a:lnTo>
                <a:close/>
              </a:path>
            </a:pathLst>
          </a:custGeom>
          <a:solidFill>
            <a:srgbClr val="FFFFFF"/>
          </a:solidFill>
          <a:ln/>
        </p:spPr>
      </p:sp>
      <p:sp>
        <p:nvSpPr>
          <p:cNvPr id="8" name="Text 6"/>
          <p:cNvSpPr/>
          <p:nvPr/>
        </p:nvSpPr>
        <p:spPr>
          <a:xfrm>
            <a:off x="1524000" y="1828800"/>
            <a:ext cx="1066800" cy="406400"/>
          </a:xfrm>
          <a:prstGeom prst="rect">
            <a:avLst/>
          </a:prstGeom>
          <a:noFill/>
          <a:ln/>
        </p:spPr>
        <p:txBody>
          <a:bodyPr wrap="square" lIns="0" tIns="0" rIns="0" bIns="0" rtlCol="0" anchor="ctr"/>
          <a:lstStyle/>
          <a:p>
            <a:pPr>
              <a:lnSpc>
                <a:spcPct val="110000"/>
              </a:lnSpc>
            </a:pPr>
            <a:r>
              <a:rPr lang="en-US" sz="2400" b="1" dirty="0">
                <a:solidFill>
                  <a:srgbClr val="C52726"/>
                </a:solidFill>
                <a:latin typeface="Noto Sans SC" pitchFamily="34" charset="0"/>
                <a:ea typeface="Noto Sans SC" pitchFamily="34" charset="-122"/>
                <a:cs typeface="Noto Sans SC" pitchFamily="34" charset="-120"/>
              </a:rPr>
              <a:t>Thuốc</a:t>
            </a:r>
            <a:endParaRPr lang="en-US" sz="1600" dirty="0"/>
          </a:p>
        </p:txBody>
      </p:sp>
      <p:sp>
        <p:nvSpPr>
          <p:cNvPr id="9" name="Shape 7"/>
          <p:cNvSpPr/>
          <p:nvPr/>
        </p:nvSpPr>
        <p:spPr>
          <a:xfrm>
            <a:off x="774700" y="2540000"/>
            <a:ext cx="228600" cy="203200"/>
          </a:xfrm>
          <a:custGeom>
            <a:avLst/>
            <a:gdLst/>
            <a:ahLst/>
            <a:cxnLst/>
            <a:rect l="l" t="t" r="r" b="b"/>
            <a:pathLst>
              <a:path w="228600" h="203200">
                <a:moveTo>
                  <a:pt x="197445" y="-6747"/>
                </a:moveTo>
                <a:cubicBezTo>
                  <a:pt x="193715" y="-10477"/>
                  <a:pt x="187682" y="-10477"/>
                  <a:pt x="183991" y="-6747"/>
                </a:cubicBezTo>
                <a:cubicBezTo>
                  <a:pt x="180300" y="-3016"/>
                  <a:pt x="180261" y="3016"/>
                  <a:pt x="183991" y="6707"/>
                </a:cubicBezTo>
                <a:lnTo>
                  <a:pt x="189944" y="12660"/>
                </a:lnTo>
                <a:lnTo>
                  <a:pt x="171648" y="30956"/>
                </a:lnTo>
                <a:lnTo>
                  <a:pt x="146645" y="5953"/>
                </a:lnTo>
                <a:cubicBezTo>
                  <a:pt x="142915" y="2223"/>
                  <a:pt x="136882" y="2223"/>
                  <a:pt x="133191" y="5953"/>
                </a:cubicBezTo>
                <a:cubicBezTo>
                  <a:pt x="129500" y="9684"/>
                  <a:pt x="129461" y="15716"/>
                  <a:pt x="133191" y="19407"/>
                </a:cubicBezTo>
                <a:lnTo>
                  <a:pt x="135969" y="22185"/>
                </a:lnTo>
                <a:lnTo>
                  <a:pt x="104973" y="53181"/>
                </a:lnTo>
                <a:lnTo>
                  <a:pt x="121245" y="69453"/>
                </a:lnTo>
                <a:cubicBezTo>
                  <a:pt x="124976" y="73184"/>
                  <a:pt x="124976" y="79216"/>
                  <a:pt x="121245" y="82907"/>
                </a:cubicBezTo>
                <a:cubicBezTo>
                  <a:pt x="117515" y="86598"/>
                  <a:pt x="111482" y="86638"/>
                  <a:pt x="107791" y="82907"/>
                </a:cubicBezTo>
                <a:lnTo>
                  <a:pt x="91519" y="66635"/>
                </a:lnTo>
                <a:lnTo>
                  <a:pt x="73223" y="84931"/>
                </a:lnTo>
                <a:lnTo>
                  <a:pt x="89495" y="101203"/>
                </a:lnTo>
                <a:cubicBezTo>
                  <a:pt x="93226" y="104934"/>
                  <a:pt x="93226" y="110966"/>
                  <a:pt x="89495" y="114657"/>
                </a:cubicBezTo>
                <a:cubicBezTo>
                  <a:pt x="85765" y="118348"/>
                  <a:pt x="79732" y="118388"/>
                  <a:pt x="76041" y="114657"/>
                </a:cubicBezTo>
                <a:lnTo>
                  <a:pt x="59769" y="98385"/>
                </a:lnTo>
                <a:lnTo>
                  <a:pt x="44807" y="113347"/>
                </a:lnTo>
                <a:cubicBezTo>
                  <a:pt x="40640" y="117515"/>
                  <a:pt x="38298" y="123150"/>
                  <a:pt x="38298" y="129064"/>
                </a:cubicBezTo>
                <a:lnTo>
                  <a:pt x="38298" y="164306"/>
                </a:lnTo>
                <a:lnTo>
                  <a:pt x="15677" y="186928"/>
                </a:lnTo>
                <a:cubicBezTo>
                  <a:pt x="11946" y="190659"/>
                  <a:pt x="11946" y="196691"/>
                  <a:pt x="15677" y="200382"/>
                </a:cubicBezTo>
                <a:cubicBezTo>
                  <a:pt x="19407" y="204073"/>
                  <a:pt x="25440" y="204113"/>
                  <a:pt x="29131" y="200382"/>
                </a:cubicBezTo>
                <a:lnTo>
                  <a:pt x="51753" y="177760"/>
                </a:lnTo>
                <a:lnTo>
                  <a:pt x="86995" y="177760"/>
                </a:lnTo>
                <a:cubicBezTo>
                  <a:pt x="92908" y="177760"/>
                  <a:pt x="98544" y="175419"/>
                  <a:pt x="102711" y="171252"/>
                </a:cubicBezTo>
                <a:lnTo>
                  <a:pt x="193873" y="80089"/>
                </a:lnTo>
                <a:lnTo>
                  <a:pt x="196652" y="82868"/>
                </a:lnTo>
                <a:cubicBezTo>
                  <a:pt x="200382" y="86598"/>
                  <a:pt x="206415" y="86598"/>
                  <a:pt x="210106" y="82868"/>
                </a:cubicBezTo>
                <a:cubicBezTo>
                  <a:pt x="213797" y="79137"/>
                  <a:pt x="213836" y="73104"/>
                  <a:pt x="210106" y="69413"/>
                </a:cubicBezTo>
                <a:lnTo>
                  <a:pt x="185103" y="44410"/>
                </a:lnTo>
                <a:lnTo>
                  <a:pt x="203398" y="26114"/>
                </a:lnTo>
                <a:lnTo>
                  <a:pt x="209352" y="32068"/>
                </a:lnTo>
                <a:cubicBezTo>
                  <a:pt x="213082" y="35798"/>
                  <a:pt x="219115" y="35798"/>
                  <a:pt x="222806" y="32068"/>
                </a:cubicBezTo>
                <a:cubicBezTo>
                  <a:pt x="226497" y="28337"/>
                  <a:pt x="226536" y="22304"/>
                  <a:pt x="222806" y="18613"/>
                </a:cubicBezTo>
                <a:lnTo>
                  <a:pt x="197406" y="-6787"/>
                </a:lnTo>
                <a:close/>
              </a:path>
            </a:pathLst>
          </a:custGeom>
          <a:solidFill>
            <a:srgbClr val="C52726"/>
          </a:solidFill>
          <a:ln/>
        </p:spPr>
      </p:sp>
      <p:sp>
        <p:nvSpPr>
          <p:cNvPr id="10" name="Text 8"/>
          <p:cNvSpPr/>
          <p:nvPr/>
        </p:nvSpPr>
        <p:spPr>
          <a:xfrm>
            <a:off x="1117600" y="2529842"/>
            <a:ext cx="2230755"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Kháng sinh beta-lactam:</a:t>
            </a:r>
            <a:endParaRPr lang="en-US" sz="1600" dirty="0"/>
          </a:p>
        </p:txBody>
      </p:sp>
      <p:sp>
        <p:nvSpPr>
          <p:cNvPr id="11" name="Text 9"/>
          <p:cNvSpPr/>
          <p:nvPr/>
        </p:nvSpPr>
        <p:spPr>
          <a:xfrm>
            <a:off x="3296603" y="2529842"/>
            <a:ext cx="2247265"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Penicillin, Cephalosporin</a:t>
            </a:r>
            <a:endParaRPr lang="en-US" sz="1600" dirty="0"/>
          </a:p>
        </p:txBody>
      </p:sp>
      <p:sp>
        <p:nvSpPr>
          <p:cNvPr id="12" name="Shape 10"/>
          <p:cNvSpPr/>
          <p:nvPr/>
        </p:nvSpPr>
        <p:spPr>
          <a:xfrm>
            <a:off x="774700" y="2946400"/>
            <a:ext cx="228600" cy="203200"/>
          </a:xfrm>
          <a:custGeom>
            <a:avLst/>
            <a:gdLst/>
            <a:ahLst/>
            <a:cxnLst/>
            <a:rect l="l" t="t" r="r" b="b"/>
            <a:pathLst>
              <a:path w="228600" h="203200">
                <a:moveTo>
                  <a:pt x="197445" y="-6747"/>
                </a:moveTo>
                <a:cubicBezTo>
                  <a:pt x="193715" y="-10477"/>
                  <a:pt x="187682" y="-10477"/>
                  <a:pt x="183991" y="-6747"/>
                </a:cubicBezTo>
                <a:cubicBezTo>
                  <a:pt x="180300" y="-3016"/>
                  <a:pt x="180261" y="3016"/>
                  <a:pt x="183991" y="6707"/>
                </a:cubicBezTo>
                <a:lnTo>
                  <a:pt x="189944" y="12660"/>
                </a:lnTo>
                <a:lnTo>
                  <a:pt x="171648" y="30956"/>
                </a:lnTo>
                <a:lnTo>
                  <a:pt x="146645" y="5953"/>
                </a:lnTo>
                <a:cubicBezTo>
                  <a:pt x="142915" y="2223"/>
                  <a:pt x="136882" y="2223"/>
                  <a:pt x="133191" y="5953"/>
                </a:cubicBezTo>
                <a:cubicBezTo>
                  <a:pt x="129500" y="9684"/>
                  <a:pt x="129461" y="15716"/>
                  <a:pt x="133191" y="19407"/>
                </a:cubicBezTo>
                <a:lnTo>
                  <a:pt x="135969" y="22185"/>
                </a:lnTo>
                <a:lnTo>
                  <a:pt x="104973" y="53181"/>
                </a:lnTo>
                <a:lnTo>
                  <a:pt x="121245" y="69453"/>
                </a:lnTo>
                <a:cubicBezTo>
                  <a:pt x="124976" y="73184"/>
                  <a:pt x="124976" y="79216"/>
                  <a:pt x="121245" y="82907"/>
                </a:cubicBezTo>
                <a:cubicBezTo>
                  <a:pt x="117515" y="86598"/>
                  <a:pt x="111482" y="86638"/>
                  <a:pt x="107791" y="82907"/>
                </a:cubicBezTo>
                <a:lnTo>
                  <a:pt x="91519" y="66635"/>
                </a:lnTo>
                <a:lnTo>
                  <a:pt x="73223" y="84931"/>
                </a:lnTo>
                <a:lnTo>
                  <a:pt x="89495" y="101203"/>
                </a:lnTo>
                <a:cubicBezTo>
                  <a:pt x="93226" y="104934"/>
                  <a:pt x="93226" y="110966"/>
                  <a:pt x="89495" y="114657"/>
                </a:cubicBezTo>
                <a:cubicBezTo>
                  <a:pt x="85765" y="118348"/>
                  <a:pt x="79732" y="118388"/>
                  <a:pt x="76041" y="114657"/>
                </a:cubicBezTo>
                <a:lnTo>
                  <a:pt x="59769" y="98385"/>
                </a:lnTo>
                <a:lnTo>
                  <a:pt x="44807" y="113347"/>
                </a:lnTo>
                <a:cubicBezTo>
                  <a:pt x="40640" y="117515"/>
                  <a:pt x="38298" y="123150"/>
                  <a:pt x="38298" y="129064"/>
                </a:cubicBezTo>
                <a:lnTo>
                  <a:pt x="38298" y="164306"/>
                </a:lnTo>
                <a:lnTo>
                  <a:pt x="15677" y="186928"/>
                </a:lnTo>
                <a:cubicBezTo>
                  <a:pt x="11946" y="190659"/>
                  <a:pt x="11946" y="196691"/>
                  <a:pt x="15677" y="200382"/>
                </a:cubicBezTo>
                <a:cubicBezTo>
                  <a:pt x="19407" y="204073"/>
                  <a:pt x="25440" y="204113"/>
                  <a:pt x="29131" y="200382"/>
                </a:cubicBezTo>
                <a:lnTo>
                  <a:pt x="51753" y="177760"/>
                </a:lnTo>
                <a:lnTo>
                  <a:pt x="86995" y="177760"/>
                </a:lnTo>
                <a:cubicBezTo>
                  <a:pt x="92908" y="177760"/>
                  <a:pt x="98544" y="175419"/>
                  <a:pt x="102711" y="171252"/>
                </a:cubicBezTo>
                <a:lnTo>
                  <a:pt x="193873" y="80089"/>
                </a:lnTo>
                <a:lnTo>
                  <a:pt x="196652" y="82868"/>
                </a:lnTo>
                <a:cubicBezTo>
                  <a:pt x="200382" y="86598"/>
                  <a:pt x="206415" y="86598"/>
                  <a:pt x="210106" y="82868"/>
                </a:cubicBezTo>
                <a:cubicBezTo>
                  <a:pt x="213797" y="79137"/>
                  <a:pt x="213836" y="73104"/>
                  <a:pt x="210106" y="69413"/>
                </a:cubicBezTo>
                <a:lnTo>
                  <a:pt x="185103" y="44410"/>
                </a:lnTo>
                <a:lnTo>
                  <a:pt x="203398" y="26114"/>
                </a:lnTo>
                <a:lnTo>
                  <a:pt x="209352" y="32068"/>
                </a:lnTo>
                <a:cubicBezTo>
                  <a:pt x="213082" y="35798"/>
                  <a:pt x="219115" y="35798"/>
                  <a:pt x="222806" y="32068"/>
                </a:cubicBezTo>
                <a:cubicBezTo>
                  <a:pt x="226497" y="28337"/>
                  <a:pt x="226536" y="22304"/>
                  <a:pt x="222806" y="18613"/>
                </a:cubicBezTo>
                <a:lnTo>
                  <a:pt x="197406" y="-6787"/>
                </a:lnTo>
                <a:close/>
              </a:path>
            </a:pathLst>
          </a:custGeom>
          <a:solidFill>
            <a:srgbClr val="C52726"/>
          </a:solidFill>
          <a:ln/>
        </p:spPr>
      </p:sp>
      <p:sp>
        <p:nvSpPr>
          <p:cNvPr id="13" name="Text 11"/>
          <p:cNvSpPr/>
          <p:nvPr/>
        </p:nvSpPr>
        <p:spPr>
          <a:xfrm>
            <a:off x="1117600" y="2936242"/>
            <a:ext cx="1394936"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Thuốc gây mê:</a:t>
            </a:r>
            <a:endParaRPr lang="en-US" sz="1600" dirty="0"/>
          </a:p>
        </p:txBody>
      </p:sp>
      <p:sp>
        <p:nvSpPr>
          <p:cNvPr id="14" name="Text 12"/>
          <p:cNvSpPr/>
          <p:nvPr/>
        </p:nvSpPr>
        <p:spPr>
          <a:xfrm>
            <a:off x="2460784" y="2936242"/>
            <a:ext cx="2321243"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Propofol, Succinylcholine</a:t>
            </a:r>
            <a:endParaRPr lang="en-US" sz="1600" dirty="0"/>
          </a:p>
        </p:txBody>
      </p:sp>
      <p:sp>
        <p:nvSpPr>
          <p:cNvPr id="15" name="Shape 13"/>
          <p:cNvSpPr/>
          <p:nvPr/>
        </p:nvSpPr>
        <p:spPr>
          <a:xfrm>
            <a:off x="774700" y="3352800"/>
            <a:ext cx="228600" cy="203200"/>
          </a:xfrm>
          <a:custGeom>
            <a:avLst/>
            <a:gdLst/>
            <a:ahLst/>
            <a:cxnLst/>
            <a:rect l="l" t="t" r="r" b="b"/>
            <a:pathLst>
              <a:path w="228600" h="203200">
                <a:moveTo>
                  <a:pt x="197445" y="-6747"/>
                </a:moveTo>
                <a:cubicBezTo>
                  <a:pt x="193715" y="-10477"/>
                  <a:pt x="187682" y="-10477"/>
                  <a:pt x="183991" y="-6747"/>
                </a:cubicBezTo>
                <a:cubicBezTo>
                  <a:pt x="180300" y="-3016"/>
                  <a:pt x="180261" y="3016"/>
                  <a:pt x="183991" y="6707"/>
                </a:cubicBezTo>
                <a:lnTo>
                  <a:pt x="189944" y="12660"/>
                </a:lnTo>
                <a:lnTo>
                  <a:pt x="171648" y="30956"/>
                </a:lnTo>
                <a:lnTo>
                  <a:pt x="146645" y="5953"/>
                </a:lnTo>
                <a:cubicBezTo>
                  <a:pt x="142915" y="2223"/>
                  <a:pt x="136882" y="2223"/>
                  <a:pt x="133191" y="5953"/>
                </a:cubicBezTo>
                <a:cubicBezTo>
                  <a:pt x="129500" y="9684"/>
                  <a:pt x="129461" y="15716"/>
                  <a:pt x="133191" y="19407"/>
                </a:cubicBezTo>
                <a:lnTo>
                  <a:pt x="135969" y="22185"/>
                </a:lnTo>
                <a:lnTo>
                  <a:pt x="104973" y="53181"/>
                </a:lnTo>
                <a:lnTo>
                  <a:pt x="121245" y="69453"/>
                </a:lnTo>
                <a:cubicBezTo>
                  <a:pt x="124976" y="73184"/>
                  <a:pt x="124976" y="79216"/>
                  <a:pt x="121245" y="82907"/>
                </a:cubicBezTo>
                <a:cubicBezTo>
                  <a:pt x="117515" y="86598"/>
                  <a:pt x="111482" y="86638"/>
                  <a:pt x="107791" y="82907"/>
                </a:cubicBezTo>
                <a:lnTo>
                  <a:pt x="91519" y="66635"/>
                </a:lnTo>
                <a:lnTo>
                  <a:pt x="73223" y="84931"/>
                </a:lnTo>
                <a:lnTo>
                  <a:pt x="89495" y="101203"/>
                </a:lnTo>
                <a:cubicBezTo>
                  <a:pt x="93226" y="104934"/>
                  <a:pt x="93226" y="110966"/>
                  <a:pt x="89495" y="114657"/>
                </a:cubicBezTo>
                <a:cubicBezTo>
                  <a:pt x="85765" y="118348"/>
                  <a:pt x="79732" y="118388"/>
                  <a:pt x="76041" y="114657"/>
                </a:cubicBezTo>
                <a:lnTo>
                  <a:pt x="59769" y="98385"/>
                </a:lnTo>
                <a:lnTo>
                  <a:pt x="44807" y="113347"/>
                </a:lnTo>
                <a:cubicBezTo>
                  <a:pt x="40640" y="117515"/>
                  <a:pt x="38298" y="123150"/>
                  <a:pt x="38298" y="129064"/>
                </a:cubicBezTo>
                <a:lnTo>
                  <a:pt x="38298" y="164306"/>
                </a:lnTo>
                <a:lnTo>
                  <a:pt x="15677" y="186928"/>
                </a:lnTo>
                <a:cubicBezTo>
                  <a:pt x="11946" y="190659"/>
                  <a:pt x="11946" y="196691"/>
                  <a:pt x="15677" y="200382"/>
                </a:cubicBezTo>
                <a:cubicBezTo>
                  <a:pt x="19407" y="204073"/>
                  <a:pt x="25440" y="204113"/>
                  <a:pt x="29131" y="200382"/>
                </a:cubicBezTo>
                <a:lnTo>
                  <a:pt x="51753" y="177760"/>
                </a:lnTo>
                <a:lnTo>
                  <a:pt x="86995" y="177760"/>
                </a:lnTo>
                <a:cubicBezTo>
                  <a:pt x="92908" y="177760"/>
                  <a:pt x="98544" y="175419"/>
                  <a:pt x="102711" y="171252"/>
                </a:cubicBezTo>
                <a:lnTo>
                  <a:pt x="193873" y="80089"/>
                </a:lnTo>
                <a:lnTo>
                  <a:pt x="196652" y="82868"/>
                </a:lnTo>
                <a:cubicBezTo>
                  <a:pt x="200382" y="86598"/>
                  <a:pt x="206415" y="86598"/>
                  <a:pt x="210106" y="82868"/>
                </a:cubicBezTo>
                <a:cubicBezTo>
                  <a:pt x="213797" y="79137"/>
                  <a:pt x="213836" y="73104"/>
                  <a:pt x="210106" y="69413"/>
                </a:cubicBezTo>
                <a:lnTo>
                  <a:pt x="185103" y="44410"/>
                </a:lnTo>
                <a:lnTo>
                  <a:pt x="203398" y="26114"/>
                </a:lnTo>
                <a:lnTo>
                  <a:pt x="209352" y="32068"/>
                </a:lnTo>
                <a:cubicBezTo>
                  <a:pt x="213082" y="35798"/>
                  <a:pt x="219115" y="35798"/>
                  <a:pt x="222806" y="32068"/>
                </a:cubicBezTo>
                <a:cubicBezTo>
                  <a:pt x="226497" y="28337"/>
                  <a:pt x="226536" y="22304"/>
                  <a:pt x="222806" y="18613"/>
                </a:cubicBezTo>
                <a:lnTo>
                  <a:pt x="197406" y="-6787"/>
                </a:lnTo>
                <a:close/>
              </a:path>
            </a:pathLst>
          </a:custGeom>
          <a:solidFill>
            <a:srgbClr val="C52726"/>
          </a:solidFill>
          <a:ln/>
        </p:spPr>
      </p:sp>
      <p:sp>
        <p:nvSpPr>
          <p:cNvPr id="16" name="Text 14"/>
          <p:cNvSpPr/>
          <p:nvPr/>
        </p:nvSpPr>
        <p:spPr>
          <a:xfrm>
            <a:off x="1117600" y="3342642"/>
            <a:ext cx="856774"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Vắc-xin:</a:t>
            </a:r>
            <a:endParaRPr lang="en-US" sz="1600" dirty="0"/>
          </a:p>
        </p:txBody>
      </p:sp>
      <p:sp>
        <p:nvSpPr>
          <p:cNvPr id="17" name="Text 15"/>
          <p:cNvSpPr/>
          <p:nvPr/>
        </p:nvSpPr>
        <p:spPr>
          <a:xfrm>
            <a:off x="1922621" y="3342642"/>
            <a:ext cx="3144838"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Các vắc-xin có chứa protein trứng</a:t>
            </a:r>
            <a:endParaRPr lang="en-US" sz="1600" dirty="0"/>
          </a:p>
        </p:txBody>
      </p:sp>
      <p:sp>
        <p:nvSpPr>
          <p:cNvPr id="18" name="Shape 16"/>
          <p:cNvSpPr/>
          <p:nvPr/>
        </p:nvSpPr>
        <p:spPr>
          <a:xfrm>
            <a:off x="774700" y="3759200"/>
            <a:ext cx="228600" cy="203200"/>
          </a:xfrm>
          <a:custGeom>
            <a:avLst/>
            <a:gdLst/>
            <a:ahLst/>
            <a:cxnLst/>
            <a:rect l="l" t="t" r="r" b="b"/>
            <a:pathLst>
              <a:path w="228600" h="203200">
                <a:moveTo>
                  <a:pt x="197445" y="-6747"/>
                </a:moveTo>
                <a:cubicBezTo>
                  <a:pt x="193715" y="-10477"/>
                  <a:pt x="187682" y="-10477"/>
                  <a:pt x="183991" y="-6747"/>
                </a:cubicBezTo>
                <a:cubicBezTo>
                  <a:pt x="180300" y="-3016"/>
                  <a:pt x="180261" y="3016"/>
                  <a:pt x="183991" y="6707"/>
                </a:cubicBezTo>
                <a:lnTo>
                  <a:pt x="189944" y="12660"/>
                </a:lnTo>
                <a:lnTo>
                  <a:pt x="171648" y="30956"/>
                </a:lnTo>
                <a:lnTo>
                  <a:pt x="146645" y="5953"/>
                </a:lnTo>
                <a:cubicBezTo>
                  <a:pt x="142915" y="2223"/>
                  <a:pt x="136882" y="2223"/>
                  <a:pt x="133191" y="5953"/>
                </a:cubicBezTo>
                <a:cubicBezTo>
                  <a:pt x="129500" y="9684"/>
                  <a:pt x="129461" y="15716"/>
                  <a:pt x="133191" y="19407"/>
                </a:cubicBezTo>
                <a:lnTo>
                  <a:pt x="135969" y="22185"/>
                </a:lnTo>
                <a:lnTo>
                  <a:pt x="104973" y="53181"/>
                </a:lnTo>
                <a:lnTo>
                  <a:pt x="121245" y="69453"/>
                </a:lnTo>
                <a:cubicBezTo>
                  <a:pt x="124976" y="73184"/>
                  <a:pt x="124976" y="79216"/>
                  <a:pt x="121245" y="82907"/>
                </a:cubicBezTo>
                <a:cubicBezTo>
                  <a:pt x="117515" y="86598"/>
                  <a:pt x="111482" y="86638"/>
                  <a:pt x="107791" y="82907"/>
                </a:cubicBezTo>
                <a:lnTo>
                  <a:pt x="91519" y="66635"/>
                </a:lnTo>
                <a:lnTo>
                  <a:pt x="73223" y="84931"/>
                </a:lnTo>
                <a:lnTo>
                  <a:pt x="89495" y="101203"/>
                </a:lnTo>
                <a:cubicBezTo>
                  <a:pt x="93226" y="104934"/>
                  <a:pt x="93226" y="110966"/>
                  <a:pt x="89495" y="114657"/>
                </a:cubicBezTo>
                <a:cubicBezTo>
                  <a:pt x="85765" y="118348"/>
                  <a:pt x="79732" y="118388"/>
                  <a:pt x="76041" y="114657"/>
                </a:cubicBezTo>
                <a:lnTo>
                  <a:pt x="59769" y="98385"/>
                </a:lnTo>
                <a:lnTo>
                  <a:pt x="44807" y="113347"/>
                </a:lnTo>
                <a:cubicBezTo>
                  <a:pt x="40640" y="117515"/>
                  <a:pt x="38298" y="123150"/>
                  <a:pt x="38298" y="129064"/>
                </a:cubicBezTo>
                <a:lnTo>
                  <a:pt x="38298" y="164306"/>
                </a:lnTo>
                <a:lnTo>
                  <a:pt x="15677" y="186928"/>
                </a:lnTo>
                <a:cubicBezTo>
                  <a:pt x="11946" y="190659"/>
                  <a:pt x="11946" y="196691"/>
                  <a:pt x="15677" y="200382"/>
                </a:cubicBezTo>
                <a:cubicBezTo>
                  <a:pt x="19407" y="204073"/>
                  <a:pt x="25440" y="204113"/>
                  <a:pt x="29131" y="200382"/>
                </a:cubicBezTo>
                <a:lnTo>
                  <a:pt x="51753" y="177760"/>
                </a:lnTo>
                <a:lnTo>
                  <a:pt x="86995" y="177760"/>
                </a:lnTo>
                <a:cubicBezTo>
                  <a:pt x="92908" y="177760"/>
                  <a:pt x="98544" y="175419"/>
                  <a:pt x="102711" y="171252"/>
                </a:cubicBezTo>
                <a:lnTo>
                  <a:pt x="193873" y="80089"/>
                </a:lnTo>
                <a:lnTo>
                  <a:pt x="196652" y="82868"/>
                </a:lnTo>
                <a:cubicBezTo>
                  <a:pt x="200382" y="86598"/>
                  <a:pt x="206415" y="86598"/>
                  <a:pt x="210106" y="82868"/>
                </a:cubicBezTo>
                <a:cubicBezTo>
                  <a:pt x="213797" y="79137"/>
                  <a:pt x="213836" y="73104"/>
                  <a:pt x="210106" y="69413"/>
                </a:cubicBezTo>
                <a:lnTo>
                  <a:pt x="185103" y="44410"/>
                </a:lnTo>
                <a:lnTo>
                  <a:pt x="203398" y="26114"/>
                </a:lnTo>
                <a:lnTo>
                  <a:pt x="209352" y="32068"/>
                </a:lnTo>
                <a:cubicBezTo>
                  <a:pt x="213082" y="35798"/>
                  <a:pt x="219115" y="35798"/>
                  <a:pt x="222806" y="32068"/>
                </a:cubicBezTo>
                <a:cubicBezTo>
                  <a:pt x="226497" y="28337"/>
                  <a:pt x="226536" y="22304"/>
                  <a:pt x="222806" y="18613"/>
                </a:cubicBezTo>
                <a:lnTo>
                  <a:pt x="197406" y="-6787"/>
                </a:lnTo>
                <a:close/>
              </a:path>
            </a:pathLst>
          </a:custGeom>
          <a:solidFill>
            <a:srgbClr val="C52726"/>
          </a:solidFill>
          <a:ln/>
        </p:spPr>
      </p:sp>
      <p:sp>
        <p:nvSpPr>
          <p:cNvPr id="19" name="Text 17"/>
          <p:cNvSpPr/>
          <p:nvPr/>
        </p:nvSpPr>
        <p:spPr>
          <a:xfrm>
            <a:off x="1117600" y="3749042"/>
            <a:ext cx="1535589"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Aspirin, NSAIDs:</a:t>
            </a:r>
            <a:endParaRPr lang="en-US" sz="1600" dirty="0"/>
          </a:p>
        </p:txBody>
      </p:sp>
      <p:sp>
        <p:nvSpPr>
          <p:cNvPr id="20" name="Text 18"/>
          <p:cNvSpPr/>
          <p:nvPr/>
        </p:nvSpPr>
        <p:spPr>
          <a:xfrm>
            <a:off x="2601436" y="3749042"/>
            <a:ext cx="2544445"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Đặc biệt với bệnh nhân hen</a:t>
            </a:r>
            <a:endParaRPr lang="en-US" sz="1600" dirty="0"/>
          </a:p>
        </p:txBody>
      </p:sp>
      <p:sp>
        <p:nvSpPr>
          <p:cNvPr id="21" name="Shape 19"/>
          <p:cNvSpPr/>
          <p:nvPr/>
        </p:nvSpPr>
        <p:spPr>
          <a:xfrm>
            <a:off x="774700" y="4165600"/>
            <a:ext cx="228600" cy="203200"/>
          </a:xfrm>
          <a:custGeom>
            <a:avLst/>
            <a:gdLst/>
            <a:ahLst/>
            <a:cxnLst/>
            <a:rect l="l" t="t" r="r" b="b"/>
            <a:pathLst>
              <a:path w="228600" h="203200">
                <a:moveTo>
                  <a:pt x="197445" y="-6747"/>
                </a:moveTo>
                <a:cubicBezTo>
                  <a:pt x="193715" y="-10477"/>
                  <a:pt x="187682" y="-10477"/>
                  <a:pt x="183991" y="-6747"/>
                </a:cubicBezTo>
                <a:cubicBezTo>
                  <a:pt x="180300" y="-3016"/>
                  <a:pt x="180261" y="3016"/>
                  <a:pt x="183991" y="6707"/>
                </a:cubicBezTo>
                <a:lnTo>
                  <a:pt x="189944" y="12660"/>
                </a:lnTo>
                <a:lnTo>
                  <a:pt x="171648" y="30956"/>
                </a:lnTo>
                <a:lnTo>
                  <a:pt x="146645" y="5953"/>
                </a:lnTo>
                <a:cubicBezTo>
                  <a:pt x="142915" y="2223"/>
                  <a:pt x="136882" y="2223"/>
                  <a:pt x="133191" y="5953"/>
                </a:cubicBezTo>
                <a:cubicBezTo>
                  <a:pt x="129500" y="9684"/>
                  <a:pt x="129461" y="15716"/>
                  <a:pt x="133191" y="19407"/>
                </a:cubicBezTo>
                <a:lnTo>
                  <a:pt x="135969" y="22185"/>
                </a:lnTo>
                <a:lnTo>
                  <a:pt x="104973" y="53181"/>
                </a:lnTo>
                <a:lnTo>
                  <a:pt x="121245" y="69453"/>
                </a:lnTo>
                <a:cubicBezTo>
                  <a:pt x="124976" y="73184"/>
                  <a:pt x="124976" y="79216"/>
                  <a:pt x="121245" y="82907"/>
                </a:cubicBezTo>
                <a:cubicBezTo>
                  <a:pt x="117515" y="86598"/>
                  <a:pt x="111482" y="86638"/>
                  <a:pt x="107791" y="82907"/>
                </a:cubicBezTo>
                <a:lnTo>
                  <a:pt x="91519" y="66635"/>
                </a:lnTo>
                <a:lnTo>
                  <a:pt x="73223" y="84931"/>
                </a:lnTo>
                <a:lnTo>
                  <a:pt x="89495" y="101203"/>
                </a:lnTo>
                <a:cubicBezTo>
                  <a:pt x="93226" y="104934"/>
                  <a:pt x="93226" y="110966"/>
                  <a:pt x="89495" y="114657"/>
                </a:cubicBezTo>
                <a:cubicBezTo>
                  <a:pt x="85765" y="118348"/>
                  <a:pt x="79732" y="118388"/>
                  <a:pt x="76041" y="114657"/>
                </a:cubicBezTo>
                <a:lnTo>
                  <a:pt x="59769" y="98385"/>
                </a:lnTo>
                <a:lnTo>
                  <a:pt x="44807" y="113347"/>
                </a:lnTo>
                <a:cubicBezTo>
                  <a:pt x="40640" y="117515"/>
                  <a:pt x="38298" y="123150"/>
                  <a:pt x="38298" y="129064"/>
                </a:cubicBezTo>
                <a:lnTo>
                  <a:pt x="38298" y="164306"/>
                </a:lnTo>
                <a:lnTo>
                  <a:pt x="15677" y="186928"/>
                </a:lnTo>
                <a:cubicBezTo>
                  <a:pt x="11946" y="190659"/>
                  <a:pt x="11946" y="196691"/>
                  <a:pt x="15677" y="200382"/>
                </a:cubicBezTo>
                <a:cubicBezTo>
                  <a:pt x="19407" y="204073"/>
                  <a:pt x="25440" y="204113"/>
                  <a:pt x="29131" y="200382"/>
                </a:cubicBezTo>
                <a:lnTo>
                  <a:pt x="51753" y="177760"/>
                </a:lnTo>
                <a:lnTo>
                  <a:pt x="86995" y="177760"/>
                </a:lnTo>
                <a:cubicBezTo>
                  <a:pt x="92908" y="177760"/>
                  <a:pt x="98544" y="175419"/>
                  <a:pt x="102711" y="171252"/>
                </a:cubicBezTo>
                <a:lnTo>
                  <a:pt x="193873" y="80089"/>
                </a:lnTo>
                <a:lnTo>
                  <a:pt x="196652" y="82868"/>
                </a:lnTo>
                <a:cubicBezTo>
                  <a:pt x="200382" y="86598"/>
                  <a:pt x="206415" y="86598"/>
                  <a:pt x="210106" y="82868"/>
                </a:cubicBezTo>
                <a:cubicBezTo>
                  <a:pt x="213797" y="79137"/>
                  <a:pt x="213836" y="73104"/>
                  <a:pt x="210106" y="69413"/>
                </a:cubicBezTo>
                <a:lnTo>
                  <a:pt x="185103" y="44410"/>
                </a:lnTo>
                <a:lnTo>
                  <a:pt x="203398" y="26114"/>
                </a:lnTo>
                <a:lnTo>
                  <a:pt x="209352" y="32068"/>
                </a:lnTo>
                <a:cubicBezTo>
                  <a:pt x="213082" y="35798"/>
                  <a:pt x="219115" y="35798"/>
                  <a:pt x="222806" y="32068"/>
                </a:cubicBezTo>
                <a:cubicBezTo>
                  <a:pt x="226497" y="28337"/>
                  <a:pt x="226536" y="22304"/>
                  <a:pt x="222806" y="18613"/>
                </a:cubicBezTo>
                <a:lnTo>
                  <a:pt x="197406" y="-6787"/>
                </a:lnTo>
                <a:close/>
              </a:path>
            </a:pathLst>
          </a:custGeom>
          <a:solidFill>
            <a:srgbClr val="C52726"/>
          </a:solidFill>
          <a:ln/>
        </p:spPr>
      </p:sp>
      <p:sp>
        <p:nvSpPr>
          <p:cNvPr id="22" name="Text 20"/>
          <p:cNvSpPr/>
          <p:nvPr/>
        </p:nvSpPr>
        <p:spPr>
          <a:xfrm>
            <a:off x="1117600" y="4155442"/>
            <a:ext cx="1673701"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Thuốc cản quang:</a:t>
            </a:r>
            <a:endParaRPr lang="en-US" sz="1600" dirty="0"/>
          </a:p>
        </p:txBody>
      </p:sp>
      <p:sp>
        <p:nvSpPr>
          <p:cNvPr id="23" name="Text 21"/>
          <p:cNvSpPr/>
          <p:nvPr/>
        </p:nvSpPr>
        <p:spPr>
          <a:xfrm>
            <a:off x="2739549" y="4155442"/>
            <a:ext cx="2291398"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Iodinated contrast media</a:t>
            </a:r>
            <a:endParaRPr lang="en-US" sz="1600" dirty="0"/>
          </a:p>
        </p:txBody>
      </p:sp>
      <p:sp>
        <p:nvSpPr>
          <p:cNvPr id="24" name="Shape 22"/>
          <p:cNvSpPr/>
          <p:nvPr/>
        </p:nvSpPr>
        <p:spPr>
          <a:xfrm>
            <a:off x="8255000" y="1447800"/>
            <a:ext cx="7493000" cy="3225800"/>
          </a:xfrm>
          <a:custGeom>
            <a:avLst/>
            <a:gdLst/>
            <a:ahLst/>
            <a:cxnLst/>
            <a:rect l="l" t="t" r="r" b="b"/>
            <a:pathLst>
              <a:path w="7493000" h="3225800">
                <a:moveTo>
                  <a:pt x="50800" y="0"/>
                </a:moveTo>
                <a:lnTo>
                  <a:pt x="7442200" y="0"/>
                </a:lnTo>
                <a:cubicBezTo>
                  <a:pt x="7470237" y="0"/>
                  <a:pt x="7493000" y="22763"/>
                  <a:pt x="7493000" y="50800"/>
                </a:cubicBezTo>
                <a:lnTo>
                  <a:pt x="7493000" y="3073413"/>
                </a:lnTo>
                <a:cubicBezTo>
                  <a:pt x="7493000" y="3157574"/>
                  <a:pt x="7424774" y="3225800"/>
                  <a:pt x="7340613" y="3225800"/>
                </a:cubicBezTo>
                <a:lnTo>
                  <a:pt x="152387" y="3225800"/>
                </a:lnTo>
                <a:cubicBezTo>
                  <a:pt x="68226" y="3225800"/>
                  <a:pt x="0" y="3157574"/>
                  <a:pt x="0" y="3073413"/>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25" name="Shape 23"/>
          <p:cNvSpPr/>
          <p:nvPr/>
        </p:nvSpPr>
        <p:spPr>
          <a:xfrm>
            <a:off x="8255000" y="14478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2A4B7C"/>
          </a:solidFill>
          <a:ln/>
        </p:spPr>
      </p:sp>
      <p:sp>
        <p:nvSpPr>
          <p:cNvPr id="26" name="Shape 24"/>
          <p:cNvSpPr/>
          <p:nvPr/>
        </p:nvSpPr>
        <p:spPr>
          <a:xfrm>
            <a:off x="8509000" y="17272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2A4B7C"/>
          </a:solidFill>
          <a:ln/>
        </p:spPr>
      </p:sp>
      <p:sp>
        <p:nvSpPr>
          <p:cNvPr id="27" name="Shape 25"/>
          <p:cNvSpPr/>
          <p:nvPr/>
        </p:nvSpPr>
        <p:spPr>
          <a:xfrm>
            <a:off x="8702675" y="1905000"/>
            <a:ext cx="222250" cy="254000"/>
          </a:xfrm>
          <a:custGeom>
            <a:avLst/>
            <a:gdLst/>
            <a:ahLst/>
            <a:cxnLst/>
            <a:rect l="l" t="t" r="r" b="b"/>
            <a:pathLst>
              <a:path w="222250" h="254000">
                <a:moveTo>
                  <a:pt x="111125" y="55563"/>
                </a:moveTo>
                <a:cubicBezTo>
                  <a:pt x="106759" y="55563"/>
                  <a:pt x="103188" y="51991"/>
                  <a:pt x="103188" y="47625"/>
                </a:cubicBezTo>
                <a:lnTo>
                  <a:pt x="103188" y="39688"/>
                </a:lnTo>
                <a:cubicBezTo>
                  <a:pt x="103188" y="17760"/>
                  <a:pt x="120948" y="0"/>
                  <a:pt x="142875" y="0"/>
                </a:cubicBezTo>
                <a:lnTo>
                  <a:pt x="150813" y="0"/>
                </a:lnTo>
                <a:cubicBezTo>
                  <a:pt x="155178" y="0"/>
                  <a:pt x="158750" y="3572"/>
                  <a:pt x="158750" y="7938"/>
                </a:cubicBezTo>
                <a:lnTo>
                  <a:pt x="158750" y="15875"/>
                </a:lnTo>
                <a:cubicBezTo>
                  <a:pt x="158750" y="37802"/>
                  <a:pt x="140990" y="55563"/>
                  <a:pt x="119063" y="55563"/>
                </a:cubicBezTo>
                <a:lnTo>
                  <a:pt x="111125" y="55563"/>
                </a:lnTo>
                <a:close/>
                <a:moveTo>
                  <a:pt x="0" y="142875"/>
                </a:moveTo>
                <a:cubicBezTo>
                  <a:pt x="0" y="105023"/>
                  <a:pt x="17711" y="63500"/>
                  <a:pt x="55563" y="63500"/>
                </a:cubicBezTo>
                <a:cubicBezTo>
                  <a:pt x="69106" y="63500"/>
                  <a:pt x="85179" y="68610"/>
                  <a:pt x="96589" y="73075"/>
                </a:cubicBezTo>
                <a:cubicBezTo>
                  <a:pt x="105916" y="76696"/>
                  <a:pt x="116384" y="76696"/>
                  <a:pt x="125710" y="73075"/>
                </a:cubicBezTo>
                <a:cubicBezTo>
                  <a:pt x="137071" y="68659"/>
                  <a:pt x="153194" y="63500"/>
                  <a:pt x="166737" y="63500"/>
                </a:cubicBezTo>
                <a:cubicBezTo>
                  <a:pt x="204589" y="63500"/>
                  <a:pt x="222300" y="105023"/>
                  <a:pt x="222300" y="142875"/>
                </a:cubicBezTo>
                <a:cubicBezTo>
                  <a:pt x="222300" y="206375"/>
                  <a:pt x="182612" y="254000"/>
                  <a:pt x="142925" y="254000"/>
                </a:cubicBezTo>
                <a:cubicBezTo>
                  <a:pt x="134739" y="254000"/>
                  <a:pt x="124023" y="250726"/>
                  <a:pt x="117376" y="248394"/>
                </a:cubicBezTo>
                <a:cubicBezTo>
                  <a:pt x="113357" y="247005"/>
                  <a:pt x="108992" y="247005"/>
                  <a:pt x="104973" y="248394"/>
                </a:cubicBezTo>
                <a:cubicBezTo>
                  <a:pt x="98326" y="250726"/>
                  <a:pt x="87610" y="254000"/>
                  <a:pt x="79425" y="254000"/>
                </a:cubicBezTo>
                <a:cubicBezTo>
                  <a:pt x="39737" y="254000"/>
                  <a:pt x="50" y="206375"/>
                  <a:pt x="50" y="142875"/>
                </a:cubicBezTo>
                <a:close/>
              </a:path>
            </a:pathLst>
          </a:custGeom>
          <a:solidFill>
            <a:srgbClr val="FFFFFF"/>
          </a:solidFill>
          <a:ln/>
        </p:spPr>
      </p:sp>
      <p:sp>
        <p:nvSpPr>
          <p:cNvPr id="28" name="Text 26"/>
          <p:cNvSpPr/>
          <p:nvPr/>
        </p:nvSpPr>
        <p:spPr>
          <a:xfrm>
            <a:off x="9271000" y="1828800"/>
            <a:ext cx="1816100" cy="406400"/>
          </a:xfrm>
          <a:prstGeom prst="rect">
            <a:avLst/>
          </a:prstGeom>
          <a:noFill/>
          <a:ln/>
        </p:spPr>
        <p:txBody>
          <a:bodyPr wrap="square" lIns="0" tIns="0" rIns="0" bIns="0" rtlCol="0" anchor="ctr"/>
          <a:lstStyle/>
          <a:p>
            <a:pPr>
              <a:lnSpc>
                <a:spcPct val="110000"/>
              </a:lnSpc>
            </a:pPr>
            <a:r>
              <a:rPr lang="en-US" sz="2400" b="1" dirty="0">
                <a:solidFill>
                  <a:srgbClr val="2A4B7C"/>
                </a:solidFill>
                <a:latin typeface="Noto Sans SC" pitchFamily="34" charset="0"/>
                <a:ea typeface="Noto Sans SC" pitchFamily="34" charset="-122"/>
                <a:cs typeface="Noto Sans SC" pitchFamily="34" charset="-120"/>
              </a:rPr>
              <a:t>Thực phẩm</a:t>
            </a:r>
            <a:endParaRPr lang="en-US" sz="1600" dirty="0"/>
          </a:p>
        </p:txBody>
      </p:sp>
      <p:sp>
        <p:nvSpPr>
          <p:cNvPr id="29" name="Shape 27"/>
          <p:cNvSpPr/>
          <p:nvPr/>
        </p:nvSpPr>
        <p:spPr>
          <a:xfrm>
            <a:off x="8521700" y="2540000"/>
            <a:ext cx="228600" cy="203200"/>
          </a:xfrm>
          <a:custGeom>
            <a:avLst/>
            <a:gdLst/>
            <a:ahLst/>
            <a:cxnLst/>
            <a:rect l="l" t="t" r="r" b="b"/>
            <a:pathLst>
              <a:path w="228600" h="203200">
                <a:moveTo>
                  <a:pt x="71636" y="56158"/>
                </a:moveTo>
                <a:cubicBezTo>
                  <a:pt x="87193" y="43061"/>
                  <a:pt x="108188" y="31750"/>
                  <a:pt x="133350" y="31750"/>
                </a:cubicBezTo>
                <a:cubicBezTo>
                  <a:pt x="158512" y="31750"/>
                  <a:pt x="179507" y="43061"/>
                  <a:pt x="195064" y="56158"/>
                </a:cubicBezTo>
                <a:cubicBezTo>
                  <a:pt x="210582" y="69255"/>
                  <a:pt x="221615" y="84892"/>
                  <a:pt x="227211" y="95766"/>
                </a:cubicBezTo>
                <a:cubicBezTo>
                  <a:pt x="229076" y="99417"/>
                  <a:pt x="229076" y="103743"/>
                  <a:pt x="227211" y="107394"/>
                </a:cubicBezTo>
                <a:cubicBezTo>
                  <a:pt x="221615" y="118269"/>
                  <a:pt x="210582" y="133906"/>
                  <a:pt x="195064" y="147003"/>
                </a:cubicBezTo>
                <a:cubicBezTo>
                  <a:pt x="179507" y="160139"/>
                  <a:pt x="158552" y="171410"/>
                  <a:pt x="133350" y="171410"/>
                </a:cubicBezTo>
                <a:cubicBezTo>
                  <a:pt x="108148" y="171410"/>
                  <a:pt x="87193" y="160099"/>
                  <a:pt x="71636" y="147003"/>
                </a:cubicBezTo>
                <a:cubicBezTo>
                  <a:pt x="65207" y="141565"/>
                  <a:pt x="59531" y="135692"/>
                  <a:pt x="54689" y="129897"/>
                </a:cubicBezTo>
                <a:lnTo>
                  <a:pt x="19090" y="150654"/>
                </a:lnTo>
                <a:cubicBezTo>
                  <a:pt x="14129" y="153551"/>
                  <a:pt x="7818" y="152757"/>
                  <a:pt x="3731" y="148709"/>
                </a:cubicBezTo>
                <a:cubicBezTo>
                  <a:pt x="-357" y="144661"/>
                  <a:pt x="-1191" y="138390"/>
                  <a:pt x="1627" y="133390"/>
                </a:cubicBezTo>
                <a:lnTo>
                  <a:pt x="19844" y="101600"/>
                </a:lnTo>
                <a:lnTo>
                  <a:pt x="1667" y="69810"/>
                </a:lnTo>
                <a:cubicBezTo>
                  <a:pt x="-1191" y="64810"/>
                  <a:pt x="-317" y="58539"/>
                  <a:pt x="3770" y="54491"/>
                </a:cubicBezTo>
                <a:cubicBezTo>
                  <a:pt x="7858" y="50443"/>
                  <a:pt x="14129" y="49649"/>
                  <a:pt x="19129" y="52546"/>
                </a:cubicBezTo>
                <a:lnTo>
                  <a:pt x="54729" y="73303"/>
                </a:lnTo>
                <a:cubicBezTo>
                  <a:pt x="59571" y="67508"/>
                  <a:pt x="65246" y="61635"/>
                  <a:pt x="71676" y="56198"/>
                </a:cubicBezTo>
                <a:close/>
                <a:moveTo>
                  <a:pt x="177800" y="101600"/>
                </a:moveTo>
                <a:cubicBezTo>
                  <a:pt x="177800" y="94591"/>
                  <a:pt x="172109" y="88900"/>
                  <a:pt x="165100" y="88900"/>
                </a:cubicBezTo>
                <a:cubicBezTo>
                  <a:pt x="158091" y="88900"/>
                  <a:pt x="152400" y="94591"/>
                  <a:pt x="152400" y="101600"/>
                </a:cubicBezTo>
                <a:cubicBezTo>
                  <a:pt x="152400" y="108609"/>
                  <a:pt x="158091" y="114300"/>
                  <a:pt x="165100" y="114300"/>
                </a:cubicBezTo>
                <a:cubicBezTo>
                  <a:pt x="172109" y="114300"/>
                  <a:pt x="177800" y="108609"/>
                  <a:pt x="177800" y="101600"/>
                </a:cubicBezTo>
                <a:close/>
              </a:path>
            </a:pathLst>
          </a:custGeom>
          <a:solidFill>
            <a:srgbClr val="2A4B7C"/>
          </a:solidFill>
          <a:ln/>
        </p:spPr>
      </p:sp>
      <p:sp>
        <p:nvSpPr>
          <p:cNvPr id="30" name="Text 28"/>
          <p:cNvSpPr/>
          <p:nvPr/>
        </p:nvSpPr>
        <p:spPr>
          <a:xfrm>
            <a:off x="8864600" y="2529842"/>
            <a:ext cx="815975"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Hải sản:</a:t>
            </a:r>
            <a:endParaRPr lang="en-US" sz="1600" dirty="0"/>
          </a:p>
        </p:txBody>
      </p:sp>
      <p:sp>
        <p:nvSpPr>
          <p:cNvPr id="31" name="Text 29"/>
          <p:cNvSpPr/>
          <p:nvPr/>
        </p:nvSpPr>
        <p:spPr>
          <a:xfrm>
            <a:off x="9628822" y="2529842"/>
            <a:ext cx="1829594"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Tôm, cua, sò, ốc, cá</a:t>
            </a:r>
            <a:endParaRPr lang="en-US" sz="1600" dirty="0"/>
          </a:p>
        </p:txBody>
      </p:sp>
      <p:sp>
        <p:nvSpPr>
          <p:cNvPr id="32" name="Shape 30"/>
          <p:cNvSpPr/>
          <p:nvPr/>
        </p:nvSpPr>
        <p:spPr>
          <a:xfrm>
            <a:off x="8534400" y="2946400"/>
            <a:ext cx="203200" cy="203200"/>
          </a:xfrm>
          <a:custGeom>
            <a:avLst/>
            <a:gdLst/>
            <a:ahLst/>
            <a:cxnLst/>
            <a:rect l="l" t="t" r="r" b="b"/>
            <a:pathLst>
              <a:path w="203200" h="203200">
                <a:moveTo>
                  <a:pt x="203200" y="12700"/>
                </a:moveTo>
                <a:cubicBezTo>
                  <a:pt x="203200" y="55602"/>
                  <a:pt x="172799" y="91400"/>
                  <a:pt x="132398" y="99774"/>
                </a:cubicBezTo>
                <a:cubicBezTo>
                  <a:pt x="129262" y="76716"/>
                  <a:pt x="118904" y="55959"/>
                  <a:pt x="103624" y="39886"/>
                </a:cubicBezTo>
                <a:cubicBezTo>
                  <a:pt x="119539" y="15875"/>
                  <a:pt x="146804" y="0"/>
                  <a:pt x="177800" y="0"/>
                </a:cubicBezTo>
                <a:lnTo>
                  <a:pt x="190500" y="0"/>
                </a:lnTo>
                <a:cubicBezTo>
                  <a:pt x="197525" y="0"/>
                  <a:pt x="203200" y="5675"/>
                  <a:pt x="203200" y="12700"/>
                </a:cubicBezTo>
                <a:close/>
                <a:moveTo>
                  <a:pt x="0" y="38100"/>
                </a:moveTo>
                <a:cubicBezTo>
                  <a:pt x="0" y="31075"/>
                  <a:pt x="5675" y="25400"/>
                  <a:pt x="12700" y="25400"/>
                </a:cubicBezTo>
                <a:lnTo>
                  <a:pt x="25400" y="25400"/>
                </a:lnTo>
                <a:cubicBezTo>
                  <a:pt x="74493" y="25400"/>
                  <a:pt x="114300" y="65207"/>
                  <a:pt x="114300" y="114300"/>
                </a:cubicBezTo>
                <a:lnTo>
                  <a:pt x="114300" y="190500"/>
                </a:lnTo>
                <a:cubicBezTo>
                  <a:pt x="114300" y="197525"/>
                  <a:pt x="108625" y="203200"/>
                  <a:pt x="101600" y="203200"/>
                </a:cubicBezTo>
                <a:cubicBezTo>
                  <a:pt x="94575" y="203200"/>
                  <a:pt x="88900" y="197525"/>
                  <a:pt x="88900" y="190500"/>
                </a:cubicBezTo>
                <a:lnTo>
                  <a:pt x="88900" y="127000"/>
                </a:lnTo>
                <a:cubicBezTo>
                  <a:pt x="39807" y="127000"/>
                  <a:pt x="0" y="87193"/>
                  <a:pt x="0" y="38100"/>
                </a:cubicBezTo>
                <a:close/>
              </a:path>
            </a:pathLst>
          </a:custGeom>
          <a:solidFill>
            <a:srgbClr val="2A4B7C"/>
          </a:solidFill>
          <a:ln/>
        </p:spPr>
      </p:sp>
      <p:sp>
        <p:nvSpPr>
          <p:cNvPr id="33" name="Text 31"/>
          <p:cNvSpPr/>
          <p:nvPr/>
        </p:nvSpPr>
        <p:spPr>
          <a:xfrm>
            <a:off x="8864600" y="2936242"/>
            <a:ext cx="1192371"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Các loại hạt:</a:t>
            </a:r>
            <a:endParaRPr lang="en-US" sz="1600" dirty="0"/>
          </a:p>
        </p:txBody>
      </p:sp>
      <p:sp>
        <p:nvSpPr>
          <p:cNvPr id="34" name="Text 32"/>
          <p:cNvSpPr/>
          <p:nvPr/>
        </p:nvSpPr>
        <p:spPr>
          <a:xfrm>
            <a:off x="10005219" y="2936242"/>
            <a:ext cx="2919413"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Đậu phộng, hạt điều, hạnh nhân</a:t>
            </a:r>
            <a:endParaRPr lang="en-US" sz="1600" dirty="0"/>
          </a:p>
        </p:txBody>
      </p:sp>
      <p:sp>
        <p:nvSpPr>
          <p:cNvPr id="35" name="Shape 33"/>
          <p:cNvSpPr/>
          <p:nvPr/>
        </p:nvSpPr>
        <p:spPr>
          <a:xfrm>
            <a:off x="8559800" y="3352800"/>
            <a:ext cx="152400" cy="203200"/>
          </a:xfrm>
          <a:custGeom>
            <a:avLst/>
            <a:gdLst/>
            <a:ahLst/>
            <a:cxnLst/>
            <a:rect l="l" t="t" r="r" b="b"/>
            <a:pathLst>
              <a:path w="152400" h="203200">
                <a:moveTo>
                  <a:pt x="76200" y="196850"/>
                </a:moveTo>
                <a:cubicBezTo>
                  <a:pt x="34131" y="196850"/>
                  <a:pt x="0" y="156369"/>
                  <a:pt x="0" y="114300"/>
                </a:cubicBezTo>
                <a:cubicBezTo>
                  <a:pt x="0" y="69850"/>
                  <a:pt x="25400" y="6350"/>
                  <a:pt x="76200" y="6350"/>
                </a:cubicBezTo>
                <a:cubicBezTo>
                  <a:pt x="127000" y="6350"/>
                  <a:pt x="152400" y="69850"/>
                  <a:pt x="152400" y="114300"/>
                </a:cubicBezTo>
                <a:cubicBezTo>
                  <a:pt x="152400" y="156369"/>
                  <a:pt x="118269" y="196850"/>
                  <a:pt x="76200" y="196850"/>
                </a:cubicBezTo>
                <a:close/>
                <a:moveTo>
                  <a:pt x="61436" y="53181"/>
                </a:moveTo>
                <a:cubicBezTo>
                  <a:pt x="64016" y="50800"/>
                  <a:pt x="64214" y="46792"/>
                  <a:pt x="61833" y="44212"/>
                </a:cubicBezTo>
                <a:cubicBezTo>
                  <a:pt x="59452" y="41632"/>
                  <a:pt x="55443" y="41434"/>
                  <a:pt x="52864" y="43815"/>
                </a:cubicBezTo>
                <a:cubicBezTo>
                  <a:pt x="43378" y="52467"/>
                  <a:pt x="36552" y="64730"/>
                  <a:pt x="32107" y="77232"/>
                </a:cubicBezTo>
                <a:cubicBezTo>
                  <a:pt x="27662" y="89773"/>
                  <a:pt x="25400" y="103068"/>
                  <a:pt x="25400" y="114340"/>
                </a:cubicBezTo>
                <a:cubicBezTo>
                  <a:pt x="25400" y="117832"/>
                  <a:pt x="28258" y="120690"/>
                  <a:pt x="31750" y="120690"/>
                </a:cubicBezTo>
                <a:cubicBezTo>
                  <a:pt x="35243" y="120690"/>
                  <a:pt x="38100" y="117832"/>
                  <a:pt x="38100" y="114340"/>
                </a:cubicBezTo>
                <a:cubicBezTo>
                  <a:pt x="38100" y="104616"/>
                  <a:pt x="40084" y="92750"/>
                  <a:pt x="44093" y="81478"/>
                </a:cubicBezTo>
                <a:cubicBezTo>
                  <a:pt x="48101" y="70168"/>
                  <a:pt x="54015" y="60008"/>
                  <a:pt x="61436" y="53221"/>
                </a:cubicBezTo>
                <a:close/>
              </a:path>
            </a:pathLst>
          </a:custGeom>
          <a:solidFill>
            <a:srgbClr val="2A4B7C"/>
          </a:solidFill>
          <a:ln/>
        </p:spPr>
      </p:sp>
      <p:sp>
        <p:nvSpPr>
          <p:cNvPr id="36" name="Text 34"/>
          <p:cNvSpPr/>
          <p:nvPr/>
        </p:nvSpPr>
        <p:spPr>
          <a:xfrm>
            <a:off x="8864600" y="3342642"/>
            <a:ext cx="1337310"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Trứng và sữa:</a:t>
            </a:r>
            <a:endParaRPr lang="en-US" sz="1600" dirty="0"/>
          </a:p>
        </p:txBody>
      </p:sp>
      <p:sp>
        <p:nvSpPr>
          <p:cNvPr id="37" name="Text 35"/>
          <p:cNvSpPr/>
          <p:nvPr/>
        </p:nvSpPr>
        <p:spPr>
          <a:xfrm>
            <a:off x="10150158" y="3342642"/>
            <a:ext cx="1715135"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Đặc biệt ở trẻ nhỏ</a:t>
            </a:r>
            <a:endParaRPr lang="en-US" sz="1600" dirty="0"/>
          </a:p>
        </p:txBody>
      </p:sp>
      <p:sp>
        <p:nvSpPr>
          <p:cNvPr id="38" name="Shape 36"/>
          <p:cNvSpPr/>
          <p:nvPr/>
        </p:nvSpPr>
        <p:spPr>
          <a:xfrm>
            <a:off x="8534400" y="3759200"/>
            <a:ext cx="203200" cy="203200"/>
          </a:xfrm>
          <a:custGeom>
            <a:avLst/>
            <a:gdLst/>
            <a:ahLst/>
            <a:cxnLst/>
            <a:rect l="l" t="t" r="r" b="b"/>
            <a:pathLst>
              <a:path w="203200" h="203200">
                <a:moveTo>
                  <a:pt x="25400" y="171450"/>
                </a:moveTo>
                <a:lnTo>
                  <a:pt x="25400" y="101600"/>
                </a:lnTo>
                <a:cubicBezTo>
                  <a:pt x="11390" y="101600"/>
                  <a:pt x="0" y="90210"/>
                  <a:pt x="0" y="76200"/>
                </a:cubicBezTo>
                <a:cubicBezTo>
                  <a:pt x="0" y="-9723"/>
                  <a:pt x="203200" y="-9723"/>
                  <a:pt x="203200" y="76200"/>
                </a:cubicBezTo>
                <a:cubicBezTo>
                  <a:pt x="203200" y="90210"/>
                  <a:pt x="191810" y="101600"/>
                  <a:pt x="177800" y="101600"/>
                </a:cubicBezTo>
                <a:lnTo>
                  <a:pt x="177800" y="171450"/>
                </a:lnTo>
                <a:cubicBezTo>
                  <a:pt x="177800" y="181967"/>
                  <a:pt x="169267" y="190500"/>
                  <a:pt x="158750" y="190500"/>
                </a:cubicBezTo>
                <a:lnTo>
                  <a:pt x="44450" y="190500"/>
                </a:lnTo>
                <a:cubicBezTo>
                  <a:pt x="33933" y="190500"/>
                  <a:pt x="25400" y="181967"/>
                  <a:pt x="25400" y="171450"/>
                </a:cubicBezTo>
                <a:close/>
              </a:path>
            </a:pathLst>
          </a:custGeom>
          <a:solidFill>
            <a:srgbClr val="2A4B7C"/>
          </a:solidFill>
          <a:ln/>
        </p:spPr>
      </p:sp>
      <p:sp>
        <p:nvSpPr>
          <p:cNvPr id="39" name="Text 37"/>
          <p:cNvSpPr/>
          <p:nvPr/>
        </p:nvSpPr>
        <p:spPr>
          <a:xfrm>
            <a:off x="8864600" y="3749042"/>
            <a:ext cx="731520"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Lúa mì:</a:t>
            </a:r>
            <a:endParaRPr lang="en-US" sz="1600" dirty="0"/>
          </a:p>
        </p:txBody>
      </p:sp>
      <p:sp>
        <p:nvSpPr>
          <p:cNvPr id="40" name="Text 38"/>
          <p:cNvSpPr/>
          <p:nvPr/>
        </p:nvSpPr>
        <p:spPr>
          <a:xfrm>
            <a:off x="9544368" y="3749042"/>
            <a:ext cx="2397443"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Gluten ở bệnh nhân celiac</a:t>
            </a:r>
            <a:endParaRPr lang="en-US" sz="1600" dirty="0"/>
          </a:p>
        </p:txBody>
      </p:sp>
      <p:sp>
        <p:nvSpPr>
          <p:cNvPr id="41" name="Shape 39"/>
          <p:cNvSpPr/>
          <p:nvPr/>
        </p:nvSpPr>
        <p:spPr>
          <a:xfrm>
            <a:off x="8534400" y="4165600"/>
            <a:ext cx="203200" cy="203200"/>
          </a:xfrm>
          <a:custGeom>
            <a:avLst/>
            <a:gdLst/>
            <a:ahLst/>
            <a:cxnLst/>
            <a:rect l="l" t="t" r="r" b="b"/>
            <a:pathLst>
              <a:path w="203200" h="203200">
                <a:moveTo>
                  <a:pt x="187047" y="2659"/>
                </a:moveTo>
                <a:cubicBezTo>
                  <a:pt x="189587" y="238"/>
                  <a:pt x="193278" y="-635"/>
                  <a:pt x="196691" y="476"/>
                </a:cubicBezTo>
                <a:cubicBezTo>
                  <a:pt x="200581" y="1786"/>
                  <a:pt x="203200" y="5437"/>
                  <a:pt x="203200" y="9525"/>
                </a:cubicBezTo>
                <a:lnTo>
                  <a:pt x="203200" y="83701"/>
                </a:lnTo>
                <a:cubicBezTo>
                  <a:pt x="203200" y="135771"/>
                  <a:pt x="160298" y="177800"/>
                  <a:pt x="108426" y="177800"/>
                </a:cubicBezTo>
                <a:cubicBezTo>
                  <a:pt x="77867" y="177800"/>
                  <a:pt x="51514" y="158155"/>
                  <a:pt x="41950" y="130691"/>
                </a:cubicBezTo>
                <a:cubicBezTo>
                  <a:pt x="27900" y="142915"/>
                  <a:pt x="19050" y="160893"/>
                  <a:pt x="19050" y="180975"/>
                </a:cubicBezTo>
                <a:cubicBezTo>
                  <a:pt x="19050" y="186253"/>
                  <a:pt x="14803" y="190500"/>
                  <a:pt x="9525" y="190500"/>
                </a:cubicBezTo>
                <a:cubicBezTo>
                  <a:pt x="4247" y="190500"/>
                  <a:pt x="0" y="186253"/>
                  <a:pt x="0" y="180975"/>
                </a:cubicBezTo>
                <a:cubicBezTo>
                  <a:pt x="0" y="151249"/>
                  <a:pt x="15161" y="125055"/>
                  <a:pt x="38140" y="109657"/>
                </a:cubicBezTo>
                <a:cubicBezTo>
                  <a:pt x="52149" y="100290"/>
                  <a:pt x="68858" y="95250"/>
                  <a:pt x="85725" y="95250"/>
                </a:cubicBezTo>
                <a:lnTo>
                  <a:pt x="117475" y="95250"/>
                </a:lnTo>
                <a:cubicBezTo>
                  <a:pt x="122753" y="95250"/>
                  <a:pt x="127000" y="91003"/>
                  <a:pt x="127000" y="85725"/>
                </a:cubicBezTo>
                <a:cubicBezTo>
                  <a:pt x="127000" y="80447"/>
                  <a:pt x="122753" y="76200"/>
                  <a:pt x="117475" y="76200"/>
                </a:cubicBezTo>
                <a:lnTo>
                  <a:pt x="85725" y="76200"/>
                </a:lnTo>
                <a:cubicBezTo>
                  <a:pt x="69969" y="76200"/>
                  <a:pt x="55047" y="79693"/>
                  <a:pt x="41672" y="85923"/>
                </a:cubicBezTo>
                <a:cubicBezTo>
                  <a:pt x="50919" y="58142"/>
                  <a:pt x="77073" y="38100"/>
                  <a:pt x="107950" y="38100"/>
                </a:cubicBezTo>
                <a:cubicBezTo>
                  <a:pt x="134302" y="38100"/>
                  <a:pt x="153908" y="29329"/>
                  <a:pt x="166965" y="20638"/>
                </a:cubicBezTo>
                <a:cubicBezTo>
                  <a:pt x="174585" y="15558"/>
                  <a:pt x="181054" y="9485"/>
                  <a:pt x="187087" y="2659"/>
                </a:cubicBezTo>
                <a:close/>
              </a:path>
            </a:pathLst>
          </a:custGeom>
          <a:solidFill>
            <a:srgbClr val="2A4B7C"/>
          </a:solidFill>
          <a:ln/>
        </p:spPr>
      </p:sp>
      <p:sp>
        <p:nvSpPr>
          <p:cNvPr id="42" name="Text 40"/>
          <p:cNvSpPr/>
          <p:nvPr/>
        </p:nvSpPr>
        <p:spPr>
          <a:xfrm>
            <a:off x="8864600" y="4155442"/>
            <a:ext cx="836930" cy="22352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Trái cây:</a:t>
            </a:r>
            <a:endParaRPr lang="en-US" sz="1600" dirty="0"/>
          </a:p>
        </p:txBody>
      </p:sp>
      <p:sp>
        <p:nvSpPr>
          <p:cNvPr id="43" name="Text 41"/>
          <p:cNvSpPr/>
          <p:nvPr/>
        </p:nvSpPr>
        <p:spPr>
          <a:xfrm>
            <a:off x="9649778" y="4155442"/>
            <a:ext cx="3317716" cy="223520"/>
          </a:xfrm>
          <a:prstGeom prst="rect">
            <a:avLst/>
          </a:prstGeom>
          <a:noFill/>
          <a:ln/>
        </p:spPr>
        <p:txBody>
          <a:bodyPr wrap="square" lIns="0" tIns="0" rIns="0" bIns="0" rtlCol="0" anchor="ctr"/>
          <a:lstStyle/>
          <a:p>
            <a:pPr>
              <a:lnSpc>
                <a:spcPct val="130000"/>
              </a:lnSpc>
            </a:pPr>
            <a:r>
              <a:rPr lang="en-US" sz="1600" dirty="0">
                <a:solidFill>
                  <a:srgbClr val="212529">
                    <a:alpha val="80000"/>
                  </a:srgbClr>
                </a:solidFill>
                <a:latin typeface="Quattrocento Sans" pitchFamily="34" charset="0"/>
                <a:ea typeface="Quattrocento Sans" pitchFamily="34" charset="-122"/>
                <a:cs typeface="Quattrocento Sans" pitchFamily="34" charset="-120"/>
              </a:rPr>
              <a:t>Xoài, nhãn, vải (ở ngườ dị ứng latex)</a:t>
            </a:r>
            <a:endParaRPr lang="en-US" sz="1600" dirty="0"/>
          </a:p>
        </p:txBody>
      </p:sp>
      <p:sp>
        <p:nvSpPr>
          <p:cNvPr id="44" name="Shape 42"/>
          <p:cNvSpPr/>
          <p:nvPr/>
        </p:nvSpPr>
        <p:spPr>
          <a:xfrm>
            <a:off x="508000" y="4902200"/>
            <a:ext cx="7493000" cy="2819400"/>
          </a:xfrm>
          <a:custGeom>
            <a:avLst/>
            <a:gdLst/>
            <a:ahLst/>
            <a:cxnLst/>
            <a:rect l="l" t="t" r="r" b="b"/>
            <a:pathLst>
              <a:path w="7493000" h="2819400">
                <a:moveTo>
                  <a:pt x="50800" y="0"/>
                </a:moveTo>
                <a:lnTo>
                  <a:pt x="7442200" y="0"/>
                </a:lnTo>
                <a:cubicBezTo>
                  <a:pt x="7470237" y="0"/>
                  <a:pt x="7493000" y="22763"/>
                  <a:pt x="7493000" y="50800"/>
                </a:cubicBezTo>
                <a:lnTo>
                  <a:pt x="7493000" y="2667011"/>
                </a:lnTo>
                <a:cubicBezTo>
                  <a:pt x="7493000" y="2751173"/>
                  <a:pt x="7424773" y="2819400"/>
                  <a:pt x="7340611" y="2819400"/>
                </a:cubicBezTo>
                <a:lnTo>
                  <a:pt x="152389" y="2819400"/>
                </a:lnTo>
                <a:cubicBezTo>
                  <a:pt x="68283" y="2819400"/>
                  <a:pt x="0" y="2751117"/>
                  <a:pt x="0" y="2667011"/>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45" name="Shape 43"/>
          <p:cNvSpPr/>
          <p:nvPr/>
        </p:nvSpPr>
        <p:spPr>
          <a:xfrm>
            <a:off x="508000" y="49022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5D7FA3"/>
          </a:solidFill>
          <a:ln/>
        </p:spPr>
      </p:sp>
      <p:sp>
        <p:nvSpPr>
          <p:cNvPr id="46" name="Shape 44"/>
          <p:cNvSpPr/>
          <p:nvPr/>
        </p:nvSpPr>
        <p:spPr>
          <a:xfrm>
            <a:off x="762000" y="5181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p:spPr>
      </p:sp>
      <p:sp>
        <p:nvSpPr>
          <p:cNvPr id="47" name="Shape 45"/>
          <p:cNvSpPr/>
          <p:nvPr/>
        </p:nvSpPr>
        <p:spPr>
          <a:xfrm>
            <a:off x="923925" y="5359400"/>
            <a:ext cx="285750" cy="254000"/>
          </a:xfrm>
          <a:custGeom>
            <a:avLst/>
            <a:gdLst/>
            <a:ahLst/>
            <a:cxnLst/>
            <a:rect l="l" t="t" r="r" b="b"/>
            <a:pathLst>
              <a:path w="285750" h="254000">
                <a:moveTo>
                  <a:pt x="95250" y="47625"/>
                </a:moveTo>
                <a:cubicBezTo>
                  <a:pt x="95250" y="21332"/>
                  <a:pt x="116582" y="0"/>
                  <a:pt x="142875" y="0"/>
                </a:cubicBezTo>
                <a:cubicBezTo>
                  <a:pt x="169168" y="0"/>
                  <a:pt x="190500" y="21332"/>
                  <a:pt x="190500" y="47625"/>
                </a:cubicBezTo>
                <a:lnTo>
                  <a:pt x="190500" y="49411"/>
                </a:lnTo>
                <a:cubicBezTo>
                  <a:pt x="190500" y="57200"/>
                  <a:pt x="184200" y="63500"/>
                  <a:pt x="176411" y="63500"/>
                </a:cubicBezTo>
                <a:lnTo>
                  <a:pt x="109389" y="63500"/>
                </a:lnTo>
                <a:cubicBezTo>
                  <a:pt x="101600" y="63500"/>
                  <a:pt x="95300" y="57200"/>
                  <a:pt x="95300" y="49411"/>
                </a:cubicBezTo>
                <a:lnTo>
                  <a:pt x="95300" y="47625"/>
                </a:lnTo>
                <a:close/>
                <a:moveTo>
                  <a:pt x="266700" y="53975"/>
                </a:moveTo>
                <a:cubicBezTo>
                  <a:pt x="271959" y="60970"/>
                  <a:pt x="270520" y="70941"/>
                  <a:pt x="263525" y="76200"/>
                </a:cubicBezTo>
                <a:lnTo>
                  <a:pt x="215007" y="112564"/>
                </a:lnTo>
                <a:cubicBezTo>
                  <a:pt x="217636" y="116979"/>
                  <a:pt x="219621" y="121841"/>
                  <a:pt x="220861" y="127000"/>
                </a:cubicBezTo>
                <a:lnTo>
                  <a:pt x="269875" y="127000"/>
                </a:lnTo>
                <a:cubicBezTo>
                  <a:pt x="278656" y="127000"/>
                  <a:pt x="285750" y="134094"/>
                  <a:pt x="285750" y="142875"/>
                </a:cubicBezTo>
                <a:cubicBezTo>
                  <a:pt x="285750" y="151656"/>
                  <a:pt x="278656" y="158750"/>
                  <a:pt x="269875" y="158750"/>
                </a:cubicBezTo>
                <a:lnTo>
                  <a:pt x="222250" y="158750"/>
                </a:lnTo>
                <a:lnTo>
                  <a:pt x="222250" y="174625"/>
                </a:lnTo>
                <a:cubicBezTo>
                  <a:pt x="222250" y="175915"/>
                  <a:pt x="222200" y="177254"/>
                  <a:pt x="222151" y="178544"/>
                </a:cubicBezTo>
                <a:lnTo>
                  <a:pt x="263525" y="209550"/>
                </a:lnTo>
                <a:cubicBezTo>
                  <a:pt x="270520" y="214809"/>
                  <a:pt x="271959" y="224780"/>
                  <a:pt x="266700" y="231775"/>
                </a:cubicBezTo>
                <a:cubicBezTo>
                  <a:pt x="261441" y="238770"/>
                  <a:pt x="251470" y="240209"/>
                  <a:pt x="244475" y="234950"/>
                </a:cubicBezTo>
                <a:lnTo>
                  <a:pt x="213171" y="211485"/>
                </a:lnTo>
                <a:cubicBezTo>
                  <a:pt x="201662" y="233412"/>
                  <a:pt x="180181" y="249287"/>
                  <a:pt x="154781" y="253107"/>
                </a:cubicBezTo>
                <a:lnTo>
                  <a:pt x="154781" y="138906"/>
                </a:lnTo>
                <a:cubicBezTo>
                  <a:pt x="154781" y="132308"/>
                  <a:pt x="149473" y="127000"/>
                  <a:pt x="142875" y="127000"/>
                </a:cubicBezTo>
                <a:cubicBezTo>
                  <a:pt x="136277" y="127000"/>
                  <a:pt x="130969" y="132308"/>
                  <a:pt x="130969" y="138906"/>
                </a:cubicBezTo>
                <a:lnTo>
                  <a:pt x="130969" y="253107"/>
                </a:lnTo>
                <a:cubicBezTo>
                  <a:pt x="105569" y="249287"/>
                  <a:pt x="84088" y="233412"/>
                  <a:pt x="72579" y="211485"/>
                </a:cubicBezTo>
                <a:lnTo>
                  <a:pt x="41275" y="234950"/>
                </a:lnTo>
                <a:cubicBezTo>
                  <a:pt x="34280" y="240209"/>
                  <a:pt x="24309" y="238770"/>
                  <a:pt x="19050" y="231775"/>
                </a:cubicBezTo>
                <a:cubicBezTo>
                  <a:pt x="13791" y="224780"/>
                  <a:pt x="15230" y="214809"/>
                  <a:pt x="22225" y="209550"/>
                </a:cubicBezTo>
                <a:lnTo>
                  <a:pt x="63599" y="178544"/>
                </a:lnTo>
                <a:cubicBezTo>
                  <a:pt x="63550" y="177254"/>
                  <a:pt x="63500" y="175964"/>
                  <a:pt x="63500" y="174625"/>
                </a:cubicBezTo>
                <a:lnTo>
                  <a:pt x="63500" y="158750"/>
                </a:lnTo>
                <a:lnTo>
                  <a:pt x="15875" y="158750"/>
                </a:lnTo>
                <a:cubicBezTo>
                  <a:pt x="7094" y="158750"/>
                  <a:pt x="0" y="151656"/>
                  <a:pt x="0" y="142875"/>
                </a:cubicBezTo>
                <a:cubicBezTo>
                  <a:pt x="0" y="134094"/>
                  <a:pt x="7094" y="127000"/>
                  <a:pt x="15875" y="127000"/>
                </a:cubicBezTo>
                <a:lnTo>
                  <a:pt x="64889" y="127000"/>
                </a:lnTo>
                <a:cubicBezTo>
                  <a:pt x="66129" y="121841"/>
                  <a:pt x="68114" y="116979"/>
                  <a:pt x="70743" y="112564"/>
                </a:cubicBezTo>
                <a:lnTo>
                  <a:pt x="22225" y="76200"/>
                </a:lnTo>
                <a:cubicBezTo>
                  <a:pt x="15230" y="70941"/>
                  <a:pt x="13791" y="60970"/>
                  <a:pt x="19050" y="53975"/>
                </a:cubicBezTo>
                <a:cubicBezTo>
                  <a:pt x="24309" y="46980"/>
                  <a:pt x="34280" y="45541"/>
                  <a:pt x="41275" y="50800"/>
                </a:cubicBezTo>
                <a:lnTo>
                  <a:pt x="95250" y="91281"/>
                </a:lnTo>
                <a:cubicBezTo>
                  <a:pt x="101352" y="88751"/>
                  <a:pt x="108049" y="87313"/>
                  <a:pt x="115094" y="87313"/>
                </a:cubicBezTo>
                <a:lnTo>
                  <a:pt x="170656" y="87313"/>
                </a:lnTo>
                <a:cubicBezTo>
                  <a:pt x="177701" y="87313"/>
                  <a:pt x="184398" y="88702"/>
                  <a:pt x="190500" y="91281"/>
                </a:cubicBezTo>
                <a:lnTo>
                  <a:pt x="244475" y="50800"/>
                </a:lnTo>
                <a:cubicBezTo>
                  <a:pt x="251470" y="45541"/>
                  <a:pt x="261441" y="46980"/>
                  <a:pt x="266700" y="53975"/>
                </a:cubicBezTo>
                <a:close/>
              </a:path>
            </a:pathLst>
          </a:custGeom>
          <a:solidFill>
            <a:srgbClr val="FFFFFF"/>
          </a:solidFill>
          <a:ln/>
        </p:spPr>
      </p:sp>
      <p:sp>
        <p:nvSpPr>
          <p:cNvPr id="48" name="Text 46"/>
          <p:cNvSpPr/>
          <p:nvPr/>
        </p:nvSpPr>
        <p:spPr>
          <a:xfrm>
            <a:off x="1524000" y="5283200"/>
            <a:ext cx="2895600" cy="406400"/>
          </a:xfrm>
          <a:prstGeom prst="rect">
            <a:avLst/>
          </a:prstGeom>
          <a:noFill/>
          <a:ln/>
        </p:spPr>
        <p:txBody>
          <a:bodyPr wrap="square" lIns="0" tIns="0" rIns="0" bIns="0" rtlCol="0" anchor="ctr"/>
          <a:lstStyle/>
          <a:p>
            <a:pPr>
              <a:lnSpc>
                <a:spcPct val="110000"/>
              </a:lnSpc>
            </a:pPr>
            <a:r>
              <a:rPr lang="en-US" sz="2400" b="1" dirty="0">
                <a:solidFill>
                  <a:srgbClr val="5D7FA3"/>
                </a:solidFill>
                <a:latin typeface="Noto Sans SC" pitchFamily="34" charset="0"/>
                <a:ea typeface="Noto Sans SC" pitchFamily="34" charset="-122"/>
                <a:cs typeface="Noto Sans SC" pitchFamily="34" charset="-120"/>
              </a:rPr>
              <a:t>Nọc độc Côn trùng</a:t>
            </a:r>
            <a:endParaRPr lang="en-US" sz="1600" dirty="0"/>
          </a:p>
        </p:txBody>
      </p:sp>
      <p:sp>
        <p:nvSpPr>
          <p:cNvPr id="49" name="Shape 47"/>
          <p:cNvSpPr/>
          <p:nvPr/>
        </p:nvSpPr>
        <p:spPr>
          <a:xfrm>
            <a:off x="787400" y="5994400"/>
            <a:ext cx="203200" cy="203200"/>
          </a:xfrm>
          <a:custGeom>
            <a:avLst/>
            <a:gdLst/>
            <a:ahLst/>
            <a:cxnLst/>
            <a:rect l="l" t="t" r="r" b="b"/>
            <a:pathLst>
              <a:path w="203200" h="203200">
                <a:moveTo>
                  <a:pt x="146566" y="-12303"/>
                </a:moveTo>
                <a:cubicBezTo>
                  <a:pt x="151289" y="-13692"/>
                  <a:pt x="156250" y="-11232"/>
                  <a:pt x="158075" y="-6787"/>
                </a:cubicBezTo>
                <a:lnTo>
                  <a:pt x="158393" y="-5874"/>
                </a:lnTo>
                <a:lnTo>
                  <a:pt x="174268" y="48101"/>
                </a:lnTo>
                <a:cubicBezTo>
                  <a:pt x="175260" y="51435"/>
                  <a:pt x="174308" y="55047"/>
                  <a:pt x="171847" y="57507"/>
                </a:cubicBezTo>
                <a:lnTo>
                  <a:pt x="146407" y="82947"/>
                </a:lnTo>
                <a:lnTo>
                  <a:pt x="176728" y="74692"/>
                </a:lnTo>
                <a:lnTo>
                  <a:pt x="184626" y="50959"/>
                </a:lnTo>
                <a:lnTo>
                  <a:pt x="184983" y="50046"/>
                </a:lnTo>
                <a:cubicBezTo>
                  <a:pt x="186968" y="45641"/>
                  <a:pt x="192008" y="43378"/>
                  <a:pt x="196691" y="44926"/>
                </a:cubicBezTo>
                <a:cubicBezTo>
                  <a:pt x="201374" y="46474"/>
                  <a:pt x="204033" y="51316"/>
                  <a:pt x="202962" y="56039"/>
                </a:cubicBezTo>
                <a:lnTo>
                  <a:pt x="202684" y="56991"/>
                </a:lnTo>
                <a:lnTo>
                  <a:pt x="193159" y="85566"/>
                </a:lnTo>
                <a:cubicBezTo>
                  <a:pt x="192167" y="88582"/>
                  <a:pt x="189706" y="90884"/>
                  <a:pt x="186611" y="91757"/>
                </a:cubicBezTo>
                <a:lnTo>
                  <a:pt x="150455" y="101600"/>
                </a:lnTo>
                <a:lnTo>
                  <a:pt x="186611" y="111443"/>
                </a:lnTo>
                <a:cubicBezTo>
                  <a:pt x="189667" y="112276"/>
                  <a:pt x="192127" y="114618"/>
                  <a:pt x="193159" y="117634"/>
                </a:cubicBezTo>
                <a:lnTo>
                  <a:pt x="202684" y="146209"/>
                </a:lnTo>
                <a:lnTo>
                  <a:pt x="202962" y="147161"/>
                </a:lnTo>
                <a:cubicBezTo>
                  <a:pt x="204033" y="151884"/>
                  <a:pt x="201335" y="156726"/>
                  <a:pt x="196691" y="158274"/>
                </a:cubicBezTo>
                <a:cubicBezTo>
                  <a:pt x="192008" y="159822"/>
                  <a:pt x="186968" y="157559"/>
                  <a:pt x="184983" y="153154"/>
                </a:cubicBezTo>
                <a:lnTo>
                  <a:pt x="184626" y="152241"/>
                </a:lnTo>
                <a:lnTo>
                  <a:pt x="176728" y="128508"/>
                </a:lnTo>
                <a:lnTo>
                  <a:pt x="146407" y="120253"/>
                </a:lnTo>
                <a:lnTo>
                  <a:pt x="171847" y="145693"/>
                </a:lnTo>
                <a:cubicBezTo>
                  <a:pt x="174268" y="148114"/>
                  <a:pt x="175220" y="151686"/>
                  <a:pt x="174308" y="154980"/>
                </a:cubicBezTo>
                <a:lnTo>
                  <a:pt x="158433" y="212130"/>
                </a:lnTo>
                <a:lnTo>
                  <a:pt x="158115" y="213042"/>
                </a:lnTo>
                <a:cubicBezTo>
                  <a:pt x="156369" y="217527"/>
                  <a:pt x="151448" y="220067"/>
                  <a:pt x="146685" y="218757"/>
                </a:cubicBezTo>
                <a:cubicBezTo>
                  <a:pt x="141922" y="217448"/>
                  <a:pt x="139025" y="212725"/>
                  <a:pt x="139859" y="207962"/>
                </a:cubicBezTo>
                <a:lnTo>
                  <a:pt x="140057" y="207010"/>
                </a:lnTo>
                <a:lnTo>
                  <a:pt x="154424" y="155218"/>
                </a:lnTo>
                <a:lnTo>
                  <a:pt x="139660" y="140454"/>
                </a:lnTo>
                <a:cubicBezTo>
                  <a:pt x="139303" y="161131"/>
                  <a:pt x="122396" y="177800"/>
                  <a:pt x="101600" y="177800"/>
                </a:cubicBezTo>
                <a:cubicBezTo>
                  <a:pt x="80804" y="177800"/>
                  <a:pt x="63897" y="161131"/>
                  <a:pt x="63500" y="140454"/>
                </a:cubicBezTo>
                <a:lnTo>
                  <a:pt x="48816" y="155138"/>
                </a:lnTo>
                <a:lnTo>
                  <a:pt x="63103" y="203676"/>
                </a:lnTo>
                <a:lnTo>
                  <a:pt x="63341" y="204629"/>
                </a:lnTo>
                <a:cubicBezTo>
                  <a:pt x="64214" y="209352"/>
                  <a:pt x="61397" y="214114"/>
                  <a:pt x="56674" y="215503"/>
                </a:cubicBezTo>
                <a:cubicBezTo>
                  <a:pt x="51951" y="216892"/>
                  <a:pt x="46990" y="214432"/>
                  <a:pt x="45164" y="209987"/>
                </a:cubicBezTo>
                <a:lnTo>
                  <a:pt x="44847" y="209074"/>
                </a:lnTo>
                <a:lnTo>
                  <a:pt x="28972" y="155099"/>
                </a:lnTo>
                <a:cubicBezTo>
                  <a:pt x="27980" y="151765"/>
                  <a:pt x="28932" y="148153"/>
                  <a:pt x="31393" y="145653"/>
                </a:cubicBezTo>
                <a:lnTo>
                  <a:pt x="56832" y="120213"/>
                </a:lnTo>
                <a:lnTo>
                  <a:pt x="26511" y="128468"/>
                </a:lnTo>
                <a:lnTo>
                  <a:pt x="18613" y="152202"/>
                </a:lnTo>
                <a:lnTo>
                  <a:pt x="18256" y="153114"/>
                </a:lnTo>
                <a:cubicBezTo>
                  <a:pt x="16272" y="157520"/>
                  <a:pt x="11232" y="159782"/>
                  <a:pt x="6548" y="158234"/>
                </a:cubicBezTo>
                <a:cubicBezTo>
                  <a:pt x="1865" y="156686"/>
                  <a:pt x="-794" y="151844"/>
                  <a:pt x="278" y="147122"/>
                </a:cubicBezTo>
                <a:lnTo>
                  <a:pt x="556" y="146169"/>
                </a:lnTo>
                <a:lnTo>
                  <a:pt x="10081" y="117594"/>
                </a:lnTo>
                <a:cubicBezTo>
                  <a:pt x="11073" y="114578"/>
                  <a:pt x="13533" y="112276"/>
                  <a:pt x="16629" y="111403"/>
                </a:cubicBezTo>
                <a:lnTo>
                  <a:pt x="52784" y="101560"/>
                </a:lnTo>
                <a:lnTo>
                  <a:pt x="16629" y="91718"/>
                </a:lnTo>
                <a:cubicBezTo>
                  <a:pt x="13573" y="90884"/>
                  <a:pt x="11112" y="88543"/>
                  <a:pt x="10081" y="85527"/>
                </a:cubicBezTo>
                <a:lnTo>
                  <a:pt x="556" y="56952"/>
                </a:lnTo>
                <a:lnTo>
                  <a:pt x="278" y="55999"/>
                </a:lnTo>
                <a:cubicBezTo>
                  <a:pt x="-794" y="51276"/>
                  <a:pt x="1905" y="46434"/>
                  <a:pt x="6548" y="44887"/>
                </a:cubicBezTo>
                <a:cubicBezTo>
                  <a:pt x="11192" y="43339"/>
                  <a:pt x="16272" y="45601"/>
                  <a:pt x="18256" y="50006"/>
                </a:cubicBezTo>
                <a:lnTo>
                  <a:pt x="18613" y="50919"/>
                </a:lnTo>
                <a:lnTo>
                  <a:pt x="26511" y="74652"/>
                </a:lnTo>
                <a:lnTo>
                  <a:pt x="56832" y="82907"/>
                </a:lnTo>
                <a:lnTo>
                  <a:pt x="31393" y="57468"/>
                </a:lnTo>
                <a:cubicBezTo>
                  <a:pt x="28932" y="55007"/>
                  <a:pt x="28019" y="51395"/>
                  <a:pt x="28972" y="48062"/>
                </a:cubicBezTo>
                <a:lnTo>
                  <a:pt x="44847" y="-5913"/>
                </a:lnTo>
                <a:lnTo>
                  <a:pt x="45164" y="-6826"/>
                </a:lnTo>
                <a:cubicBezTo>
                  <a:pt x="46990" y="-11311"/>
                  <a:pt x="51951" y="-13732"/>
                  <a:pt x="56674" y="-12343"/>
                </a:cubicBezTo>
                <a:cubicBezTo>
                  <a:pt x="61397" y="-10954"/>
                  <a:pt x="64214" y="-6191"/>
                  <a:pt x="63341" y="-1468"/>
                </a:cubicBezTo>
                <a:lnTo>
                  <a:pt x="63103" y="-516"/>
                </a:lnTo>
                <a:lnTo>
                  <a:pt x="48816" y="48022"/>
                </a:lnTo>
                <a:lnTo>
                  <a:pt x="69850" y="69056"/>
                </a:lnTo>
                <a:cubicBezTo>
                  <a:pt x="70247" y="51872"/>
                  <a:pt x="84296" y="38060"/>
                  <a:pt x="101560" y="38060"/>
                </a:cubicBezTo>
                <a:cubicBezTo>
                  <a:pt x="118824" y="38060"/>
                  <a:pt x="132874" y="51872"/>
                  <a:pt x="133271" y="69096"/>
                </a:cubicBezTo>
                <a:lnTo>
                  <a:pt x="154345" y="48022"/>
                </a:lnTo>
                <a:lnTo>
                  <a:pt x="140057" y="-516"/>
                </a:lnTo>
                <a:lnTo>
                  <a:pt x="139819" y="-1468"/>
                </a:lnTo>
                <a:cubicBezTo>
                  <a:pt x="138946" y="-6231"/>
                  <a:pt x="141764" y="-10954"/>
                  <a:pt x="146487" y="-12343"/>
                </a:cubicBezTo>
                <a:close/>
              </a:path>
            </a:pathLst>
          </a:custGeom>
          <a:solidFill>
            <a:srgbClr val="5D7FA3"/>
          </a:solidFill>
          <a:ln/>
        </p:spPr>
      </p:sp>
      <p:sp>
        <p:nvSpPr>
          <p:cNvPr id="50" name="Text 48"/>
          <p:cNvSpPr/>
          <p:nvPr/>
        </p:nvSpPr>
        <p:spPr>
          <a:xfrm>
            <a:off x="1117600" y="5943600"/>
            <a:ext cx="47244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Ong:</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Apis mellifera (ong mật), Vespula (ong bắp cày)</a:t>
            </a:r>
            <a:endParaRPr lang="en-US" sz="1600" dirty="0"/>
          </a:p>
        </p:txBody>
      </p:sp>
      <p:sp>
        <p:nvSpPr>
          <p:cNvPr id="51" name="Shape 49"/>
          <p:cNvSpPr/>
          <p:nvPr/>
        </p:nvSpPr>
        <p:spPr>
          <a:xfrm>
            <a:off x="787400" y="6400800"/>
            <a:ext cx="203200" cy="203200"/>
          </a:xfrm>
          <a:custGeom>
            <a:avLst/>
            <a:gdLst/>
            <a:ahLst/>
            <a:cxnLst/>
            <a:rect l="l" t="t" r="r" b="b"/>
            <a:pathLst>
              <a:path w="203200" h="203200">
                <a:moveTo>
                  <a:pt x="146566" y="-12303"/>
                </a:moveTo>
                <a:cubicBezTo>
                  <a:pt x="151289" y="-13692"/>
                  <a:pt x="156250" y="-11232"/>
                  <a:pt x="158075" y="-6787"/>
                </a:cubicBezTo>
                <a:lnTo>
                  <a:pt x="158393" y="-5874"/>
                </a:lnTo>
                <a:lnTo>
                  <a:pt x="174268" y="48101"/>
                </a:lnTo>
                <a:cubicBezTo>
                  <a:pt x="175260" y="51435"/>
                  <a:pt x="174308" y="55047"/>
                  <a:pt x="171847" y="57507"/>
                </a:cubicBezTo>
                <a:lnTo>
                  <a:pt x="146407" y="82947"/>
                </a:lnTo>
                <a:lnTo>
                  <a:pt x="176728" y="74692"/>
                </a:lnTo>
                <a:lnTo>
                  <a:pt x="184626" y="50959"/>
                </a:lnTo>
                <a:lnTo>
                  <a:pt x="184983" y="50046"/>
                </a:lnTo>
                <a:cubicBezTo>
                  <a:pt x="186968" y="45641"/>
                  <a:pt x="192008" y="43378"/>
                  <a:pt x="196691" y="44926"/>
                </a:cubicBezTo>
                <a:cubicBezTo>
                  <a:pt x="201374" y="46474"/>
                  <a:pt x="204033" y="51316"/>
                  <a:pt x="202962" y="56039"/>
                </a:cubicBezTo>
                <a:lnTo>
                  <a:pt x="202684" y="56991"/>
                </a:lnTo>
                <a:lnTo>
                  <a:pt x="193159" y="85566"/>
                </a:lnTo>
                <a:cubicBezTo>
                  <a:pt x="192167" y="88582"/>
                  <a:pt x="189706" y="90884"/>
                  <a:pt x="186611" y="91757"/>
                </a:cubicBezTo>
                <a:lnTo>
                  <a:pt x="150455" y="101600"/>
                </a:lnTo>
                <a:lnTo>
                  <a:pt x="186611" y="111443"/>
                </a:lnTo>
                <a:cubicBezTo>
                  <a:pt x="189667" y="112276"/>
                  <a:pt x="192127" y="114618"/>
                  <a:pt x="193159" y="117634"/>
                </a:cubicBezTo>
                <a:lnTo>
                  <a:pt x="202684" y="146209"/>
                </a:lnTo>
                <a:lnTo>
                  <a:pt x="202962" y="147161"/>
                </a:lnTo>
                <a:cubicBezTo>
                  <a:pt x="204033" y="151884"/>
                  <a:pt x="201335" y="156726"/>
                  <a:pt x="196691" y="158274"/>
                </a:cubicBezTo>
                <a:cubicBezTo>
                  <a:pt x="192008" y="159822"/>
                  <a:pt x="186968" y="157559"/>
                  <a:pt x="184983" y="153154"/>
                </a:cubicBezTo>
                <a:lnTo>
                  <a:pt x="184626" y="152241"/>
                </a:lnTo>
                <a:lnTo>
                  <a:pt x="176728" y="128508"/>
                </a:lnTo>
                <a:lnTo>
                  <a:pt x="146407" y="120253"/>
                </a:lnTo>
                <a:lnTo>
                  <a:pt x="171847" y="145693"/>
                </a:lnTo>
                <a:cubicBezTo>
                  <a:pt x="174268" y="148114"/>
                  <a:pt x="175220" y="151686"/>
                  <a:pt x="174308" y="154980"/>
                </a:cubicBezTo>
                <a:lnTo>
                  <a:pt x="158433" y="212130"/>
                </a:lnTo>
                <a:lnTo>
                  <a:pt x="158115" y="213042"/>
                </a:lnTo>
                <a:cubicBezTo>
                  <a:pt x="156369" y="217527"/>
                  <a:pt x="151448" y="220067"/>
                  <a:pt x="146685" y="218757"/>
                </a:cubicBezTo>
                <a:cubicBezTo>
                  <a:pt x="141922" y="217448"/>
                  <a:pt x="139025" y="212725"/>
                  <a:pt x="139859" y="207962"/>
                </a:cubicBezTo>
                <a:lnTo>
                  <a:pt x="140057" y="207010"/>
                </a:lnTo>
                <a:lnTo>
                  <a:pt x="154424" y="155218"/>
                </a:lnTo>
                <a:lnTo>
                  <a:pt x="139660" y="140454"/>
                </a:lnTo>
                <a:cubicBezTo>
                  <a:pt x="139303" y="161131"/>
                  <a:pt x="122396" y="177800"/>
                  <a:pt x="101600" y="177800"/>
                </a:cubicBezTo>
                <a:cubicBezTo>
                  <a:pt x="80804" y="177800"/>
                  <a:pt x="63897" y="161131"/>
                  <a:pt x="63500" y="140454"/>
                </a:cubicBezTo>
                <a:lnTo>
                  <a:pt x="48816" y="155138"/>
                </a:lnTo>
                <a:lnTo>
                  <a:pt x="63103" y="203676"/>
                </a:lnTo>
                <a:lnTo>
                  <a:pt x="63341" y="204629"/>
                </a:lnTo>
                <a:cubicBezTo>
                  <a:pt x="64214" y="209352"/>
                  <a:pt x="61397" y="214114"/>
                  <a:pt x="56674" y="215503"/>
                </a:cubicBezTo>
                <a:cubicBezTo>
                  <a:pt x="51951" y="216892"/>
                  <a:pt x="46990" y="214432"/>
                  <a:pt x="45164" y="209987"/>
                </a:cubicBezTo>
                <a:lnTo>
                  <a:pt x="44847" y="209074"/>
                </a:lnTo>
                <a:lnTo>
                  <a:pt x="28972" y="155099"/>
                </a:lnTo>
                <a:cubicBezTo>
                  <a:pt x="27980" y="151765"/>
                  <a:pt x="28932" y="148153"/>
                  <a:pt x="31393" y="145653"/>
                </a:cubicBezTo>
                <a:lnTo>
                  <a:pt x="56832" y="120213"/>
                </a:lnTo>
                <a:lnTo>
                  <a:pt x="26511" y="128468"/>
                </a:lnTo>
                <a:lnTo>
                  <a:pt x="18613" y="152202"/>
                </a:lnTo>
                <a:lnTo>
                  <a:pt x="18256" y="153114"/>
                </a:lnTo>
                <a:cubicBezTo>
                  <a:pt x="16272" y="157520"/>
                  <a:pt x="11232" y="159782"/>
                  <a:pt x="6548" y="158234"/>
                </a:cubicBezTo>
                <a:cubicBezTo>
                  <a:pt x="1865" y="156686"/>
                  <a:pt x="-794" y="151844"/>
                  <a:pt x="278" y="147122"/>
                </a:cubicBezTo>
                <a:lnTo>
                  <a:pt x="556" y="146169"/>
                </a:lnTo>
                <a:lnTo>
                  <a:pt x="10081" y="117594"/>
                </a:lnTo>
                <a:cubicBezTo>
                  <a:pt x="11073" y="114578"/>
                  <a:pt x="13533" y="112276"/>
                  <a:pt x="16629" y="111403"/>
                </a:cubicBezTo>
                <a:lnTo>
                  <a:pt x="52784" y="101560"/>
                </a:lnTo>
                <a:lnTo>
                  <a:pt x="16629" y="91718"/>
                </a:lnTo>
                <a:cubicBezTo>
                  <a:pt x="13573" y="90884"/>
                  <a:pt x="11112" y="88543"/>
                  <a:pt x="10081" y="85527"/>
                </a:cubicBezTo>
                <a:lnTo>
                  <a:pt x="556" y="56952"/>
                </a:lnTo>
                <a:lnTo>
                  <a:pt x="278" y="55999"/>
                </a:lnTo>
                <a:cubicBezTo>
                  <a:pt x="-794" y="51276"/>
                  <a:pt x="1905" y="46434"/>
                  <a:pt x="6548" y="44887"/>
                </a:cubicBezTo>
                <a:cubicBezTo>
                  <a:pt x="11192" y="43339"/>
                  <a:pt x="16272" y="45601"/>
                  <a:pt x="18256" y="50006"/>
                </a:cubicBezTo>
                <a:lnTo>
                  <a:pt x="18613" y="50919"/>
                </a:lnTo>
                <a:lnTo>
                  <a:pt x="26511" y="74652"/>
                </a:lnTo>
                <a:lnTo>
                  <a:pt x="56832" y="82907"/>
                </a:lnTo>
                <a:lnTo>
                  <a:pt x="31393" y="57468"/>
                </a:lnTo>
                <a:cubicBezTo>
                  <a:pt x="28932" y="55007"/>
                  <a:pt x="28019" y="51395"/>
                  <a:pt x="28972" y="48062"/>
                </a:cubicBezTo>
                <a:lnTo>
                  <a:pt x="44847" y="-5913"/>
                </a:lnTo>
                <a:lnTo>
                  <a:pt x="45164" y="-6826"/>
                </a:lnTo>
                <a:cubicBezTo>
                  <a:pt x="46990" y="-11311"/>
                  <a:pt x="51951" y="-13732"/>
                  <a:pt x="56674" y="-12343"/>
                </a:cubicBezTo>
                <a:cubicBezTo>
                  <a:pt x="61397" y="-10954"/>
                  <a:pt x="64214" y="-6191"/>
                  <a:pt x="63341" y="-1468"/>
                </a:cubicBezTo>
                <a:lnTo>
                  <a:pt x="63103" y="-516"/>
                </a:lnTo>
                <a:lnTo>
                  <a:pt x="48816" y="48022"/>
                </a:lnTo>
                <a:lnTo>
                  <a:pt x="69850" y="69056"/>
                </a:lnTo>
                <a:cubicBezTo>
                  <a:pt x="70247" y="51872"/>
                  <a:pt x="84296" y="38060"/>
                  <a:pt x="101560" y="38060"/>
                </a:cubicBezTo>
                <a:cubicBezTo>
                  <a:pt x="118824" y="38060"/>
                  <a:pt x="132874" y="51872"/>
                  <a:pt x="133271" y="69096"/>
                </a:cubicBezTo>
                <a:lnTo>
                  <a:pt x="154345" y="48022"/>
                </a:lnTo>
                <a:lnTo>
                  <a:pt x="140057" y="-516"/>
                </a:lnTo>
                <a:lnTo>
                  <a:pt x="139819" y="-1468"/>
                </a:lnTo>
                <a:cubicBezTo>
                  <a:pt x="138946" y="-6231"/>
                  <a:pt x="141764" y="-10954"/>
                  <a:pt x="146487" y="-12343"/>
                </a:cubicBezTo>
                <a:close/>
              </a:path>
            </a:pathLst>
          </a:custGeom>
          <a:solidFill>
            <a:srgbClr val="5D7FA3"/>
          </a:solidFill>
          <a:ln/>
        </p:spPr>
      </p:sp>
      <p:sp>
        <p:nvSpPr>
          <p:cNvPr id="52" name="Text 50"/>
          <p:cNvSpPr/>
          <p:nvPr/>
        </p:nvSpPr>
        <p:spPr>
          <a:xfrm>
            <a:off x="1117600" y="6350000"/>
            <a:ext cx="41529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Kiến lửa:</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Solenopsis invicta (imported fire ant)</a:t>
            </a:r>
            <a:endParaRPr lang="en-US" sz="1600" dirty="0"/>
          </a:p>
        </p:txBody>
      </p:sp>
      <p:sp>
        <p:nvSpPr>
          <p:cNvPr id="53" name="Shape 51"/>
          <p:cNvSpPr/>
          <p:nvPr/>
        </p:nvSpPr>
        <p:spPr>
          <a:xfrm>
            <a:off x="787400" y="6807200"/>
            <a:ext cx="203200" cy="203200"/>
          </a:xfrm>
          <a:custGeom>
            <a:avLst/>
            <a:gdLst/>
            <a:ahLst/>
            <a:cxnLst/>
            <a:rect l="l" t="t" r="r" b="b"/>
            <a:pathLst>
              <a:path w="203200" h="203200">
                <a:moveTo>
                  <a:pt x="146566" y="-12303"/>
                </a:moveTo>
                <a:cubicBezTo>
                  <a:pt x="151289" y="-13692"/>
                  <a:pt x="156250" y="-11232"/>
                  <a:pt x="158075" y="-6787"/>
                </a:cubicBezTo>
                <a:lnTo>
                  <a:pt x="158393" y="-5874"/>
                </a:lnTo>
                <a:lnTo>
                  <a:pt x="174268" y="48101"/>
                </a:lnTo>
                <a:cubicBezTo>
                  <a:pt x="175260" y="51435"/>
                  <a:pt x="174308" y="55047"/>
                  <a:pt x="171847" y="57507"/>
                </a:cubicBezTo>
                <a:lnTo>
                  <a:pt x="146407" y="82947"/>
                </a:lnTo>
                <a:lnTo>
                  <a:pt x="176728" y="74692"/>
                </a:lnTo>
                <a:lnTo>
                  <a:pt x="184626" y="50959"/>
                </a:lnTo>
                <a:lnTo>
                  <a:pt x="184983" y="50046"/>
                </a:lnTo>
                <a:cubicBezTo>
                  <a:pt x="186968" y="45641"/>
                  <a:pt x="192008" y="43378"/>
                  <a:pt x="196691" y="44926"/>
                </a:cubicBezTo>
                <a:cubicBezTo>
                  <a:pt x="201374" y="46474"/>
                  <a:pt x="204033" y="51316"/>
                  <a:pt x="202962" y="56039"/>
                </a:cubicBezTo>
                <a:lnTo>
                  <a:pt x="202684" y="56991"/>
                </a:lnTo>
                <a:lnTo>
                  <a:pt x="193159" y="85566"/>
                </a:lnTo>
                <a:cubicBezTo>
                  <a:pt x="192167" y="88582"/>
                  <a:pt x="189706" y="90884"/>
                  <a:pt x="186611" y="91757"/>
                </a:cubicBezTo>
                <a:lnTo>
                  <a:pt x="150455" y="101600"/>
                </a:lnTo>
                <a:lnTo>
                  <a:pt x="186611" y="111443"/>
                </a:lnTo>
                <a:cubicBezTo>
                  <a:pt x="189667" y="112276"/>
                  <a:pt x="192127" y="114618"/>
                  <a:pt x="193159" y="117634"/>
                </a:cubicBezTo>
                <a:lnTo>
                  <a:pt x="202684" y="146209"/>
                </a:lnTo>
                <a:lnTo>
                  <a:pt x="202962" y="147161"/>
                </a:lnTo>
                <a:cubicBezTo>
                  <a:pt x="204033" y="151884"/>
                  <a:pt x="201335" y="156726"/>
                  <a:pt x="196691" y="158274"/>
                </a:cubicBezTo>
                <a:cubicBezTo>
                  <a:pt x="192008" y="159822"/>
                  <a:pt x="186968" y="157559"/>
                  <a:pt x="184983" y="153154"/>
                </a:cubicBezTo>
                <a:lnTo>
                  <a:pt x="184626" y="152241"/>
                </a:lnTo>
                <a:lnTo>
                  <a:pt x="176728" y="128508"/>
                </a:lnTo>
                <a:lnTo>
                  <a:pt x="146407" y="120253"/>
                </a:lnTo>
                <a:lnTo>
                  <a:pt x="171847" y="145693"/>
                </a:lnTo>
                <a:cubicBezTo>
                  <a:pt x="174268" y="148114"/>
                  <a:pt x="175220" y="151686"/>
                  <a:pt x="174308" y="154980"/>
                </a:cubicBezTo>
                <a:lnTo>
                  <a:pt x="158433" y="212130"/>
                </a:lnTo>
                <a:lnTo>
                  <a:pt x="158115" y="213042"/>
                </a:lnTo>
                <a:cubicBezTo>
                  <a:pt x="156369" y="217527"/>
                  <a:pt x="151448" y="220067"/>
                  <a:pt x="146685" y="218757"/>
                </a:cubicBezTo>
                <a:cubicBezTo>
                  <a:pt x="141922" y="217448"/>
                  <a:pt x="139025" y="212725"/>
                  <a:pt x="139859" y="207962"/>
                </a:cubicBezTo>
                <a:lnTo>
                  <a:pt x="140057" y="207010"/>
                </a:lnTo>
                <a:lnTo>
                  <a:pt x="154424" y="155218"/>
                </a:lnTo>
                <a:lnTo>
                  <a:pt x="139660" y="140454"/>
                </a:lnTo>
                <a:cubicBezTo>
                  <a:pt x="139303" y="161131"/>
                  <a:pt x="122396" y="177800"/>
                  <a:pt x="101600" y="177800"/>
                </a:cubicBezTo>
                <a:cubicBezTo>
                  <a:pt x="80804" y="177800"/>
                  <a:pt x="63897" y="161131"/>
                  <a:pt x="63500" y="140454"/>
                </a:cubicBezTo>
                <a:lnTo>
                  <a:pt x="48816" y="155138"/>
                </a:lnTo>
                <a:lnTo>
                  <a:pt x="63103" y="203676"/>
                </a:lnTo>
                <a:lnTo>
                  <a:pt x="63341" y="204629"/>
                </a:lnTo>
                <a:cubicBezTo>
                  <a:pt x="64214" y="209352"/>
                  <a:pt x="61397" y="214114"/>
                  <a:pt x="56674" y="215503"/>
                </a:cubicBezTo>
                <a:cubicBezTo>
                  <a:pt x="51951" y="216892"/>
                  <a:pt x="46990" y="214432"/>
                  <a:pt x="45164" y="209987"/>
                </a:cubicBezTo>
                <a:lnTo>
                  <a:pt x="44847" y="209074"/>
                </a:lnTo>
                <a:lnTo>
                  <a:pt x="28972" y="155099"/>
                </a:lnTo>
                <a:cubicBezTo>
                  <a:pt x="27980" y="151765"/>
                  <a:pt x="28932" y="148153"/>
                  <a:pt x="31393" y="145653"/>
                </a:cubicBezTo>
                <a:lnTo>
                  <a:pt x="56832" y="120213"/>
                </a:lnTo>
                <a:lnTo>
                  <a:pt x="26511" y="128468"/>
                </a:lnTo>
                <a:lnTo>
                  <a:pt x="18613" y="152202"/>
                </a:lnTo>
                <a:lnTo>
                  <a:pt x="18256" y="153114"/>
                </a:lnTo>
                <a:cubicBezTo>
                  <a:pt x="16272" y="157520"/>
                  <a:pt x="11232" y="159782"/>
                  <a:pt x="6548" y="158234"/>
                </a:cubicBezTo>
                <a:cubicBezTo>
                  <a:pt x="1865" y="156686"/>
                  <a:pt x="-794" y="151844"/>
                  <a:pt x="278" y="147122"/>
                </a:cubicBezTo>
                <a:lnTo>
                  <a:pt x="556" y="146169"/>
                </a:lnTo>
                <a:lnTo>
                  <a:pt x="10081" y="117594"/>
                </a:lnTo>
                <a:cubicBezTo>
                  <a:pt x="11073" y="114578"/>
                  <a:pt x="13533" y="112276"/>
                  <a:pt x="16629" y="111403"/>
                </a:cubicBezTo>
                <a:lnTo>
                  <a:pt x="52784" y="101560"/>
                </a:lnTo>
                <a:lnTo>
                  <a:pt x="16629" y="91718"/>
                </a:lnTo>
                <a:cubicBezTo>
                  <a:pt x="13573" y="90884"/>
                  <a:pt x="11112" y="88543"/>
                  <a:pt x="10081" y="85527"/>
                </a:cubicBezTo>
                <a:lnTo>
                  <a:pt x="556" y="56952"/>
                </a:lnTo>
                <a:lnTo>
                  <a:pt x="278" y="55999"/>
                </a:lnTo>
                <a:cubicBezTo>
                  <a:pt x="-794" y="51276"/>
                  <a:pt x="1905" y="46434"/>
                  <a:pt x="6548" y="44887"/>
                </a:cubicBezTo>
                <a:cubicBezTo>
                  <a:pt x="11192" y="43339"/>
                  <a:pt x="16272" y="45601"/>
                  <a:pt x="18256" y="50006"/>
                </a:cubicBezTo>
                <a:lnTo>
                  <a:pt x="18613" y="50919"/>
                </a:lnTo>
                <a:lnTo>
                  <a:pt x="26511" y="74652"/>
                </a:lnTo>
                <a:lnTo>
                  <a:pt x="56832" y="82907"/>
                </a:lnTo>
                <a:lnTo>
                  <a:pt x="31393" y="57468"/>
                </a:lnTo>
                <a:cubicBezTo>
                  <a:pt x="28932" y="55007"/>
                  <a:pt x="28019" y="51395"/>
                  <a:pt x="28972" y="48062"/>
                </a:cubicBezTo>
                <a:lnTo>
                  <a:pt x="44847" y="-5913"/>
                </a:lnTo>
                <a:lnTo>
                  <a:pt x="45164" y="-6826"/>
                </a:lnTo>
                <a:cubicBezTo>
                  <a:pt x="46990" y="-11311"/>
                  <a:pt x="51951" y="-13732"/>
                  <a:pt x="56674" y="-12343"/>
                </a:cubicBezTo>
                <a:cubicBezTo>
                  <a:pt x="61397" y="-10954"/>
                  <a:pt x="64214" y="-6191"/>
                  <a:pt x="63341" y="-1468"/>
                </a:cubicBezTo>
                <a:lnTo>
                  <a:pt x="63103" y="-516"/>
                </a:lnTo>
                <a:lnTo>
                  <a:pt x="48816" y="48022"/>
                </a:lnTo>
                <a:lnTo>
                  <a:pt x="69850" y="69056"/>
                </a:lnTo>
                <a:cubicBezTo>
                  <a:pt x="70247" y="51872"/>
                  <a:pt x="84296" y="38060"/>
                  <a:pt x="101560" y="38060"/>
                </a:cubicBezTo>
                <a:cubicBezTo>
                  <a:pt x="118824" y="38060"/>
                  <a:pt x="132874" y="51872"/>
                  <a:pt x="133271" y="69096"/>
                </a:cubicBezTo>
                <a:lnTo>
                  <a:pt x="154345" y="48022"/>
                </a:lnTo>
                <a:lnTo>
                  <a:pt x="140057" y="-516"/>
                </a:lnTo>
                <a:lnTo>
                  <a:pt x="139819" y="-1468"/>
                </a:lnTo>
                <a:cubicBezTo>
                  <a:pt x="138946" y="-6231"/>
                  <a:pt x="141764" y="-10954"/>
                  <a:pt x="146487" y="-12343"/>
                </a:cubicBezTo>
                <a:close/>
              </a:path>
            </a:pathLst>
          </a:custGeom>
          <a:solidFill>
            <a:srgbClr val="5D7FA3"/>
          </a:solidFill>
          <a:ln/>
        </p:spPr>
      </p:sp>
      <p:sp>
        <p:nvSpPr>
          <p:cNvPr id="54" name="Text 52"/>
          <p:cNvSpPr/>
          <p:nvPr/>
        </p:nvSpPr>
        <p:spPr>
          <a:xfrm>
            <a:off x="1117600" y="6756400"/>
            <a:ext cx="36830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Bọ cạp, nhện độc:</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Hiếm gặp ở Việt Nam</a:t>
            </a:r>
            <a:endParaRPr lang="en-US" sz="1600" dirty="0"/>
          </a:p>
        </p:txBody>
      </p:sp>
      <p:sp>
        <p:nvSpPr>
          <p:cNvPr id="55" name="Shape 53"/>
          <p:cNvSpPr/>
          <p:nvPr/>
        </p:nvSpPr>
        <p:spPr>
          <a:xfrm>
            <a:off x="8255000" y="4902200"/>
            <a:ext cx="7493000" cy="2819400"/>
          </a:xfrm>
          <a:custGeom>
            <a:avLst/>
            <a:gdLst/>
            <a:ahLst/>
            <a:cxnLst/>
            <a:rect l="l" t="t" r="r" b="b"/>
            <a:pathLst>
              <a:path w="7493000" h="2819400">
                <a:moveTo>
                  <a:pt x="50800" y="0"/>
                </a:moveTo>
                <a:lnTo>
                  <a:pt x="7442200" y="0"/>
                </a:lnTo>
                <a:cubicBezTo>
                  <a:pt x="7470237" y="0"/>
                  <a:pt x="7493000" y="22763"/>
                  <a:pt x="7493000" y="50800"/>
                </a:cubicBezTo>
                <a:lnTo>
                  <a:pt x="7493000" y="2667011"/>
                </a:lnTo>
                <a:cubicBezTo>
                  <a:pt x="7493000" y="2751173"/>
                  <a:pt x="7424773" y="2819400"/>
                  <a:pt x="7340611" y="2819400"/>
                </a:cubicBezTo>
                <a:lnTo>
                  <a:pt x="152389" y="2819400"/>
                </a:lnTo>
                <a:cubicBezTo>
                  <a:pt x="68283" y="2819400"/>
                  <a:pt x="0" y="2751117"/>
                  <a:pt x="0" y="2667011"/>
                </a:cubicBezTo>
                <a:lnTo>
                  <a:pt x="0" y="50800"/>
                </a:lnTo>
                <a:cubicBezTo>
                  <a:pt x="0" y="22763"/>
                  <a:pt x="22763" y="0"/>
                  <a:pt x="50800" y="0"/>
                </a:cubicBezTo>
                <a:close/>
              </a:path>
            </a:pathLst>
          </a:custGeom>
          <a:solidFill>
            <a:srgbClr val="FFFFFF"/>
          </a:solidFill>
          <a:ln/>
          <a:effectLst>
            <a:outerShdw sx="100000" sy="100000" kx="0" ky="0" algn="bl" rotWithShape="0" blurRad="190500" dist="127000" dir="5400000">
              <a:srgbClr val="000000">
                <a:alpha val="10196"/>
              </a:srgbClr>
            </a:outerShdw>
          </a:effectLst>
        </p:spPr>
      </p:sp>
      <p:sp>
        <p:nvSpPr>
          <p:cNvPr id="56" name="Shape 54"/>
          <p:cNvSpPr/>
          <p:nvPr/>
        </p:nvSpPr>
        <p:spPr>
          <a:xfrm>
            <a:off x="8255000" y="4902200"/>
            <a:ext cx="7493000" cy="50800"/>
          </a:xfrm>
          <a:custGeom>
            <a:avLst/>
            <a:gdLst/>
            <a:ahLst/>
            <a:cxnLst/>
            <a:rect l="l" t="t" r="r" b="b"/>
            <a:pathLst>
              <a:path w="7493000" h="50800">
                <a:moveTo>
                  <a:pt x="50800" y="0"/>
                </a:moveTo>
                <a:lnTo>
                  <a:pt x="7442200" y="0"/>
                </a:lnTo>
                <a:cubicBezTo>
                  <a:pt x="7470237" y="0"/>
                  <a:pt x="7493000" y="22763"/>
                  <a:pt x="7493000" y="50800"/>
                </a:cubicBezTo>
                <a:lnTo>
                  <a:pt x="7493000" y="50800"/>
                </a:lnTo>
                <a:lnTo>
                  <a:pt x="0" y="50800"/>
                </a:lnTo>
                <a:lnTo>
                  <a:pt x="0" y="50800"/>
                </a:lnTo>
                <a:cubicBezTo>
                  <a:pt x="0" y="22763"/>
                  <a:pt x="22763" y="0"/>
                  <a:pt x="50800" y="0"/>
                </a:cubicBezTo>
                <a:close/>
              </a:path>
            </a:pathLst>
          </a:custGeom>
          <a:solidFill>
            <a:srgbClr val="5D7FA3"/>
          </a:solidFill>
          <a:ln/>
        </p:spPr>
      </p:sp>
      <p:sp>
        <p:nvSpPr>
          <p:cNvPr id="57" name="Shape 55"/>
          <p:cNvSpPr/>
          <p:nvPr/>
        </p:nvSpPr>
        <p:spPr>
          <a:xfrm>
            <a:off x="8509000" y="51816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D7FA3"/>
          </a:solidFill>
          <a:ln/>
        </p:spPr>
      </p:sp>
      <p:sp>
        <p:nvSpPr>
          <p:cNvPr id="58" name="Shape 56"/>
          <p:cNvSpPr/>
          <p:nvPr/>
        </p:nvSpPr>
        <p:spPr>
          <a:xfrm>
            <a:off x="8702675" y="5359400"/>
            <a:ext cx="222250" cy="254000"/>
          </a:xfrm>
          <a:custGeom>
            <a:avLst/>
            <a:gdLst/>
            <a:ahLst/>
            <a:cxnLst/>
            <a:rect l="l" t="t" r="r" b="b"/>
            <a:pathLst>
              <a:path w="222250" h="254000">
                <a:moveTo>
                  <a:pt x="142875" y="0"/>
                </a:moveTo>
                <a:lnTo>
                  <a:pt x="63500" y="0"/>
                </a:lnTo>
                <a:cubicBezTo>
                  <a:pt x="54719" y="0"/>
                  <a:pt x="47625" y="7094"/>
                  <a:pt x="47625" y="15875"/>
                </a:cubicBezTo>
                <a:cubicBezTo>
                  <a:pt x="47625" y="24656"/>
                  <a:pt x="54719" y="31750"/>
                  <a:pt x="63500" y="31750"/>
                </a:cubicBezTo>
                <a:lnTo>
                  <a:pt x="63500" y="106908"/>
                </a:lnTo>
                <a:lnTo>
                  <a:pt x="3721" y="211485"/>
                </a:lnTo>
                <a:cubicBezTo>
                  <a:pt x="1290" y="215801"/>
                  <a:pt x="0" y="220613"/>
                  <a:pt x="0" y="225574"/>
                </a:cubicBezTo>
                <a:cubicBezTo>
                  <a:pt x="0" y="241300"/>
                  <a:pt x="12700" y="254000"/>
                  <a:pt x="28426" y="254000"/>
                </a:cubicBezTo>
                <a:lnTo>
                  <a:pt x="193824" y="254000"/>
                </a:lnTo>
                <a:cubicBezTo>
                  <a:pt x="209500" y="254000"/>
                  <a:pt x="222250" y="241300"/>
                  <a:pt x="222250" y="225574"/>
                </a:cubicBezTo>
                <a:cubicBezTo>
                  <a:pt x="222250" y="220613"/>
                  <a:pt x="220960" y="215751"/>
                  <a:pt x="218529" y="211485"/>
                </a:cubicBezTo>
                <a:lnTo>
                  <a:pt x="158750" y="106908"/>
                </a:lnTo>
                <a:lnTo>
                  <a:pt x="158750" y="31750"/>
                </a:lnTo>
                <a:cubicBezTo>
                  <a:pt x="167531" y="31750"/>
                  <a:pt x="174625" y="24656"/>
                  <a:pt x="174625" y="15875"/>
                </a:cubicBezTo>
                <a:cubicBezTo>
                  <a:pt x="174625" y="7094"/>
                  <a:pt x="167531" y="0"/>
                  <a:pt x="158750" y="0"/>
                </a:cubicBezTo>
                <a:lnTo>
                  <a:pt x="142875" y="0"/>
                </a:lnTo>
                <a:close/>
                <a:moveTo>
                  <a:pt x="95250" y="106908"/>
                </a:moveTo>
                <a:lnTo>
                  <a:pt x="95250" y="31750"/>
                </a:lnTo>
                <a:lnTo>
                  <a:pt x="127000" y="31750"/>
                </a:lnTo>
                <a:lnTo>
                  <a:pt x="127000" y="106908"/>
                </a:lnTo>
                <a:cubicBezTo>
                  <a:pt x="127000" y="112415"/>
                  <a:pt x="128439" y="117872"/>
                  <a:pt x="131167" y="122684"/>
                </a:cubicBezTo>
                <a:lnTo>
                  <a:pt x="151805" y="158750"/>
                </a:lnTo>
                <a:lnTo>
                  <a:pt x="70445" y="158750"/>
                </a:lnTo>
                <a:lnTo>
                  <a:pt x="91083" y="122684"/>
                </a:lnTo>
                <a:cubicBezTo>
                  <a:pt x="93811" y="117872"/>
                  <a:pt x="95250" y="112464"/>
                  <a:pt x="95250" y="106908"/>
                </a:cubicBezTo>
                <a:close/>
              </a:path>
            </a:pathLst>
          </a:custGeom>
          <a:solidFill>
            <a:srgbClr val="FFFFFF"/>
          </a:solidFill>
          <a:ln/>
        </p:spPr>
      </p:sp>
      <p:sp>
        <p:nvSpPr>
          <p:cNvPr id="59" name="Text 57"/>
          <p:cNvSpPr/>
          <p:nvPr/>
        </p:nvSpPr>
        <p:spPr>
          <a:xfrm>
            <a:off x="9271000" y="5283200"/>
            <a:ext cx="3009900" cy="406400"/>
          </a:xfrm>
          <a:prstGeom prst="rect">
            <a:avLst/>
          </a:prstGeom>
          <a:noFill/>
          <a:ln/>
        </p:spPr>
        <p:txBody>
          <a:bodyPr wrap="square" lIns="0" tIns="0" rIns="0" bIns="0" rtlCol="0" anchor="ctr"/>
          <a:lstStyle/>
          <a:p>
            <a:pPr>
              <a:lnSpc>
                <a:spcPct val="110000"/>
              </a:lnSpc>
            </a:pPr>
            <a:r>
              <a:rPr lang="en-US" sz="2400" b="1" dirty="0">
                <a:solidFill>
                  <a:srgbClr val="5D7FA3"/>
                </a:solidFill>
                <a:latin typeface="Noto Sans SC" pitchFamily="34" charset="0"/>
                <a:ea typeface="Noto Sans SC" pitchFamily="34" charset="-122"/>
                <a:cs typeface="Noto Sans SC" pitchFamily="34" charset="-120"/>
              </a:rPr>
              <a:t>Hóa chất &amp; Đặc biệt</a:t>
            </a:r>
            <a:endParaRPr lang="en-US" sz="1600" dirty="0"/>
          </a:p>
        </p:txBody>
      </p:sp>
      <p:sp>
        <p:nvSpPr>
          <p:cNvPr id="60" name="Shape 58"/>
          <p:cNvSpPr/>
          <p:nvPr/>
        </p:nvSpPr>
        <p:spPr>
          <a:xfrm>
            <a:off x="8534400" y="5994400"/>
            <a:ext cx="203200" cy="203200"/>
          </a:xfrm>
          <a:custGeom>
            <a:avLst/>
            <a:gdLst/>
            <a:ahLst/>
            <a:cxnLst/>
            <a:rect l="l" t="t" r="r" b="b"/>
            <a:pathLst>
              <a:path w="203200" h="203200">
                <a:moveTo>
                  <a:pt x="114300" y="12700"/>
                </a:moveTo>
                <a:cubicBezTo>
                  <a:pt x="114300" y="5675"/>
                  <a:pt x="108625" y="0"/>
                  <a:pt x="101600" y="0"/>
                </a:cubicBezTo>
                <a:cubicBezTo>
                  <a:pt x="94575" y="0"/>
                  <a:pt x="88900" y="5675"/>
                  <a:pt x="88900" y="12700"/>
                </a:cubicBezTo>
                <a:lnTo>
                  <a:pt x="88900" y="95250"/>
                </a:lnTo>
                <a:cubicBezTo>
                  <a:pt x="88900" y="98743"/>
                  <a:pt x="86043" y="101600"/>
                  <a:pt x="82550" y="101600"/>
                </a:cubicBezTo>
                <a:cubicBezTo>
                  <a:pt x="79058" y="101600"/>
                  <a:pt x="76200" y="98743"/>
                  <a:pt x="76200" y="95250"/>
                </a:cubicBezTo>
                <a:lnTo>
                  <a:pt x="76200" y="25400"/>
                </a:lnTo>
                <a:cubicBezTo>
                  <a:pt x="76200" y="18375"/>
                  <a:pt x="70525" y="12700"/>
                  <a:pt x="63500" y="12700"/>
                </a:cubicBezTo>
                <a:cubicBezTo>
                  <a:pt x="56475" y="12700"/>
                  <a:pt x="50800" y="18375"/>
                  <a:pt x="50800" y="25400"/>
                </a:cubicBezTo>
                <a:lnTo>
                  <a:pt x="50800" y="133350"/>
                </a:lnTo>
                <a:cubicBezTo>
                  <a:pt x="50800" y="133945"/>
                  <a:pt x="50800" y="134580"/>
                  <a:pt x="50840" y="135176"/>
                </a:cubicBezTo>
                <a:lnTo>
                  <a:pt x="26829" y="112316"/>
                </a:lnTo>
                <a:cubicBezTo>
                  <a:pt x="20479" y="106283"/>
                  <a:pt x="10438" y="106521"/>
                  <a:pt x="4366" y="112871"/>
                </a:cubicBezTo>
                <a:cubicBezTo>
                  <a:pt x="-1707" y="119221"/>
                  <a:pt x="-1429" y="129262"/>
                  <a:pt x="4921" y="135334"/>
                </a:cubicBezTo>
                <a:lnTo>
                  <a:pt x="49530" y="177800"/>
                </a:lnTo>
                <a:cubicBezTo>
                  <a:pt x="66635" y="194112"/>
                  <a:pt x="89376" y="203200"/>
                  <a:pt x="113030" y="203200"/>
                </a:cubicBezTo>
                <a:lnTo>
                  <a:pt x="120650" y="203200"/>
                </a:lnTo>
                <a:cubicBezTo>
                  <a:pt x="159226" y="203200"/>
                  <a:pt x="190500" y="171926"/>
                  <a:pt x="190500" y="133350"/>
                </a:cubicBezTo>
                <a:lnTo>
                  <a:pt x="190500" y="50800"/>
                </a:lnTo>
                <a:cubicBezTo>
                  <a:pt x="190500" y="43775"/>
                  <a:pt x="184825" y="38100"/>
                  <a:pt x="177800" y="38100"/>
                </a:cubicBezTo>
                <a:cubicBezTo>
                  <a:pt x="170775" y="38100"/>
                  <a:pt x="165100" y="43775"/>
                  <a:pt x="165100" y="50800"/>
                </a:cubicBezTo>
                <a:lnTo>
                  <a:pt x="165100" y="95250"/>
                </a:lnTo>
                <a:cubicBezTo>
                  <a:pt x="165100" y="98743"/>
                  <a:pt x="162243" y="101600"/>
                  <a:pt x="158750" y="101600"/>
                </a:cubicBezTo>
                <a:cubicBezTo>
                  <a:pt x="155258" y="101600"/>
                  <a:pt x="152400" y="98743"/>
                  <a:pt x="152400" y="95250"/>
                </a:cubicBezTo>
                <a:lnTo>
                  <a:pt x="152400" y="25400"/>
                </a:lnTo>
                <a:cubicBezTo>
                  <a:pt x="152400" y="18375"/>
                  <a:pt x="146725" y="12700"/>
                  <a:pt x="139700" y="12700"/>
                </a:cubicBezTo>
                <a:cubicBezTo>
                  <a:pt x="132675" y="12700"/>
                  <a:pt x="127000" y="18375"/>
                  <a:pt x="127000" y="25400"/>
                </a:cubicBezTo>
                <a:lnTo>
                  <a:pt x="127000" y="95250"/>
                </a:lnTo>
                <a:cubicBezTo>
                  <a:pt x="127000" y="98743"/>
                  <a:pt x="124143" y="101600"/>
                  <a:pt x="120650" y="101600"/>
                </a:cubicBezTo>
                <a:cubicBezTo>
                  <a:pt x="117157" y="101600"/>
                  <a:pt x="114300" y="98743"/>
                  <a:pt x="114300" y="95250"/>
                </a:cubicBezTo>
                <a:lnTo>
                  <a:pt x="114300" y="12700"/>
                </a:lnTo>
                <a:close/>
              </a:path>
            </a:pathLst>
          </a:custGeom>
          <a:solidFill>
            <a:srgbClr val="5D7FA3"/>
          </a:solidFill>
          <a:ln/>
        </p:spPr>
      </p:sp>
      <p:sp>
        <p:nvSpPr>
          <p:cNvPr id="61" name="Text 59"/>
          <p:cNvSpPr/>
          <p:nvPr/>
        </p:nvSpPr>
        <p:spPr>
          <a:xfrm>
            <a:off x="8864600" y="5943600"/>
            <a:ext cx="3975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Latex:</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Găng tay cao su, bong bóng, dây thun</a:t>
            </a:r>
            <a:endParaRPr lang="en-US" sz="1600" dirty="0"/>
          </a:p>
        </p:txBody>
      </p:sp>
      <p:sp>
        <p:nvSpPr>
          <p:cNvPr id="62" name="Shape 60"/>
          <p:cNvSpPr/>
          <p:nvPr/>
        </p:nvSpPr>
        <p:spPr>
          <a:xfrm>
            <a:off x="8547100" y="6400800"/>
            <a:ext cx="177800" cy="203200"/>
          </a:xfrm>
          <a:custGeom>
            <a:avLst/>
            <a:gdLst/>
            <a:ahLst/>
            <a:cxnLst/>
            <a:rect l="l" t="t" r="r" b="b"/>
            <a:pathLst>
              <a:path w="177800" h="203200">
                <a:moveTo>
                  <a:pt x="101798" y="-12700"/>
                </a:moveTo>
                <a:cubicBezTo>
                  <a:pt x="114065" y="-12700"/>
                  <a:pt x="124023" y="-2741"/>
                  <a:pt x="124023" y="9525"/>
                </a:cubicBezTo>
                <a:cubicBezTo>
                  <a:pt x="124023" y="21791"/>
                  <a:pt x="114065" y="31750"/>
                  <a:pt x="101798" y="31750"/>
                </a:cubicBezTo>
                <a:cubicBezTo>
                  <a:pt x="89532" y="31750"/>
                  <a:pt x="79573" y="21791"/>
                  <a:pt x="79573" y="9525"/>
                </a:cubicBezTo>
                <a:cubicBezTo>
                  <a:pt x="79573" y="-2741"/>
                  <a:pt x="89532" y="-12700"/>
                  <a:pt x="101798" y="-12700"/>
                </a:cubicBezTo>
                <a:close/>
                <a:moveTo>
                  <a:pt x="49054" y="69850"/>
                </a:moveTo>
                <a:cubicBezTo>
                  <a:pt x="47744" y="69850"/>
                  <a:pt x="46593" y="70644"/>
                  <a:pt x="46117" y="71834"/>
                </a:cubicBezTo>
                <a:lnTo>
                  <a:pt x="37386" y="93623"/>
                </a:lnTo>
                <a:cubicBezTo>
                  <a:pt x="34766" y="100132"/>
                  <a:pt x="27384" y="103307"/>
                  <a:pt x="20876" y="100687"/>
                </a:cubicBezTo>
                <a:cubicBezTo>
                  <a:pt x="14367" y="98068"/>
                  <a:pt x="11192" y="90686"/>
                  <a:pt x="13811" y="84177"/>
                </a:cubicBezTo>
                <a:lnTo>
                  <a:pt x="22503" y="62389"/>
                </a:lnTo>
                <a:cubicBezTo>
                  <a:pt x="26868" y="51554"/>
                  <a:pt x="37346" y="44450"/>
                  <a:pt x="49054" y="44450"/>
                </a:cubicBezTo>
                <a:lnTo>
                  <a:pt x="87670" y="44450"/>
                </a:lnTo>
                <a:cubicBezTo>
                  <a:pt x="98981" y="44450"/>
                  <a:pt x="109418" y="50443"/>
                  <a:pt x="115094" y="60206"/>
                </a:cubicBezTo>
                <a:lnTo>
                  <a:pt x="128111" y="82550"/>
                </a:lnTo>
                <a:lnTo>
                  <a:pt x="152559" y="82550"/>
                </a:lnTo>
                <a:cubicBezTo>
                  <a:pt x="159583" y="82550"/>
                  <a:pt x="165259" y="88225"/>
                  <a:pt x="165259" y="95250"/>
                </a:cubicBezTo>
                <a:cubicBezTo>
                  <a:pt x="165259" y="102275"/>
                  <a:pt x="159583" y="107950"/>
                  <a:pt x="152559" y="107950"/>
                </a:cubicBezTo>
                <a:lnTo>
                  <a:pt x="128111" y="107950"/>
                </a:lnTo>
                <a:cubicBezTo>
                  <a:pt x="119063" y="107950"/>
                  <a:pt x="110728" y="103148"/>
                  <a:pt x="106164" y="95329"/>
                </a:cubicBezTo>
                <a:lnTo>
                  <a:pt x="102195" y="88543"/>
                </a:lnTo>
                <a:lnTo>
                  <a:pt x="93980" y="116483"/>
                </a:lnTo>
                <a:lnTo>
                  <a:pt x="123904" y="125452"/>
                </a:lnTo>
                <a:cubicBezTo>
                  <a:pt x="134898" y="128746"/>
                  <a:pt x="140494" y="140930"/>
                  <a:pt x="135850" y="151448"/>
                </a:cubicBezTo>
                <a:lnTo>
                  <a:pt x="113387" y="202009"/>
                </a:lnTo>
                <a:cubicBezTo>
                  <a:pt x="110530" y="208439"/>
                  <a:pt x="103029" y="211296"/>
                  <a:pt x="96639" y="208439"/>
                </a:cubicBezTo>
                <a:cubicBezTo>
                  <a:pt x="90249" y="205581"/>
                  <a:pt x="87352" y="198080"/>
                  <a:pt x="90210" y="191691"/>
                </a:cubicBezTo>
                <a:lnTo>
                  <a:pt x="109736" y="147717"/>
                </a:lnTo>
                <a:lnTo>
                  <a:pt x="71676" y="136287"/>
                </a:lnTo>
                <a:cubicBezTo>
                  <a:pt x="58698" y="132398"/>
                  <a:pt x="51038" y="118943"/>
                  <a:pt x="54332" y="105807"/>
                </a:cubicBezTo>
                <a:lnTo>
                  <a:pt x="63341" y="69850"/>
                </a:lnTo>
                <a:lnTo>
                  <a:pt x="49093" y="69850"/>
                </a:lnTo>
                <a:close/>
                <a:moveTo>
                  <a:pt x="45879" y="141684"/>
                </a:moveTo>
                <a:cubicBezTo>
                  <a:pt x="51157" y="147598"/>
                  <a:pt x="58063" y="152122"/>
                  <a:pt x="66199" y="154543"/>
                </a:cubicBezTo>
                <a:lnTo>
                  <a:pt x="68064" y="155099"/>
                </a:lnTo>
                <a:lnTo>
                  <a:pt x="65326" y="162758"/>
                </a:lnTo>
                <a:cubicBezTo>
                  <a:pt x="63024" y="169227"/>
                  <a:pt x="58976" y="174982"/>
                  <a:pt x="53697" y="179348"/>
                </a:cubicBezTo>
                <a:lnTo>
                  <a:pt x="20995" y="206296"/>
                </a:lnTo>
                <a:cubicBezTo>
                  <a:pt x="15597" y="210741"/>
                  <a:pt x="7580" y="209987"/>
                  <a:pt x="3135" y="204589"/>
                </a:cubicBezTo>
                <a:cubicBezTo>
                  <a:pt x="-1310" y="199192"/>
                  <a:pt x="-556" y="191175"/>
                  <a:pt x="4842" y="186730"/>
                </a:cubicBezTo>
                <a:lnTo>
                  <a:pt x="37544" y="159782"/>
                </a:lnTo>
                <a:cubicBezTo>
                  <a:pt x="39330" y="158313"/>
                  <a:pt x="40640" y="156408"/>
                  <a:pt x="41434" y="154265"/>
                </a:cubicBezTo>
                <a:lnTo>
                  <a:pt x="45879" y="141684"/>
                </a:lnTo>
                <a:close/>
              </a:path>
            </a:pathLst>
          </a:custGeom>
          <a:solidFill>
            <a:srgbClr val="5D7FA3"/>
          </a:solidFill>
          <a:ln/>
        </p:spPr>
      </p:sp>
      <p:sp>
        <p:nvSpPr>
          <p:cNvPr id="63" name="Text 61"/>
          <p:cNvSpPr/>
          <p:nvPr/>
        </p:nvSpPr>
        <p:spPr>
          <a:xfrm>
            <a:off x="8864600" y="6350000"/>
            <a:ext cx="44196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Phản vệ do gắng sức:</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Kết hợp với thức ăn/thuốc</a:t>
            </a:r>
            <a:endParaRPr lang="en-US" sz="1600" dirty="0"/>
          </a:p>
        </p:txBody>
      </p:sp>
      <p:sp>
        <p:nvSpPr>
          <p:cNvPr id="64" name="Shape 62"/>
          <p:cNvSpPr/>
          <p:nvPr/>
        </p:nvSpPr>
        <p:spPr>
          <a:xfrm>
            <a:off x="8534400" y="6807200"/>
            <a:ext cx="203200" cy="203200"/>
          </a:xfrm>
          <a:custGeom>
            <a:avLst/>
            <a:gdLst/>
            <a:ahLst/>
            <a:cxnLst/>
            <a:rect l="l" t="t" r="r" b="b"/>
            <a:pathLst>
              <a:path w="203200" h="203200">
                <a:moveTo>
                  <a:pt x="114379" y="0"/>
                </a:moveTo>
                <a:cubicBezTo>
                  <a:pt x="114379" y="-7025"/>
                  <a:pt x="108704" y="-12700"/>
                  <a:pt x="101679" y="-12700"/>
                </a:cubicBezTo>
                <a:cubicBezTo>
                  <a:pt x="94655" y="-12700"/>
                  <a:pt x="88979" y="-7025"/>
                  <a:pt x="88979" y="0"/>
                </a:cubicBezTo>
                <a:lnTo>
                  <a:pt x="88979" y="24646"/>
                </a:lnTo>
                <a:lnTo>
                  <a:pt x="83026" y="18693"/>
                </a:lnTo>
                <a:cubicBezTo>
                  <a:pt x="79296" y="14962"/>
                  <a:pt x="73263" y="14962"/>
                  <a:pt x="69572" y="18693"/>
                </a:cubicBezTo>
                <a:cubicBezTo>
                  <a:pt x="65881" y="22423"/>
                  <a:pt x="65842" y="28456"/>
                  <a:pt x="69572" y="32147"/>
                </a:cubicBezTo>
                <a:lnTo>
                  <a:pt x="89019" y="51594"/>
                </a:lnTo>
                <a:lnTo>
                  <a:pt x="89019" y="79613"/>
                </a:lnTo>
                <a:lnTo>
                  <a:pt x="64730" y="65603"/>
                </a:lnTo>
                <a:lnTo>
                  <a:pt x="57626" y="39053"/>
                </a:lnTo>
                <a:cubicBezTo>
                  <a:pt x="56277" y="33973"/>
                  <a:pt x="51038" y="30956"/>
                  <a:pt x="45958" y="32306"/>
                </a:cubicBezTo>
                <a:cubicBezTo>
                  <a:pt x="40878" y="33655"/>
                  <a:pt x="37822" y="38894"/>
                  <a:pt x="39172" y="43974"/>
                </a:cubicBezTo>
                <a:lnTo>
                  <a:pt x="41354" y="52110"/>
                </a:lnTo>
                <a:lnTo>
                  <a:pt x="20042" y="39807"/>
                </a:lnTo>
                <a:cubicBezTo>
                  <a:pt x="13970" y="36314"/>
                  <a:pt x="6191" y="38378"/>
                  <a:pt x="2699" y="44450"/>
                </a:cubicBezTo>
                <a:cubicBezTo>
                  <a:pt x="-794" y="50522"/>
                  <a:pt x="1270" y="58301"/>
                  <a:pt x="7342" y="61793"/>
                </a:cubicBezTo>
                <a:lnTo>
                  <a:pt x="28654" y="74097"/>
                </a:lnTo>
                <a:lnTo>
                  <a:pt x="20518" y="76279"/>
                </a:lnTo>
                <a:cubicBezTo>
                  <a:pt x="15438" y="77629"/>
                  <a:pt x="12422" y="82868"/>
                  <a:pt x="13772" y="87947"/>
                </a:cubicBezTo>
                <a:cubicBezTo>
                  <a:pt x="15121" y="93028"/>
                  <a:pt x="20360" y="96044"/>
                  <a:pt x="25440" y="94694"/>
                </a:cubicBezTo>
                <a:lnTo>
                  <a:pt x="51991" y="87590"/>
                </a:lnTo>
                <a:lnTo>
                  <a:pt x="76279" y="101600"/>
                </a:lnTo>
                <a:lnTo>
                  <a:pt x="51991" y="115610"/>
                </a:lnTo>
                <a:lnTo>
                  <a:pt x="25440" y="108506"/>
                </a:lnTo>
                <a:cubicBezTo>
                  <a:pt x="20360" y="107156"/>
                  <a:pt x="15121" y="110173"/>
                  <a:pt x="13772" y="115253"/>
                </a:cubicBezTo>
                <a:cubicBezTo>
                  <a:pt x="12422" y="120333"/>
                  <a:pt x="15438" y="125571"/>
                  <a:pt x="20518" y="126921"/>
                </a:cubicBezTo>
                <a:lnTo>
                  <a:pt x="28654" y="129103"/>
                </a:lnTo>
                <a:lnTo>
                  <a:pt x="7342" y="141407"/>
                </a:lnTo>
                <a:cubicBezTo>
                  <a:pt x="1270" y="144899"/>
                  <a:pt x="-794" y="152678"/>
                  <a:pt x="2699" y="158750"/>
                </a:cubicBezTo>
                <a:cubicBezTo>
                  <a:pt x="6191" y="164822"/>
                  <a:pt x="13970" y="166926"/>
                  <a:pt x="20042" y="163393"/>
                </a:cubicBezTo>
                <a:lnTo>
                  <a:pt x="41354" y="151090"/>
                </a:lnTo>
                <a:lnTo>
                  <a:pt x="39172" y="159226"/>
                </a:lnTo>
                <a:cubicBezTo>
                  <a:pt x="37822" y="164306"/>
                  <a:pt x="40838" y="169545"/>
                  <a:pt x="45918" y="170894"/>
                </a:cubicBezTo>
                <a:cubicBezTo>
                  <a:pt x="50998" y="172244"/>
                  <a:pt x="56237" y="169227"/>
                  <a:pt x="57587" y="164147"/>
                </a:cubicBezTo>
                <a:lnTo>
                  <a:pt x="64691" y="137597"/>
                </a:lnTo>
                <a:lnTo>
                  <a:pt x="88979" y="123587"/>
                </a:lnTo>
                <a:lnTo>
                  <a:pt x="88979" y="151606"/>
                </a:lnTo>
                <a:lnTo>
                  <a:pt x="69533" y="171053"/>
                </a:lnTo>
                <a:cubicBezTo>
                  <a:pt x="65802" y="174784"/>
                  <a:pt x="65802" y="180816"/>
                  <a:pt x="69533" y="184507"/>
                </a:cubicBezTo>
                <a:cubicBezTo>
                  <a:pt x="73263" y="188198"/>
                  <a:pt x="79296" y="188238"/>
                  <a:pt x="82987" y="184507"/>
                </a:cubicBezTo>
                <a:lnTo>
                  <a:pt x="88940" y="178554"/>
                </a:lnTo>
                <a:lnTo>
                  <a:pt x="88940" y="203200"/>
                </a:lnTo>
                <a:cubicBezTo>
                  <a:pt x="88940" y="210225"/>
                  <a:pt x="94615" y="215900"/>
                  <a:pt x="101640" y="215900"/>
                </a:cubicBezTo>
                <a:cubicBezTo>
                  <a:pt x="108664" y="215900"/>
                  <a:pt x="114340" y="210225"/>
                  <a:pt x="114340" y="203200"/>
                </a:cubicBezTo>
                <a:lnTo>
                  <a:pt x="114340" y="178554"/>
                </a:lnTo>
                <a:lnTo>
                  <a:pt x="120293" y="184507"/>
                </a:lnTo>
                <a:cubicBezTo>
                  <a:pt x="124023" y="188238"/>
                  <a:pt x="130056" y="188238"/>
                  <a:pt x="133747" y="184507"/>
                </a:cubicBezTo>
                <a:cubicBezTo>
                  <a:pt x="137438" y="180777"/>
                  <a:pt x="137478" y="174744"/>
                  <a:pt x="133747" y="171053"/>
                </a:cubicBezTo>
                <a:lnTo>
                  <a:pt x="114300" y="151606"/>
                </a:lnTo>
                <a:lnTo>
                  <a:pt x="114300" y="123587"/>
                </a:lnTo>
                <a:lnTo>
                  <a:pt x="138589" y="137597"/>
                </a:lnTo>
                <a:lnTo>
                  <a:pt x="145693" y="164147"/>
                </a:lnTo>
                <a:cubicBezTo>
                  <a:pt x="147042" y="169227"/>
                  <a:pt x="152281" y="172244"/>
                  <a:pt x="157361" y="170894"/>
                </a:cubicBezTo>
                <a:cubicBezTo>
                  <a:pt x="162441" y="169545"/>
                  <a:pt x="165457" y="164306"/>
                  <a:pt x="164108" y="159226"/>
                </a:cubicBezTo>
                <a:lnTo>
                  <a:pt x="161925" y="151090"/>
                </a:lnTo>
                <a:lnTo>
                  <a:pt x="183237" y="163393"/>
                </a:lnTo>
                <a:cubicBezTo>
                  <a:pt x="189309" y="166886"/>
                  <a:pt x="197088" y="164822"/>
                  <a:pt x="200581" y="158750"/>
                </a:cubicBezTo>
                <a:cubicBezTo>
                  <a:pt x="204073" y="152678"/>
                  <a:pt x="202009" y="144899"/>
                  <a:pt x="195937" y="141407"/>
                </a:cubicBezTo>
                <a:lnTo>
                  <a:pt x="174625" y="129103"/>
                </a:lnTo>
                <a:lnTo>
                  <a:pt x="182761" y="126921"/>
                </a:lnTo>
                <a:cubicBezTo>
                  <a:pt x="187841" y="125571"/>
                  <a:pt x="190857" y="120332"/>
                  <a:pt x="189508" y="115253"/>
                </a:cubicBezTo>
                <a:cubicBezTo>
                  <a:pt x="188158" y="110173"/>
                  <a:pt x="182920" y="107156"/>
                  <a:pt x="177840" y="108506"/>
                </a:cubicBezTo>
                <a:lnTo>
                  <a:pt x="151289" y="115610"/>
                </a:lnTo>
                <a:lnTo>
                  <a:pt x="127000" y="101600"/>
                </a:lnTo>
                <a:lnTo>
                  <a:pt x="151289" y="87590"/>
                </a:lnTo>
                <a:lnTo>
                  <a:pt x="177840" y="94694"/>
                </a:lnTo>
                <a:cubicBezTo>
                  <a:pt x="182920" y="96044"/>
                  <a:pt x="188158" y="93027"/>
                  <a:pt x="189508" y="87947"/>
                </a:cubicBezTo>
                <a:cubicBezTo>
                  <a:pt x="190857" y="82867"/>
                  <a:pt x="187841" y="77629"/>
                  <a:pt x="182761" y="76279"/>
                </a:cubicBezTo>
                <a:lnTo>
                  <a:pt x="174625" y="74097"/>
                </a:lnTo>
                <a:lnTo>
                  <a:pt x="195937" y="61793"/>
                </a:lnTo>
                <a:cubicBezTo>
                  <a:pt x="202009" y="58301"/>
                  <a:pt x="204113" y="50522"/>
                  <a:pt x="200581" y="44450"/>
                </a:cubicBezTo>
                <a:cubicBezTo>
                  <a:pt x="197048" y="38378"/>
                  <a:pt x="189309" y="36314"/>
                  <a:pt x="183237" y="39807"/>
                </a:cubicBezTo>
                <a:lnTo>
                  <a:pt x="161925" y="52110"/>
                </a:lnTo>
                <a:lnTo>
                  <a:pt x="164108" y="43974"/>
                </a:lnTo>
                <a:cubicBezTo>
                  <a:pt x="165457" y="38894"/>
                  <a:pt x="162441" y="33655"/>
                  <a:pt x="157361" y="32306"/>
                </a:cubicBezTo>
                <a:cubicBezTo>
                  <a:pt x="152281" y="30956"/>
                  <a:pt x="147042" y="33972"/>
                  <a:pt x="145693" y="39052"/>
                </a:cubicBezTo>
                <a:lnTo>
                  <a:pt x="138589" y="65603"/>
                </a:lnTo>
                <a:lnTo>
                  <a:pt x="114300" y="79613"/>
                </a:lnTo>
                <a:lnTo>
                  <a:pt x="114300" y="51594"/>
                </a:lnTo>
                <a:lnTo>
                  <a:pt x="133747" y="32147"/>
                </a:lnTo>
                <a:cubicBezTo>
                  <a:pt x="137477" y="28416"/>
                  <a:pt x="137477" y="22384"/>
                  <a:pt x="133747" y="18693"/>
                </a:cubicBezTo>
                <a:cubicBezTo>
                  <a:pt x="130016" y="15002"/>
                  <a:pt x="123984" y="14962"/>
                  <a:pt x="120293" y="18693"/>
                </a:cubicBezTo>
                <a:lnTo>
                  <a:pt x="114340" y="24646"/>
                </a:lnTo>
                <a:lnTo>
                  <a:pt x="114340" y="0"/>
                </a:lnTo>
                <a:close/>
              </a:path>
            </a:pathLst>
          </a:custGeom>
          <a:solidFill>
            <a:srgbClr val="5D7FA3"/>
          </a:solidFill>
          <a:ln/>
        </p:spPr>
      </p:sp>
      <p:sp>
        <p:nvSpPr>
          <p:cNvPr id="65" name="Text 63"/>
          <p:cNvSpPr/>
          <p:nvPr/>
        </p:nvSpPr>
        <p:spPr>
          <a:xfrm>
            <a:off x="8864600" y="6756400"/>
            <a:ext cx="33528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Lạnh:</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Tiếp xúc nước đá, thờ tiết lạnh</a:t>
            </a:r>
            <a:endParaRPr lang="en-US" sz="1600" dirty="0"/>
          </a:p>
        </p:txBody>
      </p:sp>
      <p:sp>
        <p:nvSpPr>
          <p:cNvPr id="66" name="Shape 64"/>
          <p:cNvSpPr/>
          <p:nvPr/>
        </p:nvSpPr>
        <p:spPr>
          <a:xfrm>
            <a:off x="8534400" y="7213600"/>
            <a:ext cx="203200" cy="203200"/>
          </a:xfrm>
          <a:custGeom>
            <a:avLst/>
            <a:gdLst/>
            <a:ahLst/>
            <a:cxnLst/>
            <a:rect l="l" t="t" r="r" b="b"/>
            <a:pathLst>
              <a:path w="203200" h="203200">
                <a:moveTo>
                  <a:pt x="101600" y="203200"/>
                </a:moveTo>
                <a:cubicBezTo>
                  <a:pt x="157675" y="203200"/>
                  <a:pt x="203200" y="157675"/>
                  <a:pt x="203200" y="101600"/>
                </a:cubicBezTo>
                <a:cubicBezTo>
                  <a:pt x="203200" y="45525"/>
                  <a:pt x="157675" y="0"/>
                  <a:pt x="101600" y="0"/>
                </a:cubicBezTo>
                <a:cubicBezTo>
                  <a:pt x="45525" y="0"/>
                  <a:pt x="0" y="45525"/>
                  <a:pt x="0" y="101600"/>
                </a:cubicBezTo>
                <a:cubicBezTo>
                  <a:pt x="0" y="157675"/>
                  <a:pt x="45525" y="203200"/>
                  <a:pt x="101600" y="203200"/>
                </a:cubicBezTo>
                <a:close/>
                <a:moveTo>
                  <a:pt x="101600" y="69850"/>
                </a:moveTo>
                <a:cubicBezTo>
                  <a:pt x="94575" y="69850"/>
                  <a:pt x="88900" y="75525"/>
                  <a:pt x="88900" y="82550"/>
                </a:cubicBezTo>
                <a:cubicBezTo>
                  <a:pt x="88900" y="87828"/>
                  <a:pt x="84653" y="92075"/>
                  <a:pt x="79375" y="92075"/>
                </a:cubicBezTo>
                <a:cubicBezTo>
                  <a:pt x="74097" y="92075"/>
                  <a:pt x="69850" y="87828"/>
                  <a:pt x="69850" y="82550"/>
                </a:cubicBezTo>
                <a:cubicBezTo>
                  <a:pt x="69850" y="65008"/>
                  <a:pt x="84058" y="50800"/>
                  <a:pt x="101600" y="50800"/>
                </a:cubicBezTo>
                <a:cubicBezTo>
                  <a:pt x="119142" y="50800"/>
                  <a:pt x="133350" y="65008"/>
                  <a:pt x="133350" y="82550"/>
                </a:cubicBezTo>
                <a:cubicBezTo>
                  <a:pt x="133350" y="101283"/>
                  <a:pt x="119063" y="109220"/>
                  <a:pt x="111125" y="112117"/>
                </a:cubicBezTo>
                <a:lnTo>
                  <a:pt x="111125" y="113625"/>
                </a:lnTo>
                <a:cubicBezTo>
                  <a:pt x="111125" y="118904"/>
                  <a:pt x="106878" y="123150"/>
                  <a:pt x="101600" y="123150"/>
                </a:cubicBezTo>
                <a:cubicBezTo>
                  <a:pt x="96322" y="123150"/>
                  <a:pt x="92075" y="118904"/>
                  <a:pt x="92075" y="113625"/>
                </a:cubicBezTo>
                <a:lnTo>
                  <a:pt x="92075" y="110411"/>
                </a:lnTo>
                <a:cubicBezTo>
                  <a:pt x="92075" y="102275"/>
                  <a:pt x="97949" y="96441"/>
                  <a:pt x="104021" y="94456"/>
                </a:cubicBezTo>
                <a:cubicBezTo>
                  <a:pt x="106561" y="93623"/>
                  <a:pt x="109260" y="92273"/>
                  <a:pt x="111244" y="90368"/>
                </a:cubicBezTo>
                <a:cubicBezTo>
                  <a:pt x="112951" y="88702"/>
                  <a:pt x="114300" y="86400"/>
                  <a:pt x="114300" y="82590"/>
                </a:cubicBezTo>
                <a:cubicBezTo>
                  <a:pt x="114300" y="75565"/>
                  <a:pt x="108625" y="69890"/>
                  <a:pt x="101600" y="69890"/>
                </a:cubicBezTo>
                <a:close/>
                <a:moveTo>
                  <a:pt x="88900" y="146050"/>
                </a:moveTo>
                <a:cubicBezTo>
                  <a:pt x="88900" y="139041"/>
                  <a:pt x="94591" y="133350"/>
                  <a:pt x="101600" y="133350"/>
                </a:cubicBezTo>
                <a:cubicBezTo>
                  <a:pt x="108609" y="133350"/>
                  <a:pt x="114300" y="139041"/>
                  <a:pt x="114300" y="146050"/>
                </a:cubicBezTo>
                <a:cubicBezTo>
                  <a:pt x="114300" y="153059"/>
                  <a:pt x="108609" y="158750"/>
                  <a:pt x="101600" y="158750"/>
                </a:cubicBezTo>
                <a:cubicBezTo>
                  <a:pt x="94591" y="158750"/>
                  <a:pt x="88900" y="153059"/>
                  <a:pt x="88900" y="146050"/>
                </a:cubicBezTo>
                <a:close/>
              </a:path>
            </a:pathLst>
          </a:custGeom>
          <a:solidFill>
            <a:srgbClr val="5D7FA3"/>
          </a:solidFill>
          <a:ln/>
        </p:spPr>
      </p:sp>
      <p:sp>
        <p:nvSpPr>
          <p:cNvPr id="67" name="Text 65"/>
          <p:cNvSpPr/>
          <p:nvPr/>
        </p:nvSpPr>
        <p:spPr>
          <a:xfrm>
            <a:off x="8864600" y="7162800"/>
            <a:ext cx="4610100" cy="304800"/>
          </a:xfrm>
          <a:prstGeom prst="rect">
            <a:avLst/>
          </a:prstGeom>
          <a:noFill/>
          <a:ln/>
        </p:spPr>
        <p:txBody>
          <a:bodyPr wrap="square" lIns="0" tIns="0" rIns="0" bIns="0" rtlCol="0" anchor="ctr"/>
          <a:lstStyle/>
          <a:p>
            <a:pPr>
              <a:lnSpc>
                <a:spcPct val="130000"/>
              </a:lnSpc>
            </a:pPr>
            <a:r>
              <a:rPr lang="en-US" sz="1600" b="1" dirty="0">
                <a:solidFill>
                  <a:srgbClr val="212529"/>
                </a:solidFill>
                <a:latin typeface="Quattrocento Sans" pitchFamily="34" charset="0"/>
                <a:ea typeface="Quattrocento Sans" pitchFamily="34" charset="-122"/>
                <a:cs typeface="Quattrocento Sans" pitchFamily="34" charset="-120"/>
              </a:rPr>
              <a:t>Phản vệ vô căn:</a:t>
            </a:r>
            <a:pPr>
              <a:lnSpc>
                <a:spcPct val="130000"/>
              </a:lnSpc>
            </a:pPr>
            <a:r>
              <a:rPr lang="en-US" sz="1600" dirty="0">
                <a:solidFill>
                  <a:srgbClr val="212529"/>
                </a:solidFill>
                <a:latin typeface="Quattrocento Sans" pitchFamily="34" charset="0"/>
                <a:ea typeface="Quattrocento Sans" pitchFamily="34" charset="-122"/>
                <a:cs typeface="Quattrocento Sans" pitchFamily="34" charset="-120"/>
              </a:rPr>
              <a:t> Không xác định được nguyên nhân</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7F8FA"/>
        </a:solidFill>
      </p:bgPr>
    </p:bg>
    <p:spTree>
      <p:nvGrpSpPr>
        <p:cNvPr id="1" name=""/>
        <p:cNvGrpSpPr/>
        <p:nvPr/>
      </p:nvGrpSpPr>
      <p:grpSpPr>
        <a:xfrm>
          <a:off x="0" y="0"/>
          <a:ext cx="0" cy="0"/>
          <a:chOff x="0" y="0"/>
          <a:chExt cx="0" cy="0"/>
        </a:xfrm>
      </p:grpSpPr>
      <p:sp>
        <p:nvSpPr>
          <p:cNvPr id="2" name="Text 0"/>
          <p:cNvSpPr/>
          <p:nvPr/>
        </p:nvSpPr>
        <p:spPr>
          <a:xfrm>
            <a:off x="502504" y="502504"/>
            <a:ext cx="15477119" cy="502504"/>
          </a:xfrm>
          <a:prstGeom prst="rect">
            <a:avLst/>
          </a:prstGeom>
          <a:noFill/>
          <a:ln/>
        </p:spPr>
        <p:txBody>
          <a:bodyPr wrap="square" lIns="0" tIns="0" rIns="0" bIns="0" rtlCol="0" anchor="ctr"/>
          <a:lstStyle/>
          <a:p>
            <a:pPr>
              <a:lnSpc>
                <a:spcPct val="90000"/>
              </a:lnSpc>
            </a:pPr>
            <a:r>
              <a:rPr lang="en-US" sz="3561" b="1" dirty="0">
                <a:solidFill>
                  <a:srgbClr val="2A4B7C"/>
                </a:solidFill>
                <a:latin typeface="Noto Sans SC" pitchFamily="34" charset="0"/>
                <a:ea typeface="Noto Sans SC" pitchFamily="34" charset="-122"/>
                <a:cs typeface="Noto Sans SC" pitchFamily="34" charset="-120"/>
              </a:rPr>
              <a:t>Yếu tố Nguy cơ và Đối tượng Dễ mắc</a:t>
            </a:r>
            <a:endParaRPr lang="en-US" sz="1600" dirty="0"/>
          </a:p>
        </p:txBody>
      </p:sp>
      <p:sp>
        <p:nvSpPr>
          <p:cNvPr id="3" name="Shape 1"/>
          <p:cNvSpPr/>
          <p:nvPr/>
        </p:nvSpPr>
        <p:spPr>
          <a:xfrm>
            <a:off x="502504" y="1155759"/>
            <a:ext cx="1206009" cy="50250"/>
          </a:xfrm>
          <a:custGeom>
            <a:avLst/>
            <a:gdLst/>
            <a:ahLst/>
            <a:cxnLst/>
            <a:rect l="l" t="t" r="r" b="b"/>
            <a:pathLst>
              <a:path w="1206009" h="50250">
                <a:moveTo>
                  <a:pt x="0" y="0"/>
                </a:moveTo>
                <a:lnTo>
                  <a:pt x="1206009" y="0"/>
                </a:lnTo>
                <a:lnTo>
                  <a:pt x="1206009" y="50250"/>
                </a:lnTo>
                <a:lnTo>
                  <a:pt x="0" y="50250"/>
                </a:lnTo>
                <a:lnTo>
                  <a:pt x="0" y="0"/>
                </a:lnTo>
                <a:close/>
              </a:path>
            </a:pathLst>
          </a:custGeom>
          <a:solidFill>
            <a:srgbClr val="C52726"/>
          </a:solidFill>
          <a:ln/>
        </p:spPr>
      </p:sp>
      <p:sp>
        <p:nvSpPr>
          <p:cNvPr id="4" name="Shape 2"/>
          <p:cNvSpPr/>
          <p:nvPr/>
        </p:nvSpPr>
        <p:spPr>
          <a:xfrm>
            <a:off x="502504" y="1432136"/>
            <a:ext cx="7474745" cy="5502417"/>
          </a:xfrm>
          <a:custGeom>
            <a:avLst/>
            <a:gdLst/>
            <a:ahLst/>
            <a:cxnLst/>
            <a:rect l="l" t="t" r="r" b="b"/>
            <a:pathLst>
              <a:path w="7474745" h="5502417">
                <a:moveTo>
                  <a:pt x="50250" y="0"/>
                </a:moveTo>
                <a:lnTo>
                  <a:pt x="7424495" y="0"/>
                </a:lnTo>
                <a:cubicBezTo>
                  <a:pt x="7452247" y="0"/>
                  <a:pt x="7474745" y="22498"/>
                  <a:pt x="7474745" y="50250"/>
                </a:cubicBezTo>
                <a:lnTo>
                  <a:pt x="7474745" y="5351651"/>
                </a:lnTo>
                <a:cubicBezTo>
                  <a:pt x="7474745" y="5434861"/>
                  <a:pt x="7407189" y="5502417"/>
                  <a:pt x="7323979" y="5502417"/>
                </a:cubicBezTo>
                <a:lnTo>
                  <a:pt x="150766" y="5502417"/>
                </a:lnTo>
                <a:cubicBezTo>
                  <a:pt x="67500" y="5502417"/>
                  <a:pt x="0" y="5434917"/>
                  <a:pt x="0" y="5351651"/>
                </a:cubicBezTo>
                <a:lnTo>
                  <a:pt x="0" y="50250"/>
                </a:lnTo>
                <a:cubicBezTo>
                  <a:pt x="0" y="22516"/>
                  <a:pt x="22516" y="0"/>
                  <a:pt x="50250" y="0"/>
                </a:cubicBezTo>
                <a:close/>
              </a:path>
            </a:pathLst>
          </a:custGeom>
          <a:solidFill>
            <a:srgbClr val="FFFFFF"/>
          </a:solidFill>
          <a:ln/>
          <a:effectLst>
            <a:outerShdw sx="100000" sy="100000" kx="0" ky="0" algn="bl" rotWithShape="0" blurRad="188439" dist="125626" dir="5400000">
              <a:srgbClr val="000000">
                <a:alpha val="10196"/>
              </a:srgbClr>
            </a:outerShdw>
          </a:effectLst>
        </p:spPr>
      </p:sp>
      <p:sp>
        <p:nvSpPr>
          <p:cNvPr id="5" name="Shape 3"/>
          <p:cNvSpPr/>
          <p:nvPr/>
        </p:nvSpPr>
        <p:spPr>
          <a:xfrm>
            <a:off x="502504" y="1432136"/>
            <a:ext cx="7474745" cy="50250"/>
          </a:xfrm>
          <a:custGeom>
            <a:avLst/>
            <a:gdLst/>
            <a:ahLst/>
            <a:cxnLst/>
            <a:rect l="l" t="t" r="r" b="b"/>
            <a:pathLst>
              <a:path w="7474745" h="50250">
                <a:moveTo>
                  <a:pt x="50250" y="0"/>
                </a:moveTo>
                <a:lnTo>
                  <a:pt x="7424495" y="0"/>
                </a:lnTo>
                <a:cubicBezTo>
                  <a:pt x="7452247" y="0"/>
                  <a:pt x="7474745" y="22498"/>
                  <a:pt x="7474745" y="50250"/>
                </a:cubicBezTo>
                <a:lnTo>
                  <a:pt x="7474745" y="50250"/>
                </a:lnTo>
                <a:lnTo>
                  <a:pt x="0" y="50250"/>
                </a:lnTo>
                <a:lnTo>
                  <a:pt x="0" y="50250"/>
                </a:lnTo>
                <a:cubicBezTo>
                  <a:pt x="0" y="22516"/>
                  <a:pt x="22516" y="0"/>
                  <a:pt x="50250" y="0"/>
                </a:cubicBezTo>
                <a:close/>
              </a:path>
            </a:pathLst>
          </a:custGeom>
          <a:solidFill>
            <a:srgbClr val="C52726"/>
          </a:solidFill>
          <a:ln/>
        </p:spPr>
      </p:sp>
      <p:sp>
        <p:nvSpPr>
          <p:cNvPr id="6" name="Shape 4"/>
          <p:cNvSpPr/>
          <p:nvPr/>
        </p:nvSpPr>
        <p:spPr>
          <a:xfrm>
            <a:off x="841694" y="1808861"/>
            <a:ext cx="301502" cy="301502"/>
          </a:xfrm>
          <a:custGeom>
            <a:avLst/>
            <a:gdLst/>
            <a:ahLst/>
            <a:cxnLst/>
            <a:rect l="l" t="t" r="r" b="b"/>
            <a:pathLst>
              <a:path w="301502" h="301502">
                <a:moveTo>
                  <a:pt x="150751" y="0"/>
                </a:moveTo>
                <a:cubicBezTo>
                  <a:pt x="159408" y="0"/>
                  <a:pt x="167357" y="4770"/>
                  <a:pt x="171479" y="12366"/>
                </a:cubicBezTo>
                <a:lnTo>
                  <a:pt x="298676" y="247915"/>
                </a:lnTo>
                <a:cubicBezTo>
                  <a:pt x="302621" y="255217"/>
                  <a:pt x="302445" y="264050"/>
                  <a:pt x="298205" y="271175"/>
                </a:cubicBezTo>
                <a:cubicBezTo>
                  <a:pt x="293965" y="278301"/>
                  <a:pt x="286251" y="282658"/>
                  <a:pt x="277947" y="282658"/>
                </a:cubicBezTo>
                <a:lnTo>
                  <a:pt x="23555" y="282658"/>
                </a:lnTo>
                <a:cubicBezTo>
                  <a:pt x="15252" y="282658"/>
                  <a:pt x="7596" y="278301"/>
                  <a:pt x="3298" y="271175"/>
                </a:cubicBezTo>
                <a:cubicBezTo>
                  <a:pt x="-1001" y="264050"/>
                  <a:pt x="-1119" y="255217"/>
                  <a:pt x="2827" y="247915"/>
                </a:cubicBezTo>
                <a:lnTo>
                  <a:pt x="130023" y="12366"/>
                </a:lnTo>
                <a:cubicBezTo>
                  <a:pt x="134145" y="4770"/>
                  <a:pt x="142095" y="0"/>
                  <a:pt x="150751" y="0"/>
                </a:cubicBezTo>
                <a:close/>
                <a:moveTo>
                  <a:pt x="150751" y="98930"/>
                </a:moveTo>
                <a:cubicBezTo>
                  <a:pt x="142919" y="98930"/>
                  <a:pt x="136618" y="105231"/>
                  <a:pt x="136618" y="113063"/>
                </a:cubicBezTo>
                <a:lnTo>
                  <a:pt x="136618" y="179017"/>
                </a:lnTo>
                <a:cubicBezTo>
                  <a:pt x="136618" y="186849"/>
                  <a:pt x="142919" y="193150"/>
                  <a:pt x="150751" y="193150"/>
                </a:cubicBezTo>
                <a:cubicBezTo>
                  <a:pt x="158583" y="193150"/>
                  <a:pt x="164884" y="186849"/>
                  <a:pt x="164884" y="179017"/>
                </a:cubicBezTo>
                <a:lnTo>
                  <a:pt x="164884" y="113063"/>
                </a:lnTo>
                <a:cubicBezTo>
                  <a:pt x="164884" y="105231"/>
                  <a:pt x="158583" y="98930"/>
                  <a:pt x="150751" y="98930"/>
                </a:cubicBezTo>
                <a:close/>
                <a:moveTo>
                  <a:pt x="166474" y="226127"/>
                </a:moveTo>
                <a:cubicBezTo>
                  <a:pt x="166832" y="220291"/>
                  <a:pt x="163921" y="214738"/>
                  <a:pt x="158918" y="211712"/>
                </a:cubicBezTo>
                <a:cubicBezTo>
                  <a:pt x="153915" y="208686"/>
                  <a:pt x="147646" y="208686"/>
                  <a:pt x="142643" y="211712"/>
                </a:cubicBezTo>
                <a:cubicBezTo>
                  <a:pt x="137640" y="214738"/>
                  <a:pt x="134730" y="220291"/>
                  <a:pt x="135087" y="226127"/>
                </a:cubicBezTo>
                <a:cubicBezTo>
                  <a:pt x="134730" y="231963"/>
                  <a:pt x="137640" y="237515"/>
                  <a:pt x="142643" y="240542"/>
                </a:cubicBezTo>
                <a:cubicBezTo>
                  <a:pt x="147646" y="243568"/>
                  <a:pt x="153915" y="243568"/>
                  <a:pt x="158918" y="240542"/>
                </a:cubicBezTo>
                <a:cubicBezTo>
                  <a:pt x="163921" y="237515"/>
                  <a:pt x="166832" y="231963"/>
                  <a:pt x="166474" y="226127"/>
                </a:cubicBezTo>
                <a:close/>
              </a:path>
            </a:pathLst>
          </a:custGeom>
          <a:solidFill>
            <a:srgbClr val="C52726"/>
          </a:solidFill>
          <a:ln/>
        </p:spPr>
      </p:sp>
      <p:sp>
        <p:nvSpPr>
          <p:cNvPr id="7" name="Text 5"/>
          <p:cNvSpPr/>
          <p:nvPr/>
        </p:nvSpPr>
        <p:spPr>
          <a:xfrm>
            <a:off x="1180884" y="1758764"/>
            <a:ext cx="6645614" cy="402003"/>
          </a:xfrm>
          <a:prstGeom prst="rect">
            <a:avLst/>
          </a:prstGeom>
          <a:noFill/>
          <a:ln/>
        </p:spPr>
        <p:txBody>
          <a:bodyPr wrap="square" lIns="0" tIns="0" rIns="0" bIns="0" rtlCol="0" anchor="ctr"/>
          <a:lstStyle/>
          <a:p>
            <a:pPr>
              <a:lnSpc>
                <a:spcPct val="110000"/>
              </a:lnSpc>
            </a:pPr>
            <a:r>
              <a:rPr lang="en-US" sz="2374" b="1" dirty="0">
                <a:solidFill>
                  <a:srgbClr val="C52726"/>
                </a:solidFill>
                <a:latin typeface="Noto Sans SC" pitchFamily="34" charset="0"/>
                <a:ea typeface="Noto Sans SC" pitchFamily="34" charset="-122"/>
                <a:cs typeface="Noto Sans SC" pitchFamily="34" charset="-120"/>
              </a:rPr>
              <a:t>Yếu tố Nguy cơ</a:t>
            </a:r>
            <a:endParaRPr lang="en-US" sz="1600" dirty="0"/>
          </a:p>
        </p:txBody>
      </p:sp>
      <p:sp>
        <p:nvSpPr>
          <p:cNvPr id="8" name="Shape 6"/>
          <p:cNvSpPr/>
          <p:nvPr/>
        </p:nvSpPr>
        <p:spPr>
          <a:xfrm>
            <a:off x="804006" y="2361615"/>
            <a:ext cx="402003" cy="402003"/>
          </a:xfrm>
          <a:custGeom>
            <a:avLst/>
            <a:gdLst/>
            <a:ahLst/>
            <a:cxnLst/>
            <a:rect l="l" t="t" r="r" b="b"/>
            <a:pathLst>
              <a:path w="402003" h="402003">
                <a:moveTo>
                  <a:pt x="201002" y="0"/>
                </a:moveTo>
                <a:lnTo>
                  <a:pt x="201002" y="0"/>
                </a:lnTo>
                <a:cubicBezTo>
                  <a:pt x="311937" y="0"/>
                  <a:pt x="402003" y="90066"/>
                  <a:pt x="402003" y="201002"/>
                </a:cubicBezTo>
                <a:lnTo>
                  <a:pt x="402003" y="201002"/>
                </a:lnTo>
                <a:cubicBezTo>
                  <a:pt x="402003" y="311937"/>
                  <a:pt x="311937" y="402003"/>
                  <a:pt x="201002" y="402003"/>
                </a:cubicBezTo>
                <a:lnTo>
                  <a:pt x="201002" y="402003"/>
                </a:lnTo>
                <a:cubicBezTo>
                  <a:pt x="90066" y="402003"/>
                  <a:pt x="0" y="311937"/>
                  <a:pt x="0" y="201002"/>
                </a:cubicBezTo>
                <a:lnTo>
                  <a:pt x="0" y="201002"/>
                </a:lnTo>
                <a:cubicBezTo>
                  <a:pt x="0" y="90066"/>
                  <a:pt x="90066" y="0"/>
                  <a:pt x="201002" y="0"/>
                </a:cubicBezTo>
                <a:close/>
              </a:path>
            </a:pathLst>
          </a:custGeom>
          <a:solidFill>
            <a:srgbClr val="C52726"/>
          </a:solidFill>
          <a:ln/>
        </p:spPr>
      </p:sp>
      <p:sp>
        <p:nvSpPr>
          <p:cNvPr id="9" name="Text 7"/>
          <p:cNvSpPr/>
          <p:nvPr/>
        </p:nvSpPr>
        <p:spPr>
          <a:xfrm>
            <a:off x="753756" y="2361615"/>
            <a:ext cx="502504" cy="402003"/>
          </a:xfrm>
          <a:prstGeom prst="rect">
            <a:avLst/>
          </a:prstGeom>
          <a:noFill/>
          <a:ln/>
        </p:spPr>
        <p:txBody>
          <a:bodyPr wrap="square" lIns="0" tIns="0" rIns="0" bIns="0" rtlCol="0" anchor="ctr"/>
          <a:lstStyle/>
          <a:p>
            <a:pPr algn="ctr">
              <a:lnSpc>
                <a:spcPct val="130000"/>
              </a:lnSpc>
            </a:pPr>
            <a:r>
              <a:rPr lang="en-US" sz="1583"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10" name="Text 8"/>
          <p:cNvSpPr/>
          <p:nvPr/>
        </p:nvSpPr>
        <p:spPr>
          <a:xfrm>
            <a:off x="1356760" y="2361615"/>
            <a:ext cx="3492402"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Tiền sử phản vệ</a:t>
            </a:r>
            <a:endParaRPr lang="en-US" sz="1600" dirty="0"/>
          </a:p>
        </p:txBody>
      </p:sp>
      <p:sp>
        <p:nvSpPr>
          <p:cNvPr id="11" name="Text 9"/>
          <p:cNvSpPr/>
          <p:nvPr/>
        </p:nvSpPr>
        <p:spPr>
          <a:xfrm>
            <a:off x="1356760" y="2663117"/>
            <a:ext cx="3492402" cy="301502"/>
          </a:xfrm>
          <a:prstGeom prst="rect">
            <a:avLst/>
          </a:prstGeom>
          <a:noFill/>
          <a:ln/>
        </p:spPr>
        <p:txBody>
          <a:bodyPr wrap="square" lIns="0" tIns="0" rIns="0" bIns="0" rtlCol="0" anchor="ctr"/>
          <a:lstStyle/>
          <a:p>
            <a:pPr>
              <a:lnSpc>
                <a:spcPct val="130000"/>
              </a:lnSpc>
            </a:pPr>
            <a:r>
              <a:rPr lang="en-US" sz="1583" dirty="0">
                <a:solidFill>
                  <a:srgbClr val="212529">
                    <a:alpha val="70000"/>
                  </a:srgbClr>
                </a:solidFill>
                <a:latin typeface="Quattrocento Sans" pitchFamily="34" charset="0"/>
                <a:ea typeface="Quattrocento Sans" pitchFamily="34" charset="-122"/>
                <a:cs typeface="Quattrocento Sans" pitchFamily="34" charset="-120"/>
              </a:rPr>
              <a:t>Nguy cơ tái phát rất cao khi tiếp xúc lại</a:t>
            </a:r>
            <a:endParaRPr lang="en-US" sz="1600" dirty="0"/>
          </a:p>
        </p:txBody>
      </p:sp>
      <p:sp>
        <p:nvSpPr>
          <p:cNvPr id="12" name="Shape 10"/>
          <p:cNvSpPr/>
          <p:nvPr/>
        </p:nvSpPr>
        <p:spPr>
          <a:xfrm>
            <a:off x="804006" y="3115371"/>
            <a:ext cx="402003" cy="402003"/>
          </a:xfrm>
          <a:custGeom>
            <a:avLst/>
            <a:gdLst/>
            <a:ahLst/>
            <a:cxnLst/>
            <a:rect l="l" t="t" r="r" b="b"/>
            <a:pathLst>
              <a:path w="402003" h="402003">
                <a:moveTo>
                  <a:pt x="201002" y="0"/>
                </a:moveTo>
                <a:lnTo>
                  <a:pt x="201002" y="0"/>
                </a:lnTo>
                <a:cubicBezTo>
                  <a:pt x="311937" y="0"/>
                  <a:pt x="402003" y="90066"/>
                  <a:pt x="402003" y="201002"/>
                </a:cubicBezTo>
                <a:lnTo>
                  <a:pt x="402003" y="201002"/>
                </a:lnTo>
                <a:cubicBezTo>
                  <a:pt x="402003" y="311937"/>
                  <a:pt x="311937" y="402003"/>
                  <a:pt x="201002" y="402003"/>
                </a:cubicBezTo>
                <a:lnTo>
                  <a:pt x="201002" y="402003"/>
                </a:lnTo>
                <a:cubicBezTo>
                  <a:pt x="90066" y="402003"/>
                  <a:pt x="0" y="311937"/>
                  <a:pt x="0" y="201002"/>
                </a:cubicBezTo>
                <a:lnTo>
                  <a:pt x="0" y="201002"/>
                </a:lnTo>
                <a:cubicBezTo>
                  <a:pt x="0" y="90066"/>
                  <a:pt x="90066" y="0"/>
                  <a:pt x="201002" y="0"/>
                </a:cubicBezTo>
                <a:close/>
              </a:path>
            </a:pathLst>
          </a:custGeom>
          <a:solidFill>
            <a:srgbClr val="C52726"/>
          </a:solidFill>
          <a:ln/>
        </p:spPr>
      </p:sp>
      <p:sp>
        <p:nvSpPr>
          <p:cNvPr id="13" name="Text 11"/>
          <p:cNvSpPr/>
          <p:nvPr/>
        </p:nvSpPr>
        <p:spPr>
          <a:xfrm>
            <a:off x="753756" y="3115371"/>
            <a:ext cx="502504" cy="402003"/>
          </a:xfrm>
          <a:prstGeom prst="rect">
            <a:avLst/>
          </a:prstGeom>
          <a:noFill/>
          <a:ln/>
        </p:spPr>
        <p:txBody>
          <a:bodyPr wrap="square" lIns="0" tIns="0" rIns="0" bIns="0" rtlCol="0" anchor="ctr"/>
          <a:lstStyle/>
          <a:p>
            <a:pPr algn="ctr">
              <a:lnSpc>
                <a:spcPct val="130000"/>
              </a:lnSpc>
            </a:pPr>
            <a:r>
              <a:rPr lang="en-US" sz="1583"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14" name="Text 12"/>
          <p:cNvSpPr/>
          <p:nvPr/>
        </p:nvSpPr>
        <p:spPr>
          <a:xfrm>
            <a:off x="1356760" y="3115371"/>
            <a:ext cx="3303963"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Cơ địa dị ứng (Atopy)</a:t>
            </a:r>
            <a:endParaRPr lang="en-US" sz="1600" dirty="0"/>
          </a:p>
        </p:txBody>
      </p:sp>
      <p:sp>
        <p:nvSpPr>
          <p:cNvPr id="15" name="Text 13"/>
          <p:cNvSpPr/>
          <p:nvPr/>
        </p:nvSpPr>
        <p:spPr>
          <a:xfrm>
            <a:off x="1356760" y="3416873"/>
            <a:ext cx="3303963" cy="301502"/>
          </a:xfrm>
          <a:prstGeom prst="rect">
            <a:avLst/>
          </a:prstGeom>
          <a:noFill/>
          <a:ln/>
        </p:spPr>
        <p:txBody>
          <a:bodyPr wrap="square" lIns="0" tIns="0" rIns="0" bIns="0" rtlCol="0" anchor="ctr"/>
          <a:lstStyle/>
          <a:p>
            <a:pPr>
              <a:lnSpc>
                <a:spcPct val="130000"/>
              </a:lnSpc>
            </a:pPr>
            <a:r>
              <a:rPr lang="en-US" sz="1583" dirty="0">
                <a:solidFill>
                  <a:srgbClr val="212529">
                    <a:alpha val="70000"/>
                  </a:srgbClr>
                </a:solidFill>
                <a:latin typeface="Quattrocento Sans" pitchFamily="34" charset="0"/>
                <a:ea typeface="Quattrocento Sans" pitchFamily="34" charset="-122"/>
                <a:cs typeface="Quattrocento Sans" pitchFamily="34" charset="-120"/>
              </a:rPr>
              <a:t>Hen suyễn, viêm mũi dị ứng, eczema</a:t>
            </a:r>
            <a:endParaRPr lang="en-US" sz="1600" dirty="0"/>
          </a:p>
        </p:txBody>
      </p:sp>
      <p:sp>
        <p:nvSpPr>
          <p:cNvPr id="16" name="Shape 14"/>
          <p:cNvSpPr/>
          <p:nvPr/>
        </p:nvSpPr>
        <p:spPr>
          <a:xfrm>
            <a:off x="804006" y="3869126"/>
            <a:ext cx="402003" cy="402003"/>
          </a:xfrm>
          <a:custGeom>
            <a:avLst/>
            <a:gdLst/>
            <a:ahLst/>
            <a:cxnLst/>
            <a:rect l="l" t="t" r="r" b="b"/>
            <a:pathLst>
              <a:path w="402003" h="402003">
                <a:moveTo>
                  <a:pt x="201002" y="0"/>
                </a:moveTo>
                <a:lnTo>
                  <a:pt x="201002" y="0"/>
                </a:lnTo>
                <a:cubicBezTo>
                  <a:pt x="311937" y="0"/>
                  <a:pt x="402003" y="90066"/>
                  <a:pt x="402003" y="201002"/>
                </a:cubicBezTo>
                <a:lnTo>
                  <a:pt x="402003" y="201002"/>
                </a:lnTo>
                <a:cubicBezTo>
                  <a:pt x="402003" y="311937"/>
                  <a:pt x="311937" y="402003"/>
                  <a:pt x="201002" y="402003"/>
                </a:cubicBezTo>
                <a:lnTo>
                  <a:pt x="201002" y="402003"/>
                </a:lnTo>
                <a:cubicBezTo>
                  <a:pt x="90066" y="402003"/>
                  <a:pt x="0" y="311937"/>
                  <a:pt x="0" y="201002"/>
                </a:cubicBezTo>
                <a:lnTo>
                  <a:pt x="0" y="201002"/>
                </a:lnTo>
                <a:cubicBezTo>
                  <a:pt x="0" y="90066"/>
                  <a:pt x="90066" y="0"/>
                  <a:pt x="201002" y="0"/>
                </a:cubicBezTo>
                <a:close/>
              </a:path>
            </a:pathLst>
          </a:custGeom>
          <a:solidFill>
            <a:srgbClr val="C52726"/>
          </a:solidFill>
          <a:ln/>
        </p:spPr>
      </p:sp>
      <p:sp>
        <p:nvSpPr>
          <p:cNvPr id="17" name="Text 15"/>
          <p:cNvSpPr/>
          <p:nvPr/>
        </p:nvSpPr>
        <p:spPr>
          <a:xfrm>
            <a:off x="753756" y="3869126"/>
            <a:ext cx="502504" cy="402003"/>
          </a:xfrm>
          <a:prstGeom prst="rect">
            <a:avLst/>
          </a:prstGeom>
          <a:noFill/>
          <a:ln/>
        </p:spPr>
        <p:txBody>
          <a:bodyPr wrap="square" lIns="0" tIns="0" rIns="0" bIns="0" rtlCol="0" anchor="ctr"/>
          <a:lstStyle/>
          <a:p>
            <a:pPr algn="ctr">
              <a:lnSpc>
                <a:spcPct val="130000"/>
              </a:lnSpc>
            </a:pPr>
            <a:r>
              <a:rPr lang="en-US" sz="1583"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18" name="Text 16"/>
          <p:cNvSpPr/>
          <p:nvPr/>
        </p:nvSpPr>
        <p:spPr>
          <a:xfrm>
            <a:off x="1356760" y="3869126"/>
            <a:ext cx="3153212"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Hen suyễn nặng</a:t>
            </a:r>
            <a:endParaRPr lang="en-US" sz="1600" dirty="0"/>
          </a:p>
        </p:txBody>
      </p:sp>
      <p:sp>
        <p:nvSpPr>
          <p:cNvPr id="19" name="Text 17"/>
          <p:cNvSpPr/>
          <p:nvPr/>
        </p:nvSpPr>
        <p:spPr>
          <a:xfrm>
            <a:off x="1356760" y="4170629"/>
            <a:ext cx="3153212" cy="301502"/>
          </a:xfrm>
          <a:prstGeom prst="rect">
            <a:avLst/>
          </a:prstGeom>
          <a:noFill/>
          <a:ln/>
        </p:spPr>
        <p:txBody>
          <a:bodyPr wrap="square" lIns="0" tIns="0" rIns="0" bIns="0" rtlCol="0" anchor="ctr"/>
          <a:lstStyle/>
          <a:p>
            <a:pPr>
              <a:lnSpc>
                <a:spcPct val="130000"/>
              </a:lnSpc>
            </a:pPr>
            <a:r>
              <a:rPr lang="en-US" sz="1583" dirty="0">
                <a:solidFill>
                  <a:srgbClr val="212529">
                    <a:alpha val="70000"/>
                  </a:srgbClr>
                </a:solidFill>
                <a:latin typeface="Quattrocento Sans" pitchFamily="34" charset="0"/>
                <a:ea typeface="Quattrocento Sans" pitchFamily="34" charset="-122"/>
                <a:cs typeface="Quattrocento Sans" pitchFamily="34" charset="-120"/>
              </a:rPr>
              <a:t>Tăng nguy cơ tử vong nếu phản vệ</a:t>
            </a:r>
            <a:endParaRPr lang="en-US" sz="1600" dirty="0"/>
          </a:p>
        </p:txBody>
      </p:sp>
      <p:sp>
        <p:nvSpPr>
          <p:cNvPr id="20" name="Shape 18"/>
          <p:cNvSpPr/>
          <p:nvPr/>
        </p:nvSpPr>
        <p:spPr>
          <a:xfrm>
            <a:off x="804006" y="4622882"/>
            <a:ext cx="402003" cy="402003"/>
          </a:xfrm>
          <a:custGeom>
            <a:avLst/>
            <a:gdLst/>
            <a:ahLst/>
            <a:cxnLst/>
            <a:rect l="l" t="t" r="r" b="b"/>
            <a:pathLst>
              <a:path w="402003" h="402003">
                <a:moveTo>
                  <a:pt x="201002" y="0"/>
                </a:moveTo>
                <a:lnTo>
                  <a:pt x="201002" y="0"/>
                </a:lnTo>
                <a:cubicBezTo>
                  <a:pt x="311937" y="0"/>
                  <a:pt x="402003" y="90066"/>
                  <a:pt x="402003" y="201002"/>
                </a:cubicBezTo>
                <a:lnTo>
                  <a:pt x="402003" y="201002"/>
                </a:lnTo>
                <a:cubicBezTo>
                  <a:pt x="402003" y="311937"/>
                  <a:pt x="311937" y="402003"/>
                  <a:pt x="201002" y="402003"/>
                </a:cubicBezTo>
                <a:lnTo>
                  <a:pt x="201002" y="402003"/>
                </a:lnTo>
                <a:cubicBezTo>
                  <a:pt x="90066" y="402003"/>
                  <a:pt x="0" y="311937"/>
                  <a:pt x="0" y="201002"/>
                </a:cubicBezTo>
                <a:lnTo>
                  <a:pt x="0" y="201002"/>
                </a:lnTo>
                <a:cubicBezTo>
                  <a:pt x="0" y="90066"/>
                  <a:pt x="90066" y="0"/>
                  <a:pt x="201002" y="0"/>
                </a:cubicBezTo>
                <a:close/>
              </a:path>
            </a:pathLst>
          </a:custGeom>
          <a:solidFill>
            <a:srgbClr val="C52726"/>
          </a:solidFill>
          <a:ln/>
        </p:spPr>
      </p:sp>
      <p:sp>
        <p:nvSpPr>
          <p:cNvPr id="21" name="Text 19"/>
          <p:cNvSpPr/>
          <p:nvPr/>
        </p:nvSpPr>
        <p:spPr>
          <a:xfrm>
            <a:off x="753756" y="4622882"/>
            <a:ext cx="502504" cy="402003"/>
          </a:xfrm>
          <a:prstGeom prst="rect">
            <a:avLst/>
          </a:prstGeom>
          <a:noFill/>
          <a:ln/>
        </p:spPr>
        <p:txBody>
          <a:bodyPr wrap="square" lIns="0" tIns="0" rIns="0" bIns="0" rtlCol="0" anchor="ctr"/>
          <a:lstStyle/>
          <a:p>
            <a:pPr algn="ctr">
              <a:lnSpc>
                <a:spcPct val="130000"/>
              </a:lnSpc>
            </a:pPr>
            <a:r>
              <a:rPr lang="en-US" sz="1583"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22" name="Text 20"/>
          <p:cNvSpPr/>
          <p:nvPr/>
        </p:nvSpPr>
        <p:spPr>
          <a:xfrm>
            <a:off x="1356760" y="4622882"/>
            <a:ext cx="3228587"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Tuổi trẻ và thai kỳ</a:t>
            </a:r>
            <a:endParaRPr lang="en-US" sz="1600" dirty="0"/>
          </a:p>
        </p:txBody>
      </p:sp>
      <p:sp>
        <p:nvSpPr>
          <p:cNvPr id="23" name="Text 21"/>
          <p:cNvSpPr/>
          <p:nvPr/>
        </p:nvSpPr>
        <p:spPr>
          <a:xfrm>
            <a:off x="1356760" y="4924385"/>
            <a:ext cx="3228587" cy="301502"/>
          </a:xfrm>
          <a:prstGeom prst="rect">
            <a:avLst/>
          </a:prstGeom>
          <a:noFill/>
          <a:ln/>
        </p:spPr>
        <p:txBody>
          <a:bodyPr wrap="square" lIns="0" tIns="0" rIns="0" bIns="0" rtlCol="0" anchor="ctr"/>
          <a:lstStyle/>
          <a:p>
            <a:pPr>
              <a:lnSpc>
                <a:spcPct val="130000"/>
              </a:lnSpc>
            </a:pPr>
            <a:r>
              <a:rPr lang="en-US" sz="1583" dirty="0">
                <a:solidFill>
                  <a:srgbClr val="212529">
                    <a:alpha val="70000"/>
                  </a:srgbClr>
                </a:solidFill>
                <a:latin typeface="Quattrocento Sans" pitchFamily="34" charset="0"/>
                <a:ea typeface="Quattrocento Sans" pitchFamily="34" charset="-122"/>
                <a:cs typeface="Quattrocento Sans" pitchFamily="34" charset="-120"/>
              </a:rPr>
              <a:t>Trẻ em dễ bị hơn, phụ nữ mang thai</a:t>
            </a:r>
            <a:endParaRPr lang="en-US" sz="1600" dirty="0"/>
          </a:p>
        </p:txBody>
      </p:sp>
      <p:sp>
        <p:nvSpPr>
          <p:cNvPr id="24" name="Shape 22"/>
          <p:cNvSpPr/>
          <p:nvPr/>
        </p:nvSpPr>
        <p:spPr>
          <a:xfrm>
            <a:off x="8280008" y="1432136"/>
            <a:ext cx="7474745" cy="5502417"/>
          </a:xfrm>
          <a:custGeom>
            <a:avLst/>
            <a:gdLst/>
            <a:ahLst/>
            <a:cxnLst/>
            <a:rect l="l" t="t" r="r" b="b"/>
            <a:pathLst>
              <a:path w="7474745" h="5502417">
                <a:moveTo>
                  <a:pt x="50250" y="0"/>
                </a:moveTo>
                <a:lnTo>
                  <a:pt x="7424495" y="0"/>
                </a:lnTo>
                <a:cubicBezTo>
                  <a:pt x="7452247" y="0"/>
                  <a:pt x="7474745" y="22498"/>
                  <a:pt x="7474745" y="50250"/>
                </a:cubicBezTo>
                <a:lnTo>
                  <a:pt x="7474745" y="5351651"/>
                </a:lnTo>
                <a:cubicBezTo>
                  <a:pt x="7474745" y="5434861"/>
                  <a:pt x="7407189" y="5502417"/>
                  <a:pt x="7323979" y="5502417"/>
                </a:cubicBezTo>
                <a:lnTo>
                  <a:pt x="150766" y="5502417"/>
                </a:lnTo>
                <a:cubicBezTo>
                  <a:pt x="67500" y="5502417"/>
                  <a:pt x="0" y="5434917"/>
                  <a:pt x="0" y="5351651"/>
                </a:cubicBezTo>
                <a:lnTo>
                  <a:pt x="0" y="50250"/>
                </a:lnTo>
                <a:cubicBezTo>
                  <a:pt x="0" y="22516"/>
                  <a:pt x="22516" y="0"/>
                  <a:pt x="50250" y="0"/>
                </a:cubicBezTo>
                <a:close/>
              </a:path>
            </a:pathLst>
          </a:custGeom>
          <a:solidFill>
            <a:srgbClr val="FFFFFF"/>
          </a:solidFill>
          <a:ln/>
          <a:effectLst>
            <a:outerShdw sx="100000" sy="100000" kx="0" ky="0" algn="bl" rotWithShape="0" blurRad="188439" dist="125626" dir="5400000">
              <a:srgbClr val="000000">
                <a:alpha val="10196"/>
              </a:srgbClr>
            </a:outerShdw>
          </a:effectLst>
        </p:spPr>
      </p:sp>
      <p:sp>
        <p:nvSpPr>
          <p:cNvPr id="25" name="Shape 23"/>
          <p:cNvSpPr/>
          <p:nvPr/>
        </p:nvSpPr>
        <p:spPr>
          <a:xfrm>
            <a:off x="8280008" y="1432136"/>
            <a:ext cx="7474745" cy="50250"/>
          </a:xfrm>
          <a:custGeom>
            <a:avLst/>
            <a:gdLst/>
            <a:ahLst/>
            <a:cxnLst/>
            <a:rect l="l" t="t" r="r" b="b"/>
            <a:pathLst>
              <a:path w="7474745" h="50250">
                <a:moveTo>
                  <a:pt x="50250" y="0"/>
                </a:moveTo>
                <a:lnTo>
                  <a:pt x="7424495" y="0"/>
                </a:lnTo>
                <a:cubicBezTo>
                  <a:pt x="7452247" y="0"/>
                  <a:pt x="7474745" y="22498"/>
                  <a:pt x="7474745" y="50250"/>
                </a:cubicBezTo>
                <a:lnTo>
                  <a:pt x="7474745" y="50250"/>
                </a:lnTo>
                <a:lnTo>
                  <a:pt x="0" y="50250"/>
                </a:lnTo>
                <a:lnTo>
                  <a:pt x="0" y="50250"/>
                </a:lnTo>
                <a:cubicBezTo>
                  <a:pt x="0" y="22516"/>
                  <a:pt x="22516" y="0"/>
                  <a:pt x="50250" y="0"/>
                </a:cubicBezTo>
                <a:close/>
              </a:path>
            </a:pathLst>
          </a:custGeom>
          <a:solidFill>
            <a:srgbClr val="2A4B7C"/>
          </a:solidFill>
          <a:ln/>
        </p:spPr>
      </p:sp>
      <p:sp>
        <p:nvSpPr>
          <p:cNvPr id="26" name="Shape 24"/>
          <p:cNvSpPr/>
          <p:nvPr/>
        </p:nvSpPr>
        <p:spPr>
          <a:xfrm>
            <a:off x="8581510" y="1808861"/>
            <a:ext cx="376878" cy="301502"/>
          </a:xfrm>
          <a:custGeom>
            <a:avLst/>
            <a:gdLst/>
            <a:ahLst/>
            <a:cxnLst/>
            <a:rect l="l" t="t" r="r" b="b"/>
            <a:pathLst>
              <a:path w="376878" h="301502">
                <a:moveTo>
                  <a:pt x="188439" y="9422"/>
                </a:moveTo>
                <a:cubicBezTo>
                  <a:pt x="222240" y="9422"/>
                  <a:pt x="249682" y="36864"/>
                  <a:pt x="249682" y="70665"/>
                </a:cubicBezTo>
                <a:cubicBezTo>
                  <a:pt x="249682" y="104465"/>
                  <a:pt x="222240" y="131907"/>
                  <a:pt x="188439" y="131907"/>
                </a:cubicBezTo>
                <a:cubicBezTo>
                  <a:pt x="154638" y="131907"/>
                  <a:pt x="127196" y="104465"/>
                  <a:pt x="127196" y="70665"/>
                </a:cubicBezTo>
                <a:cubicBezTo>
                  <a:pt x="127196" y="36864"/>
                  <a:pt x="154638" y="9422"/>
                  <a:pt x="188439" y="9422"/>
                </a:cubicBezTo>
                <a:close/>
                <a:moveTo>
                  <a:pt x="56532" y="51821"/>
                </a:moveTo>
                <a:cubicBezTo>
                  <a:pt x="79932" y="51821"/>
                  <a:pt x="98930" y="70819"/>
                  <a:pt x="98930" y="94219"/>
                </a:cubicBezTo>
                <a:cubicBezTo>
                  <a:pt x="98930" y="117620"/>
                  <a:pt x="79932" y="136618"/>
                  <a:pt x="56532" y="136618"/>
                </a:cubicBezTo>
                <a:cubicBezTo>
                  <a:pt x="33131" y="136618"/>
                  <a:pt x="14133" y="117620"/>
                  <a:pt x="14133" y="94219"/>
                </a:cubicBezTo>
                <a:cubicBezTo>
                  <a:pt x="14133" y="70819"/>
                  <a:pt x="33131" y="51821"/>
                  <a:pt x="56532" y="51821"/>
                </a:cubicBezTo>
                <a:close/>
                <a:moveTo>
                  <a:pt x="0" y="244971"/>
                </a:moveTo>
                <a:cubicBezTo>
                  <a:pt x="0" y="203337"/>
                  <a:pt x="33742" y="169595"/>
                  <a:pt x="75376" y="169595"/>
                </a:cubicBezTo>
                <a:cubicBezTo>
                  <a:pt x="82913" y="169595"/>
                  <a:pt x="90215" y="170714"/>
                  <a:pt x="97105" y="172775"/>
                </a:cubicBezTo>
                <a:cubicBezTo>
                  <a:pt x="77731" y="194445"/>
                  <a:pt x="65954" y="223065"/>
                  <a:pt x="65954" y="254393"/>
                </a:cubicBezTo>
                <a:lnTo>
                  <a:pt x="65954" y="263815"/>
                </a:lnTo>
                <a:cubicBezTo>
                  <a:pt x="65954" y="270528"/>
                  <a:pt x="67367" y="276887"/>
                  <a:pt x="69899" y="282658"/>
                </a:cubicBezTo>
                <a:lnTo>
                  <a:pt x="18844" y="282658"/>
                </a:lnTo>
                <a:cubicBezTo>
                  <a:pt x="8421" y="282658"/>
                  <a:pt x="0" y="274238"/>
                  <a:pt x="0" y="263815"/>
                </a:cubicBezTo>
                <a:lnTo>
                  <a:pt x="0" y="244971"/>
                </a:lnTo>
                <a:close/>
                <a:moveTo>
                  <a:pt x="306979" y="282658"/>
                </a:moveTo>
                <a:cubicBezTo>
                  <a:pt x="309511" y="276887"/>
                  <a:pt x="310924" y="270528"/>
                  <a:pt x="310924" y="263815"/>
                </a:cubicBezTo>
                <a:lnTo>
                  <a:pt x="310924" y="254393"/>
                </a:lnTo>
                <a:cubicBezTo>
                  <a:pt x="310924" y="223065"/>
                  <a:pt x="299147" y="194445"/>
                  <a:pt x="279773" y="172775"/>
                </a:cubicBezTo>
                <a:cubicBezTo>
                  <a:pt x="286663" y="170714"/>
                  <a:pt x="293965" y="169595"/>
                  <a:pt x="301502" y="169595"/>
                </a:cubicBezTo>
                <a:cubicBezTo>
                  <a:pt x="343136" y="169595"/>
                  <a:pt x="376878" y="203337"/>
                  <a:pt x="376878" y="244971"/>
                </a:cubicBezTo>
                <a:lnTo>
                  <a:pt x="376878" y="263815"/>
                </a:lnTo>
                <a:cubicBezTo>
                  <a:pt x="376878" y="274238"/>
                  <a:pt x="368457" y="282658"/>
                  <a:pt x="358034" y="282658"/>
                </a:cubicBezTo>
                <a:lnTo>
                  <a:pt x="306979" y="282658"/>
                </a:lnTo>
                <a:close/>
                <a:moveTo>
                  <a:pt x="277947" y="94219"/>
                </a:moveTo>
                <a:cubicBezTo>
                  <a:pt x="277947" y="70819"/>
                  <a:pt x="296946" y="51821"/>
                  <a:pt x="320346" y="51821"/>
                </a:cubicBezTo>
                <a:cubicBezTo>
                  <a:pt x="343747" y="51821"/>
                  <a:pt x="362745" y="70819"/>
                  <a:pt x="362745" y="94219"/>
                </a:cubicBezTo>
                <a:cubicBezTo>
                  <a:pt x="362745" y="117620"/>
                  <a:pt x="343747" y="136618"/>
                  <a:pt x="320346" y="136618"/>
                </a:cubicBezTo>
                <a:cubicBezTo>
                  <a:pt x="296946" y="136618"/>
                  <a:pt x="277947" y="117620"/>
                  <a:pt x="277947" y="94219"/>
                </a:cubicBezTo>
                <a:close/>
                <a:moveTo>
                  <a:pt x="94219" y="254393"/>
                </a:moveTo>
                <a:cubicBezTo>
                  <a:pt x="94219" y="202336"/>
                  <a:pt x="136383" y="160173"/>
                  <a:pt x="188439" y="160173"/>
                </a:cubicBezTo>
                <a:cubicBezTo>
                  <a:pt x="240495" y="160173"/>
                  <a:pt x="282658" y="202336"/>
                  <a:pt x="282658" y="254393"/>
                </a:cubicBezTo>
                <a:lnTo>
                  <a:pt x="282658" y="263815"/>
                </a:lnTo>
                <a:cubicBezTo>
                  <a:pt x="282658" y="274238"/>
                  <a:pt x="274238" y="282658"/>
                  <a:pt x="263815" y="282658"/>
                </a:cubicBezTo>
                <a:lnTo>
                  <a:pt x="113063" y="282658"/>
                </a:lnTo>
                <a:cubicBezTo>
                  <a:pt x="102640" y="282658"/>
                  <a:pt x="94219" y="274238"/>
                  <a:pt x="94219" y="263815"/>
                </a:cubicBezTo>
                <a:lnTo>
                  <a:pt x="94219" y="254393"/>
                </a:lnTo>
                <a:close/>
              </a:path>
            </a:pathLst>
          </a:custGeom>
          <a:solidFill>
            <a:srgbClr val="2A4B7C"/>
          </a:solidFill>
          <a:ln/>
        </p:spPr>
      </p:sp>
      <p:sp>
        <p:nvSpPr>
          <p:cNvPr id="27" name="Text 25"/>
          <p:cNvSpPr/>
          <p:nvPr/>
        </p:nvSpPr>
        <p:spPr>
          <a:xfrm>
            <a:off x="8958388" y="1758764"/>
            <a:ext cx="6645614" cy="402003"/>
          </a:xfrm>
          <a:prstGeom prst="rect">
            <a:avLst/>
          </a:prstGeom>
          <a:noFill/>
          <a:ln/>
        </p:spPr>
        <p:txBody>
          <a:bodyPr wrap="square" lIns="0" tIns="0" rIns="0" bIns="0" rtlCol="0" anchor="ctr"/>
          <a:lstStyle/>
          <a:p>
            <a:pPr>
              <a:lnSpc>
                <a:spcPct val="110000"/>
              </a:lnSpc>
            </a:pPr>
            <a:r>
              <a:rPr lang="en-US" sz="2374" b="1" dirty="0">
                <a:solidFill>
                  <a:srgbClr val="2A4B7C"/>
                </a:solidFill>
                <a:latin typeface="Noto Sans SC" pitchFamily="34" charset="0"/>
                <a:ea typeface="Noto Sans SC" pitchFamily="34" charset="-122"/>
                <a:cs typeface="Noto Sans SC" pitchFamily="34" charset="-120"/>
              </a:rPr>
              <a:t>Đối tượng Đặc biệt</a:t>
            </a:r>
            <a:endParaRPr lang="en-US" sz="1600" dirty="0"/>
          </a:p>
        </p:txBody>
      </p:sp>
      <p:sp>
        <p:nvSpPr>
          <p:cNvPr id="28" name="Shape 26"/>
          <p:cNvSpPr/>
          <p:nvPr/>
        </p:nvSpPr>
        <p:spPr>
          <a:xfrm>
            <a:off x="8581510" y="2361615"/>
            <a:ext cx="6871740" cy="954757"/>
          </a:xfrm>
          <a:custGeom>
            <a:avLst/>
            <a:gdLst/>
            <a:ahLst/>
            <a:cxnLst/>
            <a:rect l="l" t="t" r="r" b="b"/>
            <a:pathLst>
              <a:path w="6871740" h="954757">
                <a:moveTo>
                  <a:pt x="100498" y="0"/>
                </a:moveTo>
                <a:lnTo>
                  <a:pt x="6771243" y="0"/>
                </a:lnTo>
                <a:cubicBezTo>
                  <a:pt x="6826746" y="0"/>
                  <a:pt x="6871740" y="44994"/>
                  <a:pt x="6871740" y="100498"/>
                </a:cubicBezTo>
                <a:lnTo>
                  <a:pt x="6871740" y="854260"/>
                </a:lnTo>
                <a:cubicBezTo>
                  <a:pt x="6871740" y="909763"/>
                  <a:pt x="6826746" y="954757"/>
                  <a:pt x="6771243" y="954757"/>
                </a:cubicBezTo>
                <a:lnTo>
                  <a:pt x="100498" y="954757"/>
                </a:lnTo>
                <a:cubicBezTo>
                  <a:pt x="44994" y="954757"/>
                  <a:pt x="0" y="909763"/>
                  <a:pt x="0" y="854260"/>
                </a:cubicBezTo>
                <a:lnTo>
                  <a:pt x="0" y="100498"/>
                </a:lnTo>
                <a:cubicBezTo>
                  <a:pt x="0" y="45032"/>
                  <a:pt x="45032" y="0"/>
                  <a:pt x="100498" y="0"/>
                </a:cubicBezTo>
                <a:close/>
              </a:path>
            </a:pathLst>
          </a:custGeom>
          <a:solidFill>
            <a:srgbClr val="2A4B7C">
              <a:alpha val="10196"/>
            </a:srgbClr>
          </a:solidFill>
          <a:ln/>
        </p:spPr>
      </p:sp>
      <p:sp>
        <p:nvSpPr>
          <p:cNvPr id="29" name="Shape 27"/>
          <p:cNvSpPr/>
          <p:nvPr/>
        </p:nvSpPr>
        <p:spPr>
          <a:xfrm>
            <a:off x="8782512" y="2552563"/>
            <a:ext cx="150751" cy="201002"/>
          </a:xfrm>
          <a:custGeom>
            <a:avLst/>
            <a:gdLst/>
            <a:ahLst/>
            <a:cxnLst/>
            <a:rect l="l" t="t" r="r" b="b"/>
            <a:pathLst>
              <a:path w="150751" h="201002">
                <a:moveTo>
                  <a:pt x="47110" y="34547"/>
                </a:moveTo>
                <a:cubicBezTo>
                  <a:pt x="47110" y="18947"/>
                  <a:pt x="59775" y="6281"/>
                  <a:pt x="75376" y="6281"/>
                </a:cubicBezTo>
                <a:cubicBezTo>
                  <a:pt x="90976" y="6281"/>
                  <a:pt x="103641" y="18947"/>
                  <a:pt x="103641" y="34547"/>
                </a:cubicBezTo>
                <a:cubicBezTo>
                  <a:pt x="103641" y="50147"/>
                  <a:pt x="90976" y="62813"/>
                  <a:pt x="75376" y="62813"/>
                </a:cubicBezTo>
                <a:cubicBezTo>
                  <a:pt x="59775" y="62813"/>
                  <a:pt x="47110" y="50147"/>
                  <a:pt x="47110" y="34547"/>
                </a:cubicBezTo>
                <a:close/>
                <a:moveTo>
                  <a:pt x="3023" y="56728"/>
                </a:moveTo>
                <a:cubicBezTo>
                  <a:pt x="8126" y="49701"/>
                  <a:pt x="17941" y="48170"/>
                  <a:pt x="24968" y="53273"/>
                </a:cubicBezTo>
                <a:lnTo>
                  <a:pt x="39180" y="63598"/>
                </a:lnTo>
                <a:cubicBezTo>
                  <a:pt x="49701" y="71253"/>
                  <a:pt x="62381" y="75376"/>
                  <a:pt x="75376" y="75376"/>
                </a:cubicBezTo>
                <a:cubicBezTo>
                  <a:pt x="88370" y="75376"/>
                  <a:pt x="101050" y="71253"/>
                  <a:pt x="111572" y="63598"/>
                </a:cubicBezTo>
                <a:lnTo>
                  <a:pt x="125783" y="53234"/>
                </a:lnTo>
                <a:cubicBezTo>
                  <a:pt x="132810" y="48130"/>
                  <a:pt x="142625" y="49701"/>
                  <a:pt x="147728" y="56689"/>
                </a:cubicBezTo>
                <a:cubicBezTo>
                  <a:pt x="152832" y="63677"/>
                  <a:pt x="151262" y="73530"/>
                  <a:pt x="144274" y="78634"/>
                </a:cubicBezTo>
                <a:lnTo>
                  <a:pt x="130062" y="88998"/>
                </a:lnTo>
                <a:cubicBezTo>
                  <a:pt x="124723" y="92885"/>
                  <a:pt x="119031" y="96143"/>
                  <a:pt x="113063" y="98813"/>
                </a:cubicBezTo>
                <a:lnTo>
                  <a:pt x="113063" y="113063"/>
                </a:lnTo>
                <a:lnTo>
                  <a:pt x="37688" y="113063"/>
                </a:lnTo>
                <a:lnTo>
                  <a:pt x="37688" y="98813"/>
                </a:lnTo>
                <a:cubicBezTo>
                  <a:pt x="31721" y="96182"/>
                  <a:pt x="26028" y="92885"/>
                  <a:pt x="20689" y="88998"/>
                </a:cubicBezTo>
                <a:lnTo>
                  <a:pt x="6478" y="78634"/>
                </a:lnTo>
                <a:cubicBezTo>
                  <a:pt x="-550" y="73530"/>
                  <a:pt x="-2081" y="63716"/>
                  <a:pt x="3023" y="56689"/>
                </a:cubicBezTo>
                <a:close/>
                <a:moveTo>
                  <a:pt x="38277" y="129277"/>
                </a:moveTo>
                <a:lnTo>
                  <a:pt x="62067" y="150084"/>
                </a:lnTo>
                <a:lnTo>
                  <a:pt x="51860" y="164688"/>
                </a:lnTo>
                <a:lnTo>
                  <a:pt x="61400" y="174228"/>
                </a:lnTo>
                <a:cubicBezTo>
                  <a:pt x="67524" y="180352"/>
                  <a:pt x="67524" y="190284"/>
                  <a:pt x="61400" y="196448"/>
                </a:cubicBezTo>
                <a:cubicBezTo>
                  <a:pt x="55275" y="202611"/>
                  <a:pt x="45343" y="202572"/>
                  <a:pt x="39180" y="196448"/>
                </a:cubicBezTo>
                <a:lnTo>
                  <a:pt x="20336" y="177604"/>
                </a:lnTo>
                <a:cubicBezTo>
                  <a:pt x="14918" y="172186"/>
                  <a:pt x="14172" y="163706"/>
                  <a:pt x="18530" y="157464"/>
                </a:cubicBezTo>
                <a:lnTo>
                  <a:pt x="38237" y="129277"/>
                </a:lnTo>
                <a:close/>
                <a:moveTo>
                  <a:pt x="88723" y="150084"/>
                </a:moveTo>
                <a:lnTo>
                  <a:pt x="112514" y="129277"/>
                </a:lnTo>
                <a:lnTo>
                  <a:pt x="132221" y="157464"/>
                </a:lnTo>
                <a:cubicBezTo>
                  <a:pt x="136579" y="163706"/>
                  <a:pt x="135833" y="172186"/>
                  <a:pt x="130455" y="177564"/>
                </a:cubicBezTo>
                <a:lnTo>
                  <a:pt x="111611" y="196408"/>
                </a:lnTo>
                <a:cubicBezTo>
                  <a:pt x="105487" y="202533"/>
                  <a:pt x="95554" y="202533"/>
                  <a:pt x="89391" y="196408"/>
                </a:cubicBezTo>
                <a:cubicBezTo>
                  <a:pt x="83227" y="190284"/>
                  <a:pt x="83266" y="180352"/>
                  <a:pt x="89391" y="174188"/>
                </a:cubicBezTo>
                <a:lnTo>
                  <a:pt x="98930" y="164649"/>
                </a:lnTo>
                <a:lnTo>
                  <a:pt x="88723" y="150045"/>
                </a:lnTo>
                <a:close/>
              </a:path>
            </a:pathLst>
          </a:custGeom>
          <a:solidFill>
            <a:srgbClr val="2A4B7C"/>
          </a:solidFill>
          <a:ln/>
        </p:spPr>
      </p:sp>
      <p:sp>
        <p:nvSpPr>
          <p:cNvPr id="30" name="Text 28"/>
          <p:cNvSpPr/>
          <p:nvPr/>
        </p:nvSpPr>
        <p:spPr>
          <a:xfrm>
            <a:off x="9082927" y="2512366"/>
            <a:ext cx="6320073"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Trẻ em</a:t>
            </a:r>
            <a:endParaRPr lang="en-US" sz="1600" dirty="0"/>
          </a:p>
        </p:txBody>
      </p:sp>
      <p:sp>
        <p:nvSpPr>
          <p:cNvPr id="31" name="Text 29"/>
          <p:cNvSpPr/>
          <p:nvPr/>
        </p:nvSpPr>
        <p:spPr>
          <a:xfrm>
            <a:off x="8732261" y="2864119"/>
            <a:ext cx="6670739" cy="301502"/>
          </a:xfrm>
          <a:prstGeom prst="rect">
            <a:avLst/>
          </a:prstGeom>
          <a:noFill/>
          <a:ln/>
        </p:spPr>
        <p:txBody>
          <a:bodyPr wrap="square" lIns="0" tIns="0" rIns="0" bIns="0" rtlCol="0" anchor="ctr"/>
          <a:lstStyle/>
          <a:p>
            <a:pPr>
              <a:lnSpc>
                <a:spcPct val="130000"/>
              </a:lnSpc>
            </a:pPr>
            <a:r>
              <a:rPr lang="en-US" sz="1583" dirty="0">
                <a:solidFill>
                  <a:srgbClr val="212529">
                    <a:alpha val="80000"/>
                  </a:srgbClr>
                </a:solidFill>
                <a:latin typeface="Quattrocento Sans" pitchFamily="34" charset="0"/>
                <a:ea typeface="Quattrocento Sans" pitchFamily="34" charset="-122"/>
                <a:cs typeface="Quattrocento Sans" pitchFamily="34" charset="-120"/>
              </a:rPr>
              <a:t>Triệu chứng chủ yếu ở hô hấp, dễ tiến triển nhanh</a:t>
            </a:r>
            <a:endParaRPr lang="en-US" sz="1600" dirty="0"/>
          </a:p>
        </p:txBody>
      </p:sp>
      <p:sp>
        <p:nvSpPr>
          <p:cNvPr id="32" name="Shape 30"/>
          <p:cNvSpPr/>
          <p:nvPr/>
        </p:nvSpPr>
        <p:spPr>
          <a:xfrm>
            <a:off x="8581510" y="3467123"/>
            <a:ext cx="6871740" cy="954757"/>
          </a:xfrm>
          <a:custGeom>
            <a:avLst/>
            <a:gdLst/>
            <a:ahLst/>
            <a:cxnLst/>
            <a:rect l="l" t="t" r="r" b="b"/>
            <a:pathLst>
              <a:path w="6871740" h="954757">
                <a:moveTo>
                  <a:pt x="100498" y="0"/>
                </a:moveTo>
                <a:lnTo>
                  <a:pt x="6771243" y="0"/>
                </a:lnTo>
                <a:cubicBezTo>
                  <a:pt x="6826746" y="0"/>
                  <a:pt x="6871740" y="44994"/>
                  <a:pt x="6871740" y="100498"/>
                </a:cubicBezTo>
                <a:lnTo>
                  <a:pt x="6871740" y="854260"/>
                </a:lnTo>
                <a:cubicBezTo>
                  <a:pt x="6871740" y="909763"/>
                  <a:pt x="6826746" y="954757"/>
                  <a:pt x="6771243" y="954757"/>
                </a:cubicBezTo>
                <a:lnTo>
                  <a:pt x="100498" y="954757"/>
                </a:lnTo>
                <a:cubicBezTo>
                  <a:pt x="44994" y="954757"/>
                  <a:pt x="0" y="909763"/>
                  <a:pt x="0" y="854260"/>
                </a:cubicBezTo>
                <a:lnTo>
                  <a:pt x="0" y="100498"/>
                </a:lnTo>
                <a:cubicBezTo>
                  <a:pt x="0" y="45032"/>
                  <a:pt x="45032" y="0"/>
                  <a:pt x="100498" y="0"/>
                </a:cubicBezTo>
                <a:close/>
              </a:path>
            </a:pathLst>
          </a:custGeom>
          <a:solidFill>
            <a:srgbClr val="2A4B7C">
              <a:alpha val="10196"/>
            </a:srgbClr>
          </a:solidFill>
          <a:ln/>
        </p:spPr>
      </p:sp>
      <p:sp>
        <p:nvSpPr>
          <p:cNvPr id="33" name="Shape 31"/>
          <p:cNvSpPr/>
          <p:nvPr/>
        </p:nvSpPr>
        <p:spPr>
          <a:xfrm>
            <a:off x="8744824" y="3658071"/>
            <a:ext cx="226127" cy="201002"/>
          </a:xfrm>
          <a:custGeom>
            <a:avLst/>
            <a:gdLst/>
            <a:ahLst/>
            <a:cxnLst/>
            <a:rect l="l" t="t" r="r" b="b"/>
            <a:pathLst>
              <a:path w="226127" h="201002">
                <a:moveTo>
                  <a:pt x="25125" y="50250"/>
                </a:moveTo>
                <a:cubicBezTo>
                  <a:pt x="25125" y="25983"/>
                  <a:pt x="44827" y="6281"/>
                  <a:pt x="69094" y="6281"/>
                </a:cubicBezTo>
                <a:cubicBezTo>
                  <a:pt x="93361" y="6281"/>
                  <a:pt x="113063" y="25983"/>
                  <a:pt x="113063" y="50250"/>
                </a:cubicBezTo>
                <a:cubicBezTo>
                  <a:pt x="113063" y="74518"/>
                  <a:pt x="93361" y="94219"/>
                  <a:pt x="69094" y="94219"/>
                </a:cubicBezTo>
                <a:cubicBezTo>
                  <a:pt x="44827" y="94219"/>
                  <a:pt x="25125" y="74518"/>
                  <a:pt x="25125" y="50250"/>
                </a:cubicBezTo>
                <a:close/>
                <a:moveTo>
                  <a:pt x="0" y="182158"/>
                </a:moveTo>
                <a:cubicBezTo>
                  <a:pt x="0" y="143999"/>
                  <a:pt x="30935" y="113063"/>
                  <a:pt x="69094" y="113063"/>
                </a:cubicBezTo>
                <a:cubicBezTo>
                  <a:pt x="107253" y="113063"/>
                  <a:pt x="138189" y="143999"/>
                  <a:pt x="138189" y="182158"/>
                </a:cubicBezTo>
                <a:lnTo>
                  <a:pt x="138189" y="184513"/>
                </a:lnTo>
                <a:cubicBezTo>
                  <a:pt x="138189" y="193621"/>
                  <a:pt x="130808" y="201002"/>
                  <a:pt x="121700" y="201002"/>
                </a:cubicBezTo>
                <a:lnTo>
                  <a:pt x="16488" y="201002"/>
                </a:lnTo>
                <a:cubicBezTo>
                  <a:pt x="7381" y="201002"/>
                  <a:pt x="0" y="193621"/>
                  <a:pt x="0" y="184513"/>
                </a:cubicBezTo>
                <a:lnTo>
                  <a:pt x="0" y="182158"/>
                </a:lnTo>
                <a:close/>
                <a:moveTo>
                  <a:pt x="169595" y="25125"/>
                </a:moveTo>
                <a:cubicBezTo>
                  <a:pt x="190396" y="25125"/>
                  <a:pt x="207283" y="42013"/>
                  <a:pt x="207283" y="62813"/>
                </a:cubicBezTo>
                <a:cubicBezTo>
                  <a:pt x="207283" y="83613"/>
                  <a:pt x="190396" y="100501"/>
                  <a:pt x="169595" y="100501"/>
                </a:cubicBezTo>
                <a:cubicBezTo>
                  <a:pt x="148795" y="100501"/>
                  <a:pt x="131907" y="83613"/>
                  <a:pt x="131907" y="62813"/>
                </a:cubicBezTo>
                <a:cubicBezTo>
                  <a:pt x="131907" y="42013"/>
                  <a:pt x="148795" y="25125"/>
                  <a:pt x="169595" y="25125"/>
                </a:cubicBezTo>
                <a:close/>
                <a:moveTo>
                  <a:pt x="169595" y="119345"/>
                </a:moveTo>
                <a:cubicBezTo>
                  <a:pt x="200805" y="119345"/>
                  <a:pt x="226127" y="144666"/>
                  <a:pt x="226127" y="175876"/>
                </a:cubicBezTo>
                <a:lnTo>
                  <a:pt x="226127" y="184670"/>
                </a:lnTo>
                <a:cubicBezTo>
                  <a:pt x="226127" y="193700"/>
                  <a:pt x="218825" y="201002"/>
                  <a:pt x="209795" y="201002"/>
                </a:cubicBezTo>
                <a:lnTo>
                  <a:pt x="152950" y="201002"/>
                </a:lnTo>
                <a:cubicBezTo>
                  <a:pt x="155541" y="196094"/>
                  <a:pt x="157032" y="190480"/>
                  <a:pt x="157032" y="184513"/>
                </a:cubicBezTo>
                <a:lnTo>
                  <a:pt x="157032" y="182158"/>
                </a:lnTo>
                <a:cubicBezTo>
                  <a:pt x="157032" y="161940"/>
                  <a:pt x="150202" y="143331"/>
                  <a:pt x="138777" y="128492"/>
                </a:cubicBezTo>
                <a:cubicBezTo>
                  <a:pt x="147650" y="122721"/>
                  <a:pt x="158249" y="119345"/>
                  <a:pt x="169595" y="119345"/>
                </a:cubicBezTo>
                <a:close/>
              </a:path>
            </a:pathLst>
          </a:custGeom>
          <a:solidFill>
            <a:srgbClr val="2A4B7C"/>
          </a:solidFill>
          <a:ln/>
        </p:spPr>
      </p:sp>
      <p:sp>
        <p:nvSpPr>
          <p:cNvPr id="34" name="Text 32"/>
          <p:cNvSpPr/>
          <p:nvPr/>
        </p:nvSpPr>
        <p:spPr>
          <a:xfrm>
            <a:off x="9082927" y="3617874"/>
            <a:ext cx="6320073"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Phụ nữ mang thai</a:t>
            </a:r>
            <a:endParaRPr lang="en-US" sz="1600" dirty="0"/>
          </a:p>
        </p:txBody>
      </p:sp>
      <p:sp>
        <p:nvSpPr>
          <p:cNvPr id="35" name="Text 33"/>
          <p:cNvSpPr/>
          <p:nvPr/>
        </p:nvSpPr>
        <p:spPr>
          <a:xfrm>
            <a:off x="8732261" y="3969627"/>
            <a:ext cx="6670739" cy="301502"/>
          </a:xfrm>
          <a:prstGeom prst="rect">
            <a:avLst/>
          </a:prstGeom>
          <a:noFill/>
          <a:ln/>
        </p:spPr>
        <p:txBody>
          <a:bodyPr wrap="square" lIns="0" tIns="0" rIns="0" bIns="0" rtlCol="0" anchor="ctr"/>
          <a:lstStyle/>
          <a:p>
            <a:pPr>
              <a:lnSpc>
                <a:spcPct val="130000"/>
              </a:lnSpc>
            </a:pPr>
            <a:r>
              <a:rPr lang="en-US" sz="1583" dirty="0">
                <a:solidFill>
                  <a:srgbClr val="212529">
                    <a:alpha val="80000"/>
                  </a:srgbClr>
                </a:solidFill>
                <a:latin typeface="Quattrocento Sans" pitchFamily="34" charset="0"/>
                <a:ea typeface="Quattrocento Sans" pitchFamily="34" charset="-122"/>
                <a:cs typeface="Quattrocento Sans" pitchFamily="34" charset="-120"/>
              </a:rPr>
              <a:t>Đặt nằm nghiêng trái, ưu tiên mẹ và thai nhi</a:t>
            </a:r>
            <a:endParaRPr lang="en-US" sz="1600" dirty="0"/>
          </a:p>
        </p:txBody>
      </p:sp>
      <p:sp>
        <p:nvSpPr>
          <p:cNvPr id="36" name="Shape 34"/>
          <p:cNvSpPr/>
          <p:nvPr/>
        </p:nvSpPr>
        <p:spPr>
          <a:xfrm>
            <a:off x="8581510" y="4572632"/>
            <a:ext cx="6871740" cy="954757"/>
          </a:xfrm>
          <a:custGeom>
            <a:avLst/>
            <a:gdLst/>
            <a:ahLst/>
            <a:cxnLst/>
            <a:rect l="l" t="t" r="r" b="b"/>
            <a:pathLst>
              <a:path w="6871740" h="954757">
                <a:moveTo>
                  <a:pt x="100498" y="0"/>
                </a:moveTo>
                <a:lnTo>
                  <a:pt x="6771243" y="0"/>
                </a:lnTo>
                <a:cubicBezTo>
                  <a:pt x="6826746" y="0"/>
                  <a:pt x="6871740" y="44994"/>
                  <a:pt x="6871740" y="100498"/>
                </a:cubicBezTo>
                <a:lnTo>
                  <a:pt x="6871740" y="854260"/>
                </a:lnTo>
                <a:cubicBezTo>
                  <a:pt x="6871740" y="909763"/>
                  <a:pt x="6826746" y="954757"/>
                  <a:pt x="6771243" y="954757"/>
                </a:cubicBezTo>
                <a:lnTo>
                  <a:pt x="100498" y="954757"/>
                </a:lnTo>
                <a:cubicBezTo>
                  <a:pt x="44994" y="954757"/>
                  <a:pt x="0" y="909763"/>
                  <a:pt x="0" y="854260"/>
                </a:cubicBezTo>
                <a:lnTo>
                  <a:pt x="0" y="100498"/>
                </a:lnTo>
                <a:cubicBezTo>
                  <a:pt x="0" y="45032"/>
                  <a:pt x="45032" y="0"/>
                  <a:pt x="100498" y="0"/>
                </a:cubicBezTo>
                <a:close/>
              </a:path>
            </a:pathLst>
          </a:custGeom>
          <a:solidFill>
            <a:srgbClr val="2A4B7C">
              <a:alpha val="10196"/>
            </a:srgbClr>
          </a:solidFill>
          <a:ln/>
        </p:spPr>
      </p:sp>
      <p:sp>
        <p:nvSpPr>
          <p:cNvPr id="37" name="Shape 35"/>
          <p:cNvSpPr/>
          <p:nvPr/>
        </p:nvSpPr>
        <p:spPr>
          <a:xfrm>
            <a:off x="8769949" y="4763580"/>
            <a:ext cx="175876" cy="201002"/>
          </a:xfrm>
          <a:custGeom>
            <a:avLst/>
            <a:gdLst/>
            <a:ahLst/>
            <a:cxnLst/>
            <a:rect l="l" t="t" r="r" b="b"/>
            <a:pathLst>
              <a:path w="175876" h="201002">
                <a:moveTo>
                  <a:pt x="87938" y="3141"/>
                </a:moveTo>
                <a:cubicBezTo>
                  <a:pt x="61938" y="3141"/>
                  <a:pt x="40828" y="24250"/>
                  <a:pt x="40828" y="50250"/>
                </a:cubicBezTo>
                <a:cubicBezTo>
                  <a:pt x="40828" y="76251"/>
                  <a:pt x="61938" y="97360"/>
                  <a:pt x="87938" y="97360"/>
                </a:cubicBezTo>
                <a:cubicBezTo>
                  <a:pt x="113939" y="97360"/>
                  <a:pt x="135048" y="76251"/>
                  <a:pt x="135048" y="50250"/>
                </a:cubicBezTo>
                <a:cubicBezTo>
                  <a:pt x="135048" y="24250"/>
                  <a:pt x="113939" y="3141"/>
                  <a:pt x="87938" y="3141"/>
                </a:cubicBezTo>
                <a:close/>
                <a:moveTo>
                  <a:pt x="111493" y="125940"/>
                </a:moveTo>
                <a:cubicBezTo>
                  <a:pt x="109373" y="125744"/>
                  <a:pt x="107175" y="125626"/>
                  <a:pt x="104976" y="125626"/>
                </a:cubicBezTo>
                <a:lnTo>
                  <a:pt x="70861" y="125626"/>
                </a:lnTo>
                <a:cubicBezTo>
                  <a:pt x="68662" y="125626"/>
                  <a:pt x="66503" y="125744"/>
                  <a:pt x="64344" y="125940"/>
                </a:cubicBezTo>
                <a:lnTo>
                  <a:pt x="64344" y="152439"/>
                </a:lnTo>
                <a:cubicBezTo>
                  <a:pt x="70822" y="155423"/>
                  <a:pt x="75336" y="161979"/>
                  <a:pt x="75336" y="169556"/>
                </a:cubicBezTo>
                <a:cubicBezTo>
                  <a:pt x="75336" y="179959"/>
                  <a:pt x="66896" y="188400"/>
                  <a:pt x="56492" y="188400"/>
                </a:cubicBezTo>
                <a:cubicBezTo>
                  <a:pt x="46089" y="188400"/>
                  <a:pt x="37649" y="179959"/>
                  <a:pt x="37649" y="169556"/>
                </a:cubicBezTo>
                <a:cubicBezTo>
                  <a:pt x="37649" y="161940"/>
                  <a:pt x="42163" y="155384"/>
                  <a:pt x="48641" y="152439"/>
                </a:cubicBezTo>
                <a:lnTo>
                  <a:pt x="48641" y="129513"/>
                </a:lnTo>
                <a:cubicBezTo>
                  <a:pt x="23947" y="138581"/>
                  <a:pt x="6281" y="162372"/>
                  <a:pt x="6281" y="190245"/>
                </a:cubicBezTo>
                <a:cubicBezTo>
                  <a:pt x="6281" y="196173"/>
                  <a:pt x="11110" y="201002"/>
                  <a:pt x="17038" y="201002"/>
                </a:cubicBezTo>
                <a:lnTo>
                  <a:pt x="158799" y="201002"/>
                </a:lnTo>
                <a:cubicBezTo>
                  <a:pt x="164727" y="201002"/>
                  <a:pt x="169556" y="196173"/>
                  <a:pt x="169556" y="190245"/>
                </a:cubicBezTo>
                <a:cubicBezTo>
                  <a:pt x="169556" y="162372"/>
                  <a:pt x="151890" y="138620"/>
                  <a:pt x="127157" y="129552"/>
                </a:cubicBezTo>
                <a:lnTo>
                  <a:pt x="127157" y="144234"/>
                </a:lnTo>
                <a:cubicBezTo>
                  <a:pt x="136304" y="147453"/>
                  <a:pt x="142860" y="156208"/>
                  <a:pt x="142860" y="166454"/>
                </a:cubicBezTo>
                <a:lnTo>
                  <a:pt x="142860" y="179017"/>
                </a:lnTo>
                <a:cubicBezTo>
                  <a:pt x="142860" y="183335"/>
                  <a:pt x="139327" y="186869"/>
                  <a:pt x="135009" y="186869"/>
                </a:cubicBezTo>
                <a:cubicBezTo>
                  <a:pt x="130690" y="186869"/>
                  <a:pt x="127157" y="183335"/>
                  <a:pt x="127157" y="179017"/>
                </a:cubicBezTo>
                <a:lnTo>
                  <a:pt x="127157" y="166454"/>
                </a:lnTo>
                <a:cubicBezTo>
                  <a:pt x="127157" y="162136"/>
                  <a:pt x="123624" y="158603"/>
                  <a:pt x="119305" y="158603"/>
                </a:cubicBezTo>
                <a:cubicBezTo>
                  <a:pt x="114987" y="158603"/>
                  <a:pt x="111454" y="162136"/>
                  <a:pt x="111454" y="166454"/>
                </a:cubicBezTo>
                <a:lnTo>
                  <a:pt x="111454" y="179017"/>
                </a:lnTo>
                <a:cubicBezTo>
                  <a:pt x="111454" y="183335"/>
                  <a:pt x="107921" y="186869"/>
                  <a:pt x="103602" y="186869"/>
                </a:cubicBezTo>
                <a:cubicBezTo>
                  <a:pt x="99284" y="186869"/>
                  <a:pt x="95751" y="183335"/>
                  <a:pt x="95751" y="179017"/>
                </a:cubicBezTo>
                <a:lnTo>
                  <a:pt x="95751" y="166454"/>
                </a:lnTo>
                <a:cubicBezTo>
                  <a:pt x="95751" y="156208"/>
                  <a:pt x="102307" y="147493"/>
                  <a:pt x="111454" y="144234"/>
                </a:cubicBezTo>
                <a:lnTo>
                  <a:pt x="111454" y="125940"/>
                </a:lnTo>
                <a:close/>
              </a:path>
            </a:pathLst>
          </a:custGeom>
          <a:solidFill>
            <a:srgbClr val="2A4B7C"/>
          </a:solidFill>
          <a:ln/>
        </p:spPr>
      </p:sp>
      <p:sp>
        <p:nvSpPr>
          <p:cNvPr id="38" name="Text 36"/>
          <p:cNvSpPr/>
          <p:nvPr/>
        </p:nvSpPr>
        <p:spPr>
          <a:xfrm>
            <a:off x="9082927" y="4723383"/>
            <a:ext cx="6320073"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Nhân viên y tế</a:t>
            </a:r>
            <a:endParaRPr lang="en-US" sz="1600" dirty="0"/>
          </a:p>
        </p:txBody>
      </p:sp>
      <p:sp>
        <p:nvSpPr>
          <p:cNvPr id="39" name="Text 37"/>
          <p:cNvSpPr/>
          <p:nvPr/>
        </p:nvSpPr>
        <p:spPr>
          <a:xfrm>
            <a:off x="8732261" y="5075136"/>
            <a:ext cx="6670739" cy="301502"/>
          </a:xfrm>
          <a:prstGeom prst="rect">
            <a:avLst/>
          </a:prstGeom>
          <a:noFill/>
          <a:ln/>
        </p:spPr>
        <p:txBody>
          <a:bodyPr wrap="square" lIns="0" tIns="0" rIns="0" bIns="0" rtlCol="0" anchor="ctr"/>
          <a:lstStyle/>
          <a:p>
            <a:pPr>
              <a:lnSpc>
                <a:spcPct val="130000"/>
              </a:lnSpc>
            </a:pPr>
            <a:r>
              <a:rPr lang="en-US" sz="1583" dirty="0">
                <a:solidFill>
                  <a:srgbClr val="212529">
                    <a:alpha val="80000"/>
                  </a:srgbClr>
                </a:solidFill>
                <a:latin typeface="Quattrocento Sans" pitchFamily="34" charset="0"/>
                <a:ea typeface="Quattrocento Sans" pitchFamily="34" charset="-122"/>
                <a:cs typeface="Quattrocento Sans" pitchFamily="34" charset="-120"/>
              </a:rPr>
              <a:t>Nguy cơ cao với latex, thuốc sát trùng</a:t>
            </a:r>
            <a:endParaRPr lang="en-US" sz="1600" dirty="0"/>
          </a:p>
        </p:txBody>
      </p:sp>
      <p:sp>
        <p:nvSpPr>
          <p:cNvPr id="40" name="Shape 38"/>
          <p:cNvSpPr/>
          <p:nvPr/>
        </p:nvSpPr>
        <p:spPr>
          <a:xfrm>
            <a:off x="8581510" y="5678140"/>
            <a:ext cx="6871740" cy="954757"/>
          </a:xfrm>
          <a:custGeom>
            <a:avLst/>
            <a:gdLst/>
            <a:ahLst/>
            <a:cxnLst/>
            <a:rect l="l" t="t" r="r" b="b"/>
            <a:pathLst>
              <a:path w="6871740" h="954757">
                <a:moveTo>
                  <a:pt x="100498" y="0"/>
                </a:moveTo>
                <a:lnTo>
                  <a:pt x="6771243" y="0"/>
                </a:lnTo>
                <a:cubicBezTo>
                  <a:pt x="6826746" y="0"/>
                  <a:pt x="6871740" y="44994"/>
                  <a:pt x="6871740" y="100498"/>
                </a:cubicBezTo>
                <a:lnTo>
                  <a:pt x="6871740" y="854260"/>
                </a:lnTo>
                <a:cubicBezTo>
                  <a:pt x="6871740" y="909763"/>
                  <a:pt x="6826746" y="954757"/>
                  <a:pt x="6771243" y="954757"/>
                </a:cubicBezTo>
                <a:lnTo>
                  <a:pt x="100498" y="954757"/>
                </a:lnTo>
                <a:cubicBezTo>
                  <a:pt x="44994" y="954757"/>
                  <a:pt x="0" y="909763"/>
                  <a:pt x="0" y="854260"/>
                </a:cubicBezTo>
                <a:lnTo>
                  <a:pt x="0" y="100498"/>
                </a:lnTo>
                <a:cubicBezTo>
                  <a:pt x="0" y="45032"/>
                  <a:pt x="45032" y="0"/>
                  <a:pt x="100498" y="0"/>
                </a:cubicBezTo>
                <a:close/>
              </a:path>
            </a:pathLst>
          </a:custGeom>
          <a:solidFill>
            <a:srgbClr val="2A4B7C">
              <a:alpha val="10196"/>
            </a:srgbClr>
          </a:solidFill>
          <a:ln/>
        </p:spPr>
      </p:sp>
      <p:sp>
        <p:nvSpPr>
          <p:cNvPr id="41" name="Shape 39"/>
          <p:cNvSpPr/>
          <p:nvPr/>
        </p:nvSpPr>
        <p:spPr>
          <a:xfrm>
            <a:off x="8757387" y="5869088"/>
            <a:ext cx="201002" cy="201002"/>
          </a:xfrm>
          <a:custGeom>
            <a:avLst/>
            <a:gdLst/>
            <a:ahLst/>
            <a:cxnLst/>
            <a:rect l="l" t="t" r="r" b="b"/>
            <a:pathLst>
              <a:path w="201002" h="201002">
                <a:moveTo>
                  <a:pt x="100501" y="42360"/>
                </a:moveTo>
                <a:lnTo>
                  <a:pt x="94612" y="34194"/>
                </a:lnTo>
                <a:cubicBezTo>
                  <a:pt x="84798" y="20611"/>
                  <a:pt x="69055" y="12563"/>
                  <a:pt x="52253" y="12563"/>
                </a:cubicBezTo>
                <a:cubicBezTo>
                  <a:pt x="23398" y="12563"/>
                  <a:pt x="0" y="35960"/>
                  <a:pt x="0" y="64815"/>
                </a:cubicBezTo>
                <a:lnTo>
                  <a:pt x="0" y="65836"/>
                </a:lnTo>
                <a:cubicBezTo>
                  <a:pt x="0" y="75101"/>
                  <a:pt x="2434" y="84680"/>
                  <a:pt x="6517" y="94219"/>
                </a:cubicBezTo>
                <a:lnTo>
                  <a:pt x="48130" y="94219"/>
                </a:lnTo>
                <a:cubicBezTo>
                  <a:pt x="49387" y="94219"/>
                  <a:pt x="50525" y="93474"/>
                  <a:pt x="51036" y="92296"/>
                </a:cubicBezTo>
                <a:lnTo>
                  <a:pt x="63520" y="62342"/>
                </a:lnTo>
                <a:cubicBezTo>
                  <a:pt x="64972" y="58887"/>
                  <a:pt x="68348" y="56610"/>
                  <a:pt x="72078" y="56532"/>
                </a:cubicBezTo>
                <a:cubicBezTo>
                  <a:pt x="75807" y="56453"/>
                  <a:pt x="79262" y="58652"/>
                  <a:pt x="80793" y="62067"/>
                </a:cubicBezTo>
                <a:lnTo>
                  <a:pt x="100933" y="106782"/>
                </a:lnTo>
                <a:lnTo>
                  <a:pt x="117185" y="74276"/>
                </a:lnTo>
                <a:cubicBezTo>
                  <a:pt x="118795" y="71096"/>
                  <a:pt x="122053" y="69055"/>
                  <a:pt x="125626" y="69055"/>
                </a:cubicBezTo>
                <a:cubicBezTo>
                  <a:pt x="129198" y="69055"/>
                  <a:pt x="132457" y="71057"/>
                  <a:pt x="134066" y="74276"/>
                </a:cubicBezTo>
                <a:lnTo>
                  <a:pt x="143174" y="92453"/>
                </a:lnTo>
                <a:cubicBezTo>
                  <a:pt x="143724" y="93513"/>
                  <a:pt x="144784" y="94180"/>
                  <a:pt x="146001" y="94180"/>
                </a:cubicBezTo>
                <a:lnTo>
                  <a:pt x="194524" y="94180"/>
                </a:lnTo>
                <a:cubicBezTo>
                  <a:pt x="198646" y="84640"/>
                  <a:pt x="201041" y="75062"/>
                  <a:pt x="201041" y="65797"/>
                </a:cubicBezTo>
                <a:lnTo>
                  <a:pt x="201041" y="64776"/>
                </a:lnTo>
                <a:cubicBezTo>
                  <a:pt x="201002" y="35960"/>
                  <a:pt x="177604" y="12563"/>
                  <a:pt x="148749" y="12563"/>
                </a:cubicBezTo>
                <a:cubicBezTo>
                  <a:pt x="131986" y="12563"/>
                  <a:pt x="116204" y="20611"/>
                  <a:pt x="106389" y="34194"/>
                </a:cubicBezTo>
                <a:lnTo>
                  <a:pt x="100501" y="42320"/>
                </a:lnTo>
                <a:close/>
                <a:moveTo>
                  <a:pt x="184356" y="113063"/>
                </a:moveTo>
                <a:lnTo>
                  <a:pt x="145962" y="113063"/>
                </a:lnTo>
                <a:cubicBezTo>
                  <a:pt x="137639" y="113063"/>
                  <a:pt x="130023" y="108352"/>
                  <a:pt x="126293" y="100893"/>
                </a:cubicBezTo>
                <a:lnTo>
                  <a:pt x="125626" y="99559"/>
                </a:lnTo>
                <a:lnTo>
                  <a:pt x="108941" y="132967"/>
                </a:lnTo>
                <a:cubicBezTo>
                  <a:pt x="107332" y="136226"/>
                  <a:pt x="103955" y="138267"/>
                  <a:pt x="100304" y="138189"/>
                </a:cubicBezTo>
                <a:cubicBezTo>
                  <a:pt x="96653" y="138110"/>
                  <a:pt x="93395" y="135951"/>
                  <a:pt x="91903" y="132653"/>
                </a:cubicBezTo>
                <a:lnTo>
                  <a:pt x="72549" y="89666"/>
                </a:lnTo>
                <a:lnTo>
                  <a:pt x="68427" y="99559"/>
                </a:lnTo>
                <a:cubicBezTo>
                  <a:pt x="65011" y="107764"/>
                  <a:pt x="57003" y="113103"/>
                  <a:pt x="48130" y="113103"/>
                </a:cubicBezTo>
                <a:lnTo>
                  <a:pt x="16645" y="113103"/>
                </a:lnTo>
                <a:cubicBezTo>
                  <a:pt x="35175" y="142075"/>
                  <a:pt x="64933" y="168731"/>
                  <a:pt x="83541" y="182943"/>
                </a:cubicBezTo>
                <a:cubicBezTo>
                  <a:pt x="88409" y="186633"/>
                  <a:pt x="94377" y="188478"/>
                  <a:pt x="100462" y="188478"/>
                </a:cubicBezTo>
                <a:cubicBezTo>
                  <a:pt x="106547" y="188478"/>
                  <a:pt x="112553" y="186672"/>
                  <a:pt x="117382" y="182943"/>
                </a:cubicBezTo>
                <a:cubicBezTo>
                  <a:pt x="136069" y="168692"/>
                  <a:pt x="165826" y="142036"/>
                  <a:pt x="184356" y="113063"/>
                </a:cubicBezTo>
                <a:close/>
              </a:path>
            </a:pathLst>
          </a:custGeom>
          <a:solidFill>
            <a:srgbClr val="2A4B7C"/>
          </a:solidFill>
          <a:ln/>
        </p:spPr>
      </p:sp>
      <p:sp>
        <p:nvSpPr>
          <p:cNvPr id="42" name="Text 40"/>
          <p:cNvSpPr/>
          <p:nvPr/>
        </p:nvSpPr>
        <p:spPr>
          <a:xfrm>
            <a:off x="9082927" y="5828891"/>
            <a:ext cx="6320073" cy="301502"/>
          </a:xfrm>
          <a:prstGeom prst="rect">
            <a:avLst/>
          </a:prstGeom>
          <a:noFill/>
          <a:ln/>
        </p:spPr>
        <p:txBody>
          <a:bodyPr wrap="square" lIns="0" tIns="0" rIns="0" bIns="0" rtlCol="0" anchor="ctr"/>
          <a:lstStyle/>
          <a:p>
            <a:pPr>
              <a:lnSpc>
                <a:spcPct val="130000"/>
              </a:lnSpc>
            </a:pPr>
            <a:r>
              <a:rPr lang="en-US" sz="1583" b="1" dirty="0">
                <a:solidFill>
                  <a:srgbClr val="212529"/>
                </a:solidFill>
                <a:latin typeface="Quattrocento Sans" pitchFamily="34" charset="0"/>
                <a:ea typeface="Quattrocento Sans" pitchFamily="34" charset="-122"/>
                <a:cs typeface="Quattrocento Sans" pitchFamily="34" charset="-120"/>
              </a:rPr>
              <a:t>Bệnh nhân tim mạch</a:t>
            </a:r>
            <a:endParaRPr lang="en-US" sz="1600" dirty="0"/>
          </a:p>
        </p:txBody>
      </p:sp>
      <p:sp>
        <p:nvSpPr>
          <p:cNvPr id="43" name="Text 41"/>
          <p:cNvSpPr/>
          <p:nvPr/>
        </p:nvSpPr>
        <p:spPr>
          <a:xfrm>
            <a:off x="8732261" y="6180644"/>
            <a:ext cx="6670739" cy="301502"/>
          </a:xfrm>
          <a:prstGeom prst="rect">
            <a:avLst/>
          </a:prstGeom>
          <a:noFill/>
          <a:ln/>
        </p:spPr>
        <p:txBody>
          <a:bodyPr wrap="square" lIns="0" tIns="0" rIns="0" bIns="0" rtlCol="0" anchor="ctr"/>
          <a:lstStyle/>
          <a:p>
            <a:pPr>
              <a:lnSpc>
                <a:spcPct val="130000"/>
              </a:lnSpc>
            </a:pPr>
            <a:r>
              <a:rPr lang="en-US" sz="1583" dirty="0">
                <a:solidFill>
                  <a:srgbClr val="212529">
                    <a:alpha val="80000"/>
                  </a:srgbClr>
                </a:solidFill>
                <a:latin typeface="Quattrocento Sans" pitchFamily="34" charset="0"/>
                <a:ea typeface="Quattrocento Sans" pitchFamily="34" charset="-122"/>
                <a:cs typeface="Quattrocento Sans" pitchFamily="34" charset="-120"/>
              </a:rPr>
              <a:t>Nguy cơ nhồi máu cơ tim, rối loạn nhịp tim</a:t>
            </a:r>
            <a:endParaRPr lang="en-US" sz="1600" dirty="0"/>
          </a:p>
        </p:txBody>
      </p:sp>
      <p:sp>
        <p:nvSpPr>
          <p:cNvPr id="44" name="Shape 42"/>
          <p:cNvSpPr/>
          <p:nvPr/>
        </p:nvSpPr>
        <p:spPr>
          <a:xfrm>
            <a:off x="502504" y="7135402"/>
            <a:ext cx="15250992" cy="1507512"/>
          </a:xfrm>
          <a:custGeom>
            <a:avLst/>
            <a:gdLst/>
            <a:ahLst/>
            <a:cxnLst/>
            <a:rect l="l" t="t" r="r" b="b"/>
            <a:pathLst>
              <a:path w="15250992" h="1507512">
                <a:moveTo>
                  <a:pt x="150751" y="0"/>
                </a:moveTo>
                <a:lnTo>
                  <a:pt x="15100241" y="0"/>
                </a:lnTo>
                <a:cubicBezTo>
                  <a:pt x="15183499" y="0"/>
                  <a:pt x="15250992" y="67494"/>
                  <a:pt x="15250992" y="150751"/>
                </a:cubicBezTo>
                <a:lnTo>
                  <a:pt x="15250992" y="1356760"/>
                </a:lnTo>
                <a:cubicBezTo>
                  <a:pt x="15250992" y="1440018"/>
                  <a:pt x="15183499" y="1507512"/>
                  <a:pt x="15100241" y="1507512"/>
                </a:cubicBezTo>
                <a:lnTo>
                  <a:pt x="150751" y="1507512"/>
                </a:lnTo>
                <a:cubicBezTo>
                  <a:pt x="67494" y="1507512"/>
                  <a:pt x="0" y="1440018"/>
                  <a:pt x="0" y="1356760"/>
                </a:cubicBezTo>
                <a:lnTo>
                  <a:pt x="0" y="150751"/>
                </a:lnTo>
                <a:cubicBezTo>
                  <a:pt x="0" y="67549"/>
                  <a:pt x="67549" y="0"/>
                  <a:pt x="150751" y="0"/>
                </a:cubicBezTo>
                <a:close/>
              </a:path>
            </a:pathLst>
          </a:custGeom>
          <a:solidFill>
            <a:srgbClr val="C52726"/>
          </a:solidFill>
          <a:ln/>
          <a:effectLst>
            <a:outerShdw sx="100000" sy="100000" kx="0" ky="0" algn="bl" rotWithShape="0" blurRad="314065" dist="251252" dir="5400000">
              <a:srgbClr val="000000">
                <a:alpha val="10196"/>
              </a:srgbClr>
            </a:outerShdw>
          </a:effectLst>
        </p:spPr>
      </p:sp>
      <p:sp>
        <p:nvSpPr>
          <p:cNvPr id="45" name="Shape 43"/>
          <p:cNvSpPr/>
          <p:nvPr/>
        </p:nvSpPr>
        <p:spPr>
          <a:xfrm>
            <a:off x="753756" y="7336403"/>
            <a:ext cx="376878" cy="376878"/>
          </a:xfrm>
          <a:custGeom>
            <a:avLst/>
            <a:gdLst/>
            <a:ahLst/>
            <a:cxnLst/>
            <a:rect l="l" t="t" r="r" b="b"/>
            <a:pathLst>
              <a:path w="376878" h="376878">
                <a:moveTo>
                  <a:pt x="188439" y="0"/>
                </a:moveTo>
                <a:cubicBezTo>
                  <a:pt x="199259" y="0"/>
                  <a:pt x="209197" y="5962"/>
                  <a:pt x="214349" y="15458"/>
                </a:cubicBezTo>
                <a:lnTo>
                  <a:pt x="373345" y="309894"/>
                </a:lnTo>
                <a:cubicBezTo>
                  <a:pt x="378276" y="319021"/>
                  <a:pt x="378056" y="330063"/>
                  <a:pt x="372756" y="338969"/>
                </a:cubicBezTo>
                <a:cubicBezTo>
                  <a:pt x="367456" y="347876"/>
                  <a:pt x="357813" y="353323"/>
                  <a:pt x="347434" y="353323"/>
                </a:cubicBezTo>
                <a:lnTo>
                  <a:pt x="29444" y="353323"/>
                </a:lnTo>
                <a:cubicBezTo>
                  <a:pt x="19065" y="353323"/>
                  <a:pt x="9496" y="347876"/>
                  <a:pt x="4122" y="338969"/>
                </a:cubicBezTo>
                <a:cubicBezTo>
                  <a:pt x="-1251" y="330063"/>
                  <a:pt x="-1399" y="319021"/>
                  <a:pt x="3533" y="309894"/>
                </a:cubicBezTo>
                <a:lnTo>
                  <a:pt x="162529" y="15458"/>
                </a:lnTo>
                <a:cubicBezTo>
                  <a:pt x="167681" y="5962"/>
                  <a:pt x="177618" y="0"/>
                  <a:pt x="188439" y="0"/>
                </a:cubicBezTo>
                <a:close/>
                <a:moveTo>
                  <a:pt x="188439" y="123663"/>
                </a:moveTo>
                <a:cubicBezTo>
                  <a:pt x="178649" y="123663"/>
                  <a:pt x="170773" y="131539"/>
                  <a:pt x="170773" y="141329"/>
                </a:cubicBezTo>
                <a:lnTo>
                  <a:pt x="170773" y="223771"/>
                </a:lnTo>
                <a:cubicBezTo>
                  <a:pt x="170773" y="233561"/>
                  <a:pt x="178649" y="241437"/>
                  <a:pt x="188439" y="241437"/>
                </a:cubicBezTo>
                <a:cubicBezTo>
                  <a:pt x="198229" y="241437"/>
                  <a:pt x="206105" y="233561"/>
                  <a:pt x="206105" y="223771"/>
                </a:cubicBezTo>
                <a:lnTo>
                  <a:pt x="206105" y="141329"/>
                </a:lnTo>
                <a:cubicBezTo>
                  <a:pt x="206105" y="131539"/>
                  <a:pt x="198229" y="123663"/>
                  <a:pt x="188439" y="123663"/>
                </a:cubicBezTo>
                <a:close/>
                <a:moveTo>
                  <a:pt x="208093" y="282658"/>
                </a:moveTo>
                <a:cubicBezTo>
                  <a:pt x="208540" y="275363"/>
                  <a:pt x="204902" y="268423"/>
                  <a:pt x="198648" y="264640"/>
                </a:cubicBezTo>
                <a:cubicBezTo>
                  <a:pt x="192394" y="260857"/>
                  <a:pt x="184558" y="260857"/>
                  <a:pt x="178304" y="264640"/>
                </a:cubicBezTo>
                <a:cubicBezTo>
                  <a:pt x="172050" y="268423"/>
                  <a:pt x="168412" y="275363"/>
                  <a:pt x="168859" y="282658"/>
                </a:cubicBezTo>
                <a:cubicBezTo>
                  <a:pt x="168412" y="289954"/>
                  <a:pt x="172050" y="296894"/>
                  <a:pt x="178304" y="300677"/>
                </a:cubicBezTo>
                <a:cubicBezTo>
                  <a:pt x="184558" y="304460"/>
                  <a:pt x="192394" y="304460"/>
                  <a:pt x="198648" y="300677"/>
                </a:cubicBezTo>
                <a:cubicBezTo>
                  <a:pt x="204902" y="296894"/>
                  <a:pt x="208540" y="289954"/>
                  <a:pt x="208093" y="282658"/>
                </a:cubicBezTo>
                <a:close/>
              </a:path>
            </a:pathLst>
          </a:custGeom>
          <a:solidFill>
            <a:srgbClr val="FFFFFF"/>
          </a:solidFill>
          <a:ln/>
        </p:spPr>
      </p:sp>
      <p:sp>
        <p:nvSpPr>
          <p:cNvPr id="46" name="Text 44"/>
          <p:cNvSpPr/>
          <p:nvPr/>
        </p:nvSpPr>
        <p:spPr>
          <a:xfrm>
            <a:off x="1375604" y="7336403"/>
            <a:ext cx="14308798" cy="351753"/>
          </a:xfrm>
          <a:prstGeom prst="rect">
            <a:avLst/>
          </a:prstGeom>
          <a:noFill/>
          <a:ln/>
        </p:spPr>
        <p:txBody>
          <a:bodyPr wrap="square" lIns="0" tIns="0" rIns="0" bIns="0" rtlCol="0" anchor="ctr"/>
          <a:lstStyle/>
          <a:p>
            <a:pPr>
              <a:lnSpc>
                <a:spcPct val="120000"/>
              </a:lnSpc>
            </a:pPr>
            <a:r>
              <a:rPr lang="en-US" sz="1978" b="1" dirty="0">
                <a:solidFill>
                  <a:srgbClr val="FFFFFF"/>
                </a:solidFill>
                <a:latin typeface="Noto Sans SC" pitchFamily="34" charset="0"/>
                <a:ea typeface="Noto Sans SC" pitchFamily="34" charset="-122"/>
                <a:cs typeface="Noto Sans SC" pitchFamily="34" charset="-120"/>
              </a:rPr>
              <a:t>LƯU Ý QUAN TRỌNG</a:t>
            </a:r>
            <a:endParaRPr lang="en-US" sz="1600" dirty="0"/>
          </a:p>
        </p:txBody>
      </p:sp>
      <p:sp>
        <p:nvSpPr>
          <p:cNvPr id="47" name="Text 45"/>
          <p:cNvSpPr/>
          <p:nvPr/>
        </p:nvSpPr>
        <p:spPr>
          <a:xfrm>
            <a:off x="1375604" y="7788657"/>
            <a:ext cx="14283672" cy="653255"/>
          </a:xfrm>
          <a:prstGeom prst="rect">
            <a:avLst/>
          </a:prstGeom>
          <a:noFill/>
          <a:ln/>
        </p:spPr>
        <p:txBody>
          <a:bodyPr wrap="square" lIns="0" tIns="0" rIns="0" bIns="0" rtlCol="0" anchor="ctr"/>
          <a:lstStyle/>
          <a:p>
            <a:pPr>
              <a:lnSpc>
                <a:spcPct val="140000"/>
              </a:lnSpc>
            </a:pPr>
            <a:r>
              <a:rPr lang="en-US" sz="1583" b="1" dirty="0">
                <a:solidFill>
                  <a:srgbClr val="FFFFFF"/>
                </a:solidFill>
                <a:latin typeface="Quattrocento Sans" pitchFamily="34" charset="0"/>
                <a:ea typeface="Quattrocento Sans" pitchFamily="34" charset="-122"/>
                <a:cs typeface="Quattrocento Sans" pitchFamily="34" charset="-120"/>
              </a:rPr>
              <a:t>Bất kỳ ai cũng có thể bị sốc phản vệ,</a:t>
            </a:r>
            <a:pPr>
              <a:lnSpc>
                <a:spcPct val="140000"/>
              </a:lnSpc>
            </a:pPr>
            <a:r>
              <a:rPr lang="en-US" sz="1583" dirty="0">
                <a:solidFill>
                  <a:srgbClr val="FFFFFF"/>
                </a:solidFill>
                <a:latin typeface="Quattrocento Sans" pitchFamily="34" charset="0"/>
                <a:ea typeface="Quattrocento Sans" pitchFamily="34" charset="-122"/>
                <a:cs typeface="Quattrocento Sans" pitchFamily="34" charset="-120"/>
              </a:rPr>
              <a:t> ngay cả khi không có yếu tố nguy cơ. Phản ứng có thể xảy ra lần đầu tiên tiếp xúc với dị nguyên. </a:t>
            </a:r>
            <a:pPr>
              <a:lnSpc>
                <a:spcPct val="140000"/>
              </a:lnSpc>
            </a:pPr>
            <a:r>
              <a:rPr lang="en-US" sz="1583" b="1" dirty="0">
                <a:solidFill>
                  <a:srgbClr val="FFFFFF"/>
                </a:solidFill>
                <a:latin typeface="Quattrocento Sans" pitchFamily="34" charset="0"/>
                <a:ea typeface="Quattrocento Sans" pitchFamily="34" charset="-122"/>
                <a:cs typeface="Quattrocento Sans" pitchFamily="34" charset="-120"/>
              </a:rPr>
              <a:t>Không có chống chỉ định tuyệt đối</a:t>
            </a:r>
            <a:pPr>
              <a:lnSpc>
                <a:spcPct val="140000"/>
              </a:lnSpc>
            </a:pPr>
            <a:r>
              <a:rPr lang="en-US" sz="1583" dirty="0">
                <a:solidFill>
                  <a:srgbClr val="FFFFFF"/>
                </a:solidFill>
                <a:latin typeface="Quattrocento Sans" pitchFamily="34" charset="0"/>
                <a:ea typeface="Quattrocento Sans" pitchFamily="34" charset="-122"/>
                <a:cs typeface="Quattrocento Sans" pitchFamily="34" charset="-120"/>
              </a:rPr>
              <a:t> với Adrenaline trong cấp cứu sốc phản vệ.</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Sốc Phản Vệ Theo Thông Tư 51/2017/TT-BYT</dc:title>
  <dc:subject>Sốc Phản Vệ Theo Thông Tư 51/2017/TT-BYT</dc:subject>
  <dc:creator>Kimi</dc:creator>
  <cp:lastModifiedBy>Kimi</cp:lastModifiedBy>
  <cp:revision>1</cp:revision>
  <dcterms:created xsi:type="dcterms:W3CDTF">2025-12-31T02:45:44Z</dcterms:created>
  <dcterms:modified xsi:type="dcterms:W3CDTF">2025-12-31T02:45:44Z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{"Label":"Sốc Phản Vệ Theo Thông Tư 51/2017/TT-BYT","ContentProducer":"001191110108MACG2KBH8F10000","ProduceID":"19b72385-8ab2-87d5-8000-0000842b57f2","ReservedCode1":"","ContentPropagator":"001191110108MACG2KBH8F20000","PropagateID":"19b72385-8ab2-87d5-8000-0000842b57f2","ReservedCode2":""}</vt:lpwstr>
  </property>
</Properties>
</file>